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59" r:id="rId2"/>
    <p:sldId id="273" r:id="rId3"/>
    <p:sldId id="325" r:id="rId4"/>
    <p:sldId id="327" r:id="rId5"/>
    <p:sldId id="329" r:id="rId6"/>
    <p:sldId id="328" r:id="rId7"/>
    <p:sldId id="276" r:id="rId8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02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04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6B976-54ED-46C3-B06F-4D551B9D9F0B}" type="datetimeFigureOut">
              <a:rPr lang="en-US" smtClean="0"/>
              <a:t>6/24/2026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A55DA-F3A9-48FD-BEDD-193D472A25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7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draußen, Himmel, Wolke, Baum enthält.&#10;&#10;Automatisch generierte Beschreibung">
            <a:extLst>
              <a:ext uri="{FF2B5EF4-FFF2-40B4-BE49-F238E27FC236}">
                <a16:creationId xmlns:a16="http://schemas.microsoft.com/office/drawing/2014/main" id="{55E3DC4D-A589-C384-1425-833491B44C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7587341" cy="6857999"/>
          </a:xfrm>
          <a:prstGeom prst="rect">
            <a:avLst/>
          </a:prstGeom>
        </p:spPr>
      </p:pic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D3A83D87-7F4A-37AF-5E40-2B3F290E612C}"/>
              </a:ext>
            </a:extLst>
          </p:cNvPr>
          <p:cNvSpPr/>
          <p:nvPr userDrawn="1"/>
        </p:nvSpPr>
        <p:spPr>
          <a:xfrm>
            <a:off x="6087418" y="-1"/>
            <a:ext cx="6104582" cy="6858000"/>
          </a:xfrm>
          <a:custGeom>
            <a:avLst/>
            <a:gdLst>
              <a:gd name="connsiteX0" fmla="*/ 0 w 6104582"/>
              <a:gd name="connsiteY0" fmla="*/ 0 h 6858000"/>
              <a:gd name="connsiteX1" fmla="*/ 1156064 w 6104582"/>
              <a:gd name="connsiteY1" fmla="*/ 0 h 6858000"/>
              <a:gd name="connsiteX2" fmla="*/ 4948518 w 6104582"/>
              <a:gd name="connsiteY2" fmla="*/ 0 h 6858000"/>
              <a:gd name="connsiteX3" fmla="*/ 6104582 w 6104582"/>
              <a:gd name="connsiteY3" fmla="*/ 0 h 6858000"/>
              <a:gd name="connsiteX4" fmla="*/ 6104582 w 6104582"/>
              <a:gd name="connsiteY4" fmla="*/ 6858000 h 6858000"/>
              <a:gd name="connsiteX5" fmla="*/ 1156064 w 6104582"/>
              <a:gd name="connsiteY5" fmla="*/ 6858000 h 6858000"/>
              <a:gd name="connsiteX6" fmla="*/ 1156064 w 6104582"/>
              <a:gd name="connsiteY6" fmla="*/ 2204083 h 6858000"/>
              <a:gd name="connsiteX7" fmla="*/ 0 w 6104582"/>
              <a:gd name="connsiteY7" fmla="*/ 22040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4582" h="6858000">
                <a:moveTo>
                  <a:pt x="0" y="0"/>
                </a:moveTo>
                <a:lnTo>
                  <a:pt x="1156064" y="0"/>
                </a:lnTo>
                <a:lnTo>
                  <a:pt x="4948518" y="0"/>
                </a:lnTo>
                <a:lnTo>
                  <a:pt x="6104582" y="0"/>
                </a:lnTo>
                <a:lnTo>
                  <a:pt x="6104582" y="6858000"/>
                </a:lnTo>
                <a:lnTo>
                  <a:pt x="1156064" y="6858000"/>
                </a:lnTo>
                <a:lnTo>
                  <a:pt x="1156064" y="2204083"/>
                </a:lnTo>
                <a:lnTo>
                  <a:pt x="0" y="220408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179610-82C6-A34A-0680-A9E60E2ACE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0560" y="2408238"/>
            <a:ext cx="3492000" cy="23876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02E2DE-8305-D512-4CCC-2303023D3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0560" y="4923793"/>
            <a:ext cx="3492000" cy="817205"/>
          </a:xfrm>
        </p:spPr>
        <p:txBody>
          <a:bodyPr>
            <a:normAutofit/>
          </a:bodyPr>
          <a:lstStyle>
            <a:lvl1pPr marL="0" indent="0" algn="l">
              <a:buNone/>
              <a:defRPr sz="16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pic>
        <p:nvPicPr>
          <p:cNvPr id="8" name="Grafik 7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E1E9DC17-6EA2-C5C1-152E-B03EAE0783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432000"/>
            <a:ext cx="1193815" cy="121974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1FC85F0-1EA7-1926-5E4B-DD5F839B6D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806"/>
          <a:stretch/>
        </p:blipFill>
        <p:spPr>
          <a:xfrm>
            <a:off x="5382410" y="0"/>
            <a:ext cx="3246103" cy="685799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BBD5D3E0-B28F-A381-FFB8-8EAB0E826B63}"/>
              </a:ext>
            </a:extLst>
          </p:cNvPr>
          <p:cNvSpPr/>
          <p:nvPr userDrawn="1"/>
        </p:nvSpPr>
        <p:spPr>
          <a:xfrm>
            <a:off x="5383663" y="-13208"/>
            <a:ext cx="858862" cy="6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6172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mit 3 Bild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B58B5-8AEA-C6AF-AED2-E9C79C1B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0" y="2303999"/>
            <a:ext cx="4962861" cy="906558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98BEF1-35DA-835B-DEB6-51090C65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72C0-C295-4084-A519-310533F38F18}" type="datetime1">
              <a:rPr lang="de-DE" smtClean="0"/>
              <a:t>24.06.2026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631D29-FCEB-B3E6-4ADC-62A0B0F0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4081-C9BE-4C87-BA09-749EDE8DC35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C1D8D50-E03D-91E8-F6F8-6512CDA0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000" y="3471134"/>
            <a:ext cx="4962861" cy="2621691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09668F-D150-7F5A-C160-1B3AA0344A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64000" y="0"/>
            <a:ext cx="4962861" cy="2088000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B4D85A6A-DEC2-AF47-C84C-9A7BB5BCFA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6000" y="0"/>
            <a:ext cx="4356000" cy="2088000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FA2FE47C-F26F-A596-E9FC-87F55E28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3001" y="6346520"/>
            <a:ext cx="3876339" cy="2419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9288F129-4713-AEA8-1387-1530BDA12E8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6000" y="2303999"/>
            <a:ext cx="4356000" cy="3788826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1DF8D7F-1854-0A29-946E-B7C5739B93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806"/>
          <a:stretch/>
        </p:blipFill>
        <p:spPr>
          <a:xfrm>
            <a:off x="0" y="0"/>
            <a:ext cx="3246103" cy="68580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5D4B72EC-AF6A-6691-05D6-ABE14BAAFA31}"/>
              </a:ext>
            </a:extLst>
          </p:cNvPr>
          <p:cNvSpPr/>
          <p:nvPr userDrawn="1"/>
        </p:nvSpPr>
        <p:spPr>
          <a:xfrm>
            <a:off x="0" y="-32663"/>
            <a:ext cx="860425" cy="704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9FF9390-05F4-FA77-ABF9-EB851FE5EA3E}"/>
              </a:ext>
            </a:extLst>
          </p:cNvPr>
          <p:cNvSpPr/>
          <p:nvPr userDrawn="1"/>
        </p:nvSpPr>
        <p:spPr>
          <a:xfrm>
            <a:off x="-31315" y="-32663"/>
            <a:ext cx="45719" cy="47825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761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mit 3 Bildern - r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1ECEEEF4-DDD7-7848-C181-22BAD21D52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5B58B5-8AEA-C6AF-AED2-E9C79C1B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0" y="2303999"/>
            <a:ext cx="4962861" cy="9065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98BEF1-35DA-835B-DEB6-51090C65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03FA92-6759-49FD-B0E0-C9B793D5AEFD}" type="datetime1">
              <a:rPr lang="de-DE" smtClean="0"/>
              <a:t>24.06.2026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631D29-FCEB-B3E6-4ADC-62A0B0F0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7E4081-C9BE-4C87-BA09-749EDE8DC35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C1D8D50-E03D-91E8-F6F8-6512CDA0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000" y="3471134"/>
            <a:ext cx="4962861" cy="2621691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09668F-D150-7F5A-C160-1B3AA0344A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64000" y="0"/>
            <a:ext cx="4962861" cy="2088000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B4D85A6A-DEC2-AF47-C84C-9A7BB5BCFA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6000" y="0"/>
            <a:ext cx="4356000" cy="2088000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FA2FE47C-F26F-A596-E9FC-87F55E28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3001" y="6346520"/>
            <a:ext cx="3876339" cy="2419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F958B90-9E3C-65B5-D1E6-3C567CD506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7906" y="6217611"/>
            <a:ext cx="216000" cy="46951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59C0E1B-0B69-3598-29F2-B679B7441B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806"/>
          <a:stretch/>
        </p:blipFill>
        <p:spPr>
          <a:xfrm>
            <a:off x="0" y="0"/>
            <a:ext cx="3246103" cy="6858000"/>
          </a:xfrm>
          <a:prstGeom prst="rect">
            <a:avLst/>
          </a:prstGeom>
        </p:spPr>
      </p:pic>
      <p:sp>
        <p:nvSpPr>
          <p:cNvPr id="6" name="Bildplatzhalter 9">
            <a:extLst>
              <a:ext uri="{FF2B5EF4-FFF2-40B4-BE49-F238E27FC236}">
                <a16:creationId xmlns:a16="http://schemas.microsoft.com/office/drawing/2014/main" id="{808BCBC6-F7E1-2614-39A0-881A002A99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6000" y="2303999"/>
            <a:ext cx="4356000" cy="3788826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991296E-9C5E-D1DB-FDD1-E119A3532912}"/>
              </a:ext>
            </a:extLst>
          </p:cNvPr>
          <p:cNvSpPr txBox="1"/>
          <p:nvPr userDrawn="1"/>
        </p:nvSpPr>
        <p:spPr>
          <a:xfrm>
            <a:off x="8788811" y="6354214"/>
            <a:ext cx="2577629" cy="226591"/>
          </a:xfrm>
          <a:prstGeom prst="rect">
            <a:avLst/>
          </a:prstGeom>
        </p:spPr>
        <p:txBody>
          <a:bodyPr vert="horz" wrap="none" lIns="0" tIns="36000" rIns="0" bIns="36000" rtlCol="0" anchor="ctr"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de-DE" sz="1000" dirty="0">
                <a:solidFill>
                  <a:schemeClr val="bg1"/>
                </a:solidFill>
              </a:rPr>
              <a:t>Hochschule Landshut | www.haw-landshut.de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55453F0-7005-EAF0-29CE-69FB6C0D5376}"/>
              </a:ext>
            </a:extLst>
          </p:cNvPr>
          <p:cNvSpPr/>
          <p:nvPr userDrawn="1"/>
        </p:nvSpPr>
        <p:spPr>
          <a:xfrm>
            <a:off x="0" y="-26399"/>
            <a:ext cx="860425" cy="70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F595C2B-BE78-8B89-A603-EBAA3B85A4B4}"/>
              </a:ext>
            </a:extLst>
          </p:cNvPr>
          <p:cNvSpPr/>
          <p:nvPr userDrawn="1"/>
        </p:nvSpPr>
        <p:spPr>
          <a:xfrm>
            <a:off x="-18790" y="-26399"/>
            <a:ext cx="68894" cy="4770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721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mit 1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98BEF1-35DA-835B-DEB6-51090C65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15E6-0C1E-46FF-9199-B1F9FC0DF75D}" type="datetime1">
              <a:rPr lang="de-DE" smtClean="0"/>
              <a:t>24.06.2026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631D29-FCEB-B3E6-4ADC-62A0B0F0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4081-C9BE-4C87-BA09-749EDE8DC35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A84561-2CB4-39B9-9FCA-76D6BE8483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806"/>
          <a:stretch/>
        </p:blipFill>
        <p:spPr>
          <a:xfrm>
            <a:off x="0" y="0"/>
            <a:ext cx="3246103" cy="6858000"/>
          </a:xfrm>
          <a:prstGeom prst="rect">
            <a:avLst/>
          </a:prstGeom>
        </p:spPr>
      </p:pic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B4D85A6A-DEC2-AF47-C84C-9A7BB5BCFA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63876" y="0"/>
            <a:ext cx="5028124" cy="6092825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FA2FE47C-F26F-A596-E9FC-87F55E28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3001" y="6346520"/>
            <a:ext cx="3876339" cy="2419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F97CC785-A100-37B5-4F5D-83CE06A01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1" y="471488"/>
            <a:ext cx="4271096" cy="9065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93FE35F0-2CBD-24E8-2E47-8196B4F5D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002" y="1545515"/>
            <a:ext cx="4271096" cy="4547310"/>
          </a:xfrm>
        </p:spPr>
        <p:txBody>
          <a:bodyPr/>
          <a:lstStyle>
            <a:lvl1pPr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42EFD82-F49A-3EE5-478C-AE97731AE6A3}"/>
              </a:ext>
            </a:extLst>
          </p:cNvPr>
          <p:cNvSpPr/>
          <p:nvPr userDrawn="1"/>
        </p:nvSpPr>
        <p:spPr>
          <a:xfrm>
            <a:off x="0" y="-32663"/>
            <a:ext cx="860425" cy="704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026134C-BACC-2201-5259-E2053B7E524E}"/>
              </a:ext>
            </a:extLst>
          </p:cNvPr>
          <p:cNvSpPr/>
          <p:nvPr userDrawn="1"/>
        </p:nvSpPr>
        <p:spPr>
          <a:xfrm>
            <a:off x="-31315" y="-32663"/>
            <a:ext cx="45719" cy="47825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6762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mit 1 Bild - r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735A768-47CC-CCD5-E15C-9ECB4357AE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F7AB2B3-9151-9404-9133-72FABE0638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7906" y="6217611"/>
            <a:ext cx="216000" cy="469518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98BEF1-35DA-835B-DEB6-51090C65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4A358E-6031-4B08-8FE6-C8527A321299}" type="datetime1">
              <a:rPr lang="de-DE" smtClean="0"/>
              <a:t>24.06.2026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631D29-FCEB-B3E6-4ADC-62A0B0F0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7E4081-C9BE-4C87-BA09-749EDE8DC35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A84561-2CB4-39B9-9FCA-76D6BE8483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806"/>
          <a:stretch/>
        </p:blipFill>
        <p:spPr>
          <a:xfrm>
            <a:off x="0" y="0"/>
            <a:ext cx="3246103" cy="6858000"/>
          </a:xfrm>
          <a:prstGeom prst="rect">
            <a:avLst/>
          </a:prstGeom>
        </p:spPr>
      </p:pic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B4D85A6A-DEC2-AF47-C84C-9A7BB5BCFA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63876" y="0"/>
            <a:ext cx="5028124" cy="6092825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FA2FE47C-F26F-A596-E9FC-87F55E28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3001" y="6346520"/>
            <a:ext cx="3876339" cy="2419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F97CC785-A100-37B5-4F5D-83CE06A01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1" y="471488"/>
            <a:ext cx="4271096" cy="9065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93FE35F0-2CBD-24E8-2E47-8196B4F5D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002" y="1545515"/>
            <a:ext cx="4271096" cy="4547310"/>
          </a:xfrm>
        </p:spPr>
        <p:txBody>
          <a:bodyPr/>
          <a:lstStyle>
            <a:lvl1pPr>
              <a:spcAft>
                <a:spcPts val="120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16A7235-2973-3CBD-20DA-534D1C5A1601}"/>
              </a:ext>
            </a:extLst>
          </p:cNvPr>
          <p:cNvSpPr txBox="1"/>
          <p:nvPr userDrawn="1"/>
        </p:nvSpPr>
        <p:spPr>
          <a:xfrm>
            <a:off x="8774584" y="6354214"/>
            <a:ext cx="2577629" cy="226591"/>
          </a:xfrm>
          <a:prstGeom prst="rect">
            <a:avLst/>
          </a:prstGeom>
        </p:spPr>
        <p:txBody>
          <a:bodyPr vert="horz" wrap="none" lIns="0" tIns="36000" rIns="0" bIns="36000" rtlCol="0" anchor="ctr"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de-DE" sz="1000" dirty="0">
                <a:solidFill>
                  <a:schemeClr val="bg1"/>
                </a:solidFill>
              </a:rPr>
              <a:t>Hochschule Landshut | www.haw-landshut.de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C618E80-6AE2-49C1-C5A6-62B68B7A5FC3}"/>
              </a:ext>
            </a:extLst>
          </p:cNvPr>
          <p:cNvSpPr/>
          <p:nvPr userDrawn="1"/>
        </p:nvSpPr>
        <p:spPr>
          <a:xfrm>
            <a:off x="0" y="-26399"/>
            <a:ext cx="860425" cy="70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BAB417D-B84F-996E-1290-425DEA57D434}"/>
              </a:ext>
            </a:extLst>
          </p:cNvPr>
          <p:cNvSpPr/>
          <p:nvPr userDrawn="1"/>
        </p:nvSpPr>
        <p:spPr>
          <a:xfrm>
            <a:off x="-18790" y="-26399"/>
            <a:ext cx="68894" cy="4770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7459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mit 1 Bild qu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B4D85A6A-DEC2-AF47-C84C-9A7BB5BCFA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2218414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5B58B5-8AEA-C6AF-AED2-E9C79C1B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0" y="2428168"/>
            <a:ext cx="8688213" cy="906558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98BEF1-35DA-835B-DEB6-51090C65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20B3-AD5B-468C-85A7-B77F3BAC372C}" type="datetime1">
              <a:rPr lang="de-DE" smtClean="0"/>
              <a:t>24.06.2026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631D29-FCEB-B3E6-4ADC-62A0B0F0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4081-C9BE-4C87-BA09-749EDE8DC35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A84561-2CB4-39B9-9FCA-76D6BE8483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806"/>
          <a:stretch/>
        </p:blipFill>
        <p:spPr>
          <a:xfrm>
            <a:off x="0" y="0"/>
            <a:ext cx="3246103" cy="6858000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C1D8D50-E03D-91E8-F6F8-6512CDA0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000" y="3471134"/>
            <a:ext cx="4248000" cy="2621691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FA2FE47C-F26F-A596-E9FC-87F55E28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3001" y="6346520"/>
            <a:ext cx="3876339" cy="2419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70ECEBBA-31E1-D148-CE12-020446FA3BF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104213" y="3471134"/>
            <a:ext cx="4248000" cy="2621691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1B3CE8F-B889-DE3C-8A72-DD89FB6358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3246438" cy="685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de-DE" dirty="0"/>
              <a:t> </a:t>
            </a:r>
            <a:endParaRPr lang="en-US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47A989E-457C-1DF1-9C86-C755D9B22D01}"/>
              </a:ext>
            </a:extLst>
          </p:cNvPr>
          <p:cNvSpPr/>
          <p:nvPr userDrawn="1"/>
        </p:nvSpPr>
        <p:spPr>
          <a:xfrm>
            <a:off x="0" y="-32663"/>
            <a:ext cx="860425" cy="704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E2C8DBA-570E-3D43-A9AD-358F31C71418}"/>
              </a:ext>
            </a:extLst>
          </p:cNvPr>
          <p:cNvSpPr/>
          <p:nvPr userDrawn="1"/>
        </p:nvSpPr>
        <p:spPr>
          <a:xfrm>
            <a:off x="-31315" y="-32663"/>
            <a:ext cx="45719" cy="47825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0657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mit 1 Bild quer - r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D7CB8DCA-A21A-255D-9FFD-920F46456A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D2D3CF5-3F82-4918-5972-0D347A93CB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7906" y="6217611"/>
            <a:ext cx="216000" cy="469518"/>
          </a:xfrm>
          <a:prstGeom prst="rect">
            <a:avLst/>
          </a:prstGeom>
        </p:spPr>
      </p:pic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B4D85A6A-DEC2-AF47-C84C-9A7BB5BCFA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2218414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5B58B5-8AEA-C6AF-AED2-E9C79C1B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0" y="2428168"/>
            <a:ext cx="8688213" cy="9065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98BEF1-35DA-835B-DEB6-51090C65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DD0836-17F2-4FD5-99D7-E8BF60E57690}" type="datetime1">
              <a:rPr lang="de-DE" smtClean="0"/>
              <a:t>24.06.2026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631D29-FCEB-B3E6-4ADC-62A0B0F0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7E4081-C9BE-4C87-BA09-749EDE8DC35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A84561-2CB4-39B9-9FCA-76D6BE8483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806"/>
          <a:stretch/>
        </p:blipFill>
        <p:spPr>
          <a:xfrm>
            <a:off x="0" y="0"/>
            <a:ext cx="3246103" cy="6858000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C1D8D50-E03D-91E8-F6F8-6512CDA0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000" y="3471134"/>
            <a:ext cx="4248000" cy="2621691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FA2FE47C-F26F-A596-E9FC-87F55E28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3001" y="6346520"/>
            <a:ext cx="3876339" cy="2419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70ECEBBA-31E1-D148-CE12-020446FA3BF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104213" y="3471134"/>
            <a:ext cx="4248000" cy="2621691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1B3CE8F-B889-DE3C-8A72-DD89FB6358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3246438" cy="68580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de-DE" dirty="0"/>
              <a:t> </a:t>
            </a:r>
            <a:endParaRPr lang="en-US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1F90F8A-18C9-AEB9-1A2A-D014972E753C}"/>
              </a:ext>
            </a:extLst>
          </p:cNvPr>
          <p:cNvSpPr txBox="1"/>
          <p:nvPr userDrawn="1"/>
        </p:nvSpPr>
        <p:spPr>
          <a:xfrm>
            <a:off x="8774584" y="6354214"/>
            <a:ext cx="2577629" cy="226591"/>
          </a:xfrm>
          <a:prstGeom prst="rect">
            <a:avLst/>
          </a:prstGeom>
        </p:spPr>
        <p:txBody>
          <a:bodyPr vert="horz" wrap="none" lIns="0" tIns="36000" rIns="0" bIns="36000" rtlCol="0" anchor="ctr"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de-DE" sz="1000" dirty="0">
                <a:solidFill>
                  <a:schemeClr val="bg1"/>
                </a:solidFill>
              </a:rPr>
              <a:t>Hochschule Landshut | www.haw-landshut.de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B9359931-83AE-A8AE-3FA2-60D8CEE73A83}"/>
              </a:ext>
            </a:extLst>
          </p:cNvPr>
          <p:cNvSpPr/>
          <p:nvPr userDrawn="1"/>
        </p:nvSpPr>
        <p:spPr>
          <a:xfrm>
            <a:off x="0" y="-26399"/>
            <a:ext cx="860425" cy="70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E191710-D76D-9825-BE78-2BB8F4FC0633}"/>
              </a:ext>
            </a:extLst>
          </p:cNvPr>
          <p:cNvSpPr/>
          <p:nvPr userDrawn="1"/>
        </p:nvSpPr>
        <p:spPr>
          <a:xfrm>
            <a:off x="-18790" y="-26399"/>
            <a:ext cx="68894" cy="4770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8329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mit 1 Bild quer und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B4D85A6A-DEC2-AF47-C84C-9A7BB5BCFA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2218414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5B58B5-8AEA-C6AF-AED2-E9C79C1B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0" y="2428168"/>
            <a:ext cx="5500800" cy="906558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98BEF1-35DA-835B-DEB6-51090C65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89BE0-0041-498E-9C56-6E2549ED51A0}" type="datetime1">
              <a:rPr lang="de-DE" smtClean="0"/>
              <a:t>24.06.2026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631D29-FCEB-B3E6-4ADC-62A0B0F0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4081-C9BE-4C87-BA09-749EDE8DC35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A84561-2CB4-39B9-9FCA-76D6BE8483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806"/>
          <a:stretch/>
        </p:blipFill>
        <p:spPr>
          <a:xfrm>
            <a:off x="0" y="0"/>
            <a:ext cx="3246103" cy="6858000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C1D8D50-E03D-91E8-F6F8-6512CDA0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000" y="3471134"/>
            <a:ext cx="5500800" cy="2621691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FA2FE47C-F26F-A596-E9FC-87F55E28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3001" y="6346520"/>
            <a:ext cx="3876339" cy="2419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1B3CE8F-B889-DE3C-8A72-DD89FB6358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3246438" cy="685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de-DE" dirty="0"/>
              <a:t> </a:t>
            </a:r>
            <a:endParaRPr lang="en-US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D50ECA61-7550-FBCE-0D0E-C9C0E99E28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74094" y="0"/>
            <a:ext cx="3394772" cy="6092825"/>
          </a:xfrm>
          <a:solidFill>
            <a:schemeClr val="bg2"/>
          </a:solidFill>
        </p:spPr>
        <p:txBody>
          <a:bodyPr lIns="504000" tIns="288000" rIns="360000">
            <a:normAutofit/>
          </a:bodyPr>
          <a:lstStyle>
            <a:lvl1pPr>
              <a:spcAft>
                <a:spcPts val="600"/>
              </a:spcAft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D00EF1D-6BAA-F319-C00E-C9B6C9291D54}"/>
              </a:ext>
            </a:extLst>
          </p:cNvPr>
          <p:cNvSpPr/>
          <p:nvPr userDrawn="1"/>
        </p:nvSpPr>
        <p:spPr>
          <a:xfrm>
            <a:off x="0" y="-32663"/>
            <a:ext cx="860425" cy="704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2096D18-095E-FEB0-DF6A-032E6D9C953C}"/>
              </a:ext>
            </a:extLst>
          </p:cNvPr>
          <p:cNvSpPr/>
          <p:nvPr userDrawn="1"/>
        </p:nvSpPr>
        <p:spPr>
          <a:xfrm>
            <a:off x="-31315" y="-32663"/>
            <a:ext cx="45719" cy="47825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2606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mit 1 Bild quer und Box - r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C66DF63-610C-F0FA-D44A-4A72C48A45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65748D5-EDBB-AB31-75AD-B5E5091792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7906" y="6217611"/>
            <a:ext cx="216000" cy="469518"/>
          </a:xfrm>
          <a:prstGeom prst="rect">
            <a:avLst/>
          </a:prstGeom>
        </p:spPr>
      </p:pic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5179B39A-F9CF-B920-E73E-C052D419B5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3246438" cy="6858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de-DE" dirty="0"/>
              <a:t> </a:t>
            </a:r>
            <a:endParaRPr lang="en-US" dirty="0"/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B4D85A6A-DEC2-AF47-C84C-9A7BB5BCFA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2218414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5B58B5-8AEA-C6AF-AED2-E9C79C1B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0" y="2428168"/>
            <a:ext cx="5500800" cy="9065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98BEF1-35DA-835B-DEB6-51090C65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0B1F5A-3E25-4F92-B6AD-73FB3D3C961E}" type="datetime1">
              <a:rPr lang="de-DE" smtClean="0"/>
              <a:t>24.06.2026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631D29-FCEB-B3E6-4ADC-62A0B0F0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7E4081-C9BE-4C87-BA09-749EDE8DC35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C1D8D50-E03D-91E8-F6F8-6512CDA0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000" y="3471134"/>
            <a:ext cx="5500800" cy="2621691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FA2FE47C-F26F-A596-E9FC-87F55E28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3001" y="6346520"/>
            <a:ext cx="3876339" cy="2419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D50ECA61-7550-FBCE-0D0E-C9C0E99E28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74094" y="0"/>
            <a:ext cx="3394772" cy="6092825"/>
          </a:xfrm>
          <a:solidFill>
            <a:schemeClr val="bg2"/>
          </a:solidFill>
        </p:spPr>
        <p:txBody>
          <a:bodyPr lIns="504000" tIns="288000" rIns="360000">
            <a:normAutofit/>
          </a:bodyPr>
          <a:lstStyle>
            <a:lvl1pPr>
              <a:spcAft>
                <a:spcPts val="600"/>
              </a:spcAft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D51A3729-B2D0-3CD5-A70B-3E193D8DE0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3246438" cy="6858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de-DE" dirty="0"/>
              <a:t> 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53D21D8-6A8D-80FC-B5EB-FDC5BD010FD1}"/>
              </a:ext>
            </a:extLst>
          </p:cNvPr>
          <p:cNvSpPr txBox="1"/>
          <p:nvPr userDrawn="1"/>
        </p:nvSpPr>
        <p:spPr>
          <a:xfrm>
            <a:off x="8773200" y="6354214"/>
            <a:ext cx="2577629" cy="226591"/>
          </a:xfrm>
          <a:prstGeom prst="rect">
            <a:avLst/>
          </a:prstGeom>
        </p:spPr>
        <p:txBody>
          <a:bodyPr vert="horz" wrap="none" lIns="0" tIns="36000" rIns="0" bIns="36000" rtlCol="0" anchor="ctr"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de-DE" sz="1000" dirty="0">
                <a:solidFill>
                  <a:schemeClr val="bg1"/>
                </a:solidFill>
              </a:rPr>
              <a:t>Hochschule Landshut | www.haw-landshut.de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095BDD45-1CF6-224B-DA56-D1289656A40B}"/>
              </a:ext>
            </a:extLst>
          </p:cNvPr>
          <p:cNvSpPr/>
          <p:nvPr userDrawn="1"/>
        </p:nvSpPr>
        <p:spPr>
          <a:xfrm>
            <a:off x="0" y="-26399"/>
            <a:ext cx="860425" cy="70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4BF0B99-B9F8-BA73-C01C-9E57B1205E94}"/>
              </a:ext>
            </a:extLst>
          </p:cNvPr>
          <p:cNvSpPr/>
          <p:nvPr userDrawn="1"/>
        </p:nvSpPr>
        <p:spPr>
          <a:xfrm>
            <a:off x="-18790" y="-26399"/>
            <a:ext cx="68894" cy="4770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2552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57424-B281-3AED-F893-C2FC901A4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C375C-AFAC-C32C-94F5-44939B331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127E77-6D1C-D201-661C-0D851B4CC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D59F-8B69-4526-9E99-2CF4A1E10134}" type="datetime1">
              <a:rPr lang="de-DE" smtClean="0"/>
              <a:t>24.06.2026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DCE63D-7E9E-7AA3-2FCA-2A70806C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4AB6CC-497F-236A-B593-60AAB3F6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4081-C9BE-4C87-BA09-749EDE8DC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19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57424-B281-3AED-F893-C2FC901A4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504"/>
            <a:ext cx="10515600" cy="90655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C375C-AFAC-C32C-94F5-44939B331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808163"/>
            <a:ext cx="5148262" cy="428466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127E77-6D1C-D201-661C-0D851B4CC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703F2-4CAD-491C-A405-C3042AC8E9A0}" type="datetime1">
              <a:rPr lang="de-DE" smtClean="0"/>
              <a:t>24.06.2026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DCE63D-7E9E-7AA3-2FCA-2A70806C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4AB6CC-497F-236A-B593-60AAB3F6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4081-C9BE-4C87-BA09-749EDE8DC35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0A9AC92-401F-04D9-D70B-EE15DEE15D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05538" y="1808163"/>
            <a:ext cx="5148262" cy="428466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30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55E3DC4D-A589-C384-1425-833491B44C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7587341" cy="6857999"/>
          </a:xfrm>
          <a:prstGeom prst="rect">
            <a:avLst/>
          </a:prstGeom>
        </p:spPr>
      </p:pic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D3A83D87-7F4A-37AF-5E40-2B3F290E612C}"/>
              </a:ext>
            </a:extLst>
          </p:cNvPr>
          <p:cNvSpPr/>
          <p:nvPr userDrawn="1"/>
        </p:nvSpPr>
        <p:spPr>
          <a:xfrm>
            <a:off x="6087418" y="-1"/>
            <a:ext cx="6104582" cy="6858000"/>
          </a:xfrm>
          <a:custGeom>
            <a:avLst/>
            <a:gdLst>
              <a:gd name="connsiteX0" fmla="*/ 0 w 6104582"/>
              <a:gd name="connsiteY0" fmla="*/ 0 h 6858000"/>
              <a:gd name="connsiteX1" fmla="*/ 1156064 w 6104582"/>
              <a:gd name="connsiteY1" fmla="*/ 0 h 6858000"/>
              <a:gd name="connsiteX2" fmla="*/ 4948518 w 6104582"/>
              <a:gd name="connsiteY2" fmla="*/ 0 h 6858000"/>
              <a:gd name="connsiteX3" fmla="*/ 6104582 w 6104582"/>
              <a:gd name="connsiteY3" fmla="*/ 0 h 6858000"/>
              <a:gd name="connsiteX4" fmla="*/ 6104582 w 6104582"/>
              <a:gd name="connsiteY4" fmla="*/ 6858000 h 6858000"/>
              <a:gd name="connsiteX5" fmla="*/ 1156064 w 6104582"/>
              <a:gd name="connsiteY5" fmla="*/ 6858000 h 6858000"/>
              <a:gd name="connsiteX6" fmla="*/ 1156064 w 6104582"/>
              <a:gd name="connsiteY6" fmla="*/ 2204083 h 6858000"/>
              <a:gd name="connsiteX7" fmla="*/ 0 w 6104582"/>
              <a:gd name="connsiteY7" fmla="*/ 22040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4582" h="6858000">
                <a:moveTo>
                  <a:pt x="0" y="0"/>
                </a:moveTo>
                <a:lnTo>
                  <a:pt x="1156064" y="0"/>
                </a:lnTo>
                <a:lnTo>
                  <a:pt x="4948518" y="0"/>
                </a:lnTo>
                <a:lnTo>
                  <a:pt x="6104582" y="0"/>
                </a:lnTo>
                <a:lnTo>
                  <a:pt x="6104582" y="6858000"/>
                </a:lnTo>
                <a:lnTo>
                  <a:pt x="1156064" y="6858000"/>
                </a:lnTo>
                <a:lnTo>
                  <a:pt x="1156064" y="2204083"/>
                </a:lnTo>
                <a:lnTo>
                  <a:pt x="0" y="220408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179610-82C6-A34A-0680-A9E60E2ACE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0560" y="2408238"/>
            <a:ext cx="3492000" cy="23876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02E2DE-8305-D512-4CCC-2303023D3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0560" y="4923793"/>
            <a:ext cx="3492000" cy="817205"/>
          </a:xfrm>
        </p:spPr>
        <p:txBody>
          <a:bodyPr>
            <a:normAutofit/>
          </a:bodyPr>
          <a:lstStyle>
            <a:lvl1pPr marL="0" indent="0" algn="l">
              <a:buNone/>
              <a:defRPr sz="16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pic>
        <p:nvPicPr>
          <p:cNvPr id="8" name="Grafik 7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E1E9DC17-6EA2-C5C1-152E-B03EAE0783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432000"/>
            <a:ext cx="1193815" cy="121974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224AC9C-D6F5-2A67-139E-A669E961F1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806"/>
          <a:stretch/>
        </p:blipFill>
        <p:spPr>
          <a:xfrm>
            <a:off x="5382410" y="0"/>
            <a:ext cx="3246103" cy="685799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2682605A-1AB1-93B3-F64A-DBFDCB7C25DC}"/>
              </a:ext>
            </a:extLst>
          </p:cNvPr>
          <p:cNvSpPr/>
          <p:nvPr userDrawn="1"/>
        </p:nvSpPr>
        <p:spPr>
          <a:xfrm>
            <a:off x="5383663" y="-13208"/>
            <a:ext cx="858862" cy="6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1352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57424-B281-3AED-F893-C2FC901A4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504"/>
            <a:ext cx="6096898" cy="906558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C375C-AFAC-C32C-94F5-44939B331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808163"/>
            <a:ext cx="6095310" cy="428466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127E77-6D1C-D201-661C-0D851B4CC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D458-A070-4313-8C39-7098A1080DBC}" type="datetime1">
              <a:rPr lang="de-DE" smtClean="0"/>
              <a:t>24.06.2026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DCE63D-7E9E-7AA3-2FCA-2A70806C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4AB6CC-497F-236A-B593-60AAB3F6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4081-C9BE-4C87-BA09-749EDE8DC35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Bildplatzhalter 9">
            <a:extLst>
              <a:ext uri="{FF2B5EF4-FFF2-40B4-BE49-F238E27FC236}">
                <a16:creationId xmlns:a16="http://schemas.microsoft.com/office/drawing/2014/main" id="{4DD55F59-898B-2151-AF71-A324EA151F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63876" y="0"/>
            <a:ext cx="5028124" cy="6092825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39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2 Bild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57424-B281-3AED-F893-C2FC901A4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504"/>
            <a:ext cx="10515600" cy="75595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2C375C-AFAC-C32C-94F5-44939B331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4060419"/>
            <a:ext cx="5148262" cy="203240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127E77-6D1C-D201-661C-0D851B4CC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E113-0E41-4FC5-B959-CE9C1301B1CE}" type="datetime1">
              <a:rPr lang="de-DE" smtClean="0"/>
              <a:t>24.06.2026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DCE63D-7E9E-7AA3-2FCA-2A70806C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4AB6CC-497F-236A-B593-60AAB3F6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4081-C9BE-4C87-BA09-749EDE8DC35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0A9AC92-401F-04D9-D70B-EE15DEE15D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05538" y="4060419"/>
            <a:ext cx="5148262" cy="203240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Bildplatzhalter 9">
            <a:extLst>
              <a:ext uri="{FF2B5EF4-FFF2-40B4-BE49-F238E27FC236}">
                <a16:creationId xmlns:a16="http://schemas.microsoft.com/office/drawing/2014/main" id="{AD71784C-7129-E65D-EFAD-B359D8A0CD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9787" y="1541929"/>
            <a:ext cx="5148000" cy="2354234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Bildplatzhalter 9">
            <a:extLst>
              <a:ext uri="{FF2B5EF4-FFF2-40B4-BE49-F238E27FC236}">
                <a16:creationId xmlns:a16="http://schemas.microsoft.com/office/drawing/2014/main" id="{B2277D3C-85ED-E40B-0D9F-23EB36EA64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5799" y="1541929"/>
            <a:ext cx="5986201" cy="2354234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07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EF4B2-10DB-BAEE-24BF-170441AF2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240382D-5235-AE1E-176B-F5D9A7FB7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A049A-A538-47CA-A87C-50129DBE9F23}" type="datetime1">
              <a:rPr lang="de-DE" smtClean="0"/>
              <a:t>24.06.2026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BE849A-0F66-CDEF-ABC1-7299B520A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991605-841F-D6BC-F4C4-3F926576C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4081-C9BE-4C87-BA09-749EDE8DC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60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B718CE7-FD15-672A-85A7-0477F4FCF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B5760-2E55-48A5-9440-FB50D5FF482F}" type="datetime1">
              <a:rPr lang="de-DE" smtClean="0"/>
              <a:t>24.06.2026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9F7205B-2BFA-01CD-6529-A3096FF62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6B7912-BFFB-F246-B000-706CE1462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4081-C9BE-4C87-BA09-749EDE8DC35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77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draußen, Himmel, Wolke, Baum enthält.&#10;&#10;Automatisch generierte Beschreibung">
            <a:extLst>
              <a:ext uri="{FF2B5EF4-FFF2-40B4-BE49-F238E27FC236}">
                <a16:creationId xmlns:a16="http://schemas.microsoft.com/office/drawing/2014/main" id="{55E3DC4D-A589-C384-1425-833491B44C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617688" cy="6857999"/>
          </a:xfrm>
          <a:prstGeom prst="rect">
            <a:avLst/>
          </a:prstGeom>
        </p:spPr>
      </p:pic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D3A83D87-7F4A-37AF-5E40-2B3F290E612C}"/>
              </a:ext>
            </a:extLst>
          </p:cNvPr>
          <p:cNvSpPr/>
          <p:nvPr userDrawn="1"/>
        </p:nvSpPr>
        <p:spPr>
          <a:xfrm>
            <a:off x="7697972" y="0"/>
            <a:ext cx="4494028" cy="6858000"/>
          </a:xfrm>
          <a:custGeom>
            <a:avLst/>
            <a:gdLst>
              <a:gd name="connsiteX0" fmla="*/ 0 w 6104582"/>
              <a:gd name="connsiteY0" fmla="*/ 0 h 6858000"/>
              <a:gd name="connsiteX1" fmla="*/ 1156064 w 6104582"/>
              <a:gd name="connsiteY1" fmla="*/ 0 h 6858000"/>
              <a:gd name="connsiteX2" fmla="*/ 4948518 w 6104582"/>
              <a:gd name="connsiteY2" fmla="*/ 0 h 6858000"/>
              <a:gd name="connsiteX3" fmla="*/ 6104582 w 6104582"/>
              <a:gd name="connsiteY3" fmla="*/ 0 h 6858000"/>
              <a:gd name="connsiteX4" fmla="*/ 6104582 w 6104582"/>
              <a:gd name="connsiteY4" fmla="*/ 6858000 h 6858000"/>
              <a:gd name="connsiteX5" fmla="*/ 1156064 w 6104582"/>
              <a:gd name="connsiteY5" fmla="*/ 6858000 h 6858000"/>
              <a:gd name="connsiteX6" fmla="*/ 1156064 w 6104582"/>
              <a:gd name="connsiteY6" fmla="*/ 2204083 h 6858000"/>
              <a:gd name="connsiteX7" fmla="*/ 0 w 6104582"/>
              <a:gd name="connsiteY7" fmla="*/ 22040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4582" h="6858000">
                <a:moveTo>
                  <a:pt x="0" y="0"/>
                </a:moveTo>
                <a:lnTo>
                  <a:pt x="1156064" y="0"/>
                </a:lnTo>
                <a:lnTo>
                  <a:pt x="4948518" y="0"/>
                </a:lnTo>
                <a:lnTo>
                  <a:pt x="6104582" y="0"/>
                </a:lnTo>
                <a:lnTo>
                  <a:pt x="6104582" y="6858000"/>
                </a:lnTo>
                <a:lnTo>
                  <a:pt x="1156064" y="6858000"/>
                </a:lnTo>
                <a:lnTo>
                  <a:pt x="1156064" y="2204083"/>
                </a:lnTo>
                <a:lnTo>
                  <a:pt x="0" y="220408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1FC85F0-1EA7-1926-5E4B-DD5F839B6D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806"/>
          <a:stretch/>
        </p:blipFill>
        <p:spPr>
          <a:xfrm>
            <a:off x="6844718" y="0"/>
            <a:ext cx="3246103" cy="6857998"/>
          </a:xfrm>
          <a:prstGeom prst="rect">
            <a:avLst/>
          </a:prstGeom>
        </p:spPr>
      </p:pic>
      <p:pic>
        <p:nvPicPr>
          <p:cNvPr id="5" name="Grafik 4" descr="Ein Bild, das Schrift, Grafiken, Text, Grafikdesign enthält.&#10;&#10;Automatisch generierte Beschreibung">
            <a:extLst>
              <a:ext uri="{FF2B5EF4-FFF2-40B4-BE49-F238E27FC236}">
                <a16:creationId xmlns:a16="http://schemas.microsoft.com/office/drawing/2014/main" id="{7026619D-9267-F762-D1B6-C3BF4D1B16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852" y="2721834"/>
            <a:ext cx="2016000" cy="567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19B7E3B-91C7-B203-549E-387F61D5D939}"/>
              </a:ext>
            </a:extLst>
          </p:cNvPr>
          <p:cNvSpPr txBox="1"/>
          <p:nvPr userDrawn="1"/>
        </p:nvSpPr>
        <p:spPr>
          <a:xfrm>
            <a:off x="9619853" y="3558598"/>
            <a:ext cx="2161022" cy="12926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0" i="0" u="none" strike="noStrike" baseline="0" dirty="0">
                <a:solidFill>
                  <a:srgbClr val="FFFFFF"/>
                </a:solidFill>
                <a:latin typeface="+mn-lt"/>
              </a:rPr>
              <a:t>Am </a:t>
            </a:r>
            <a:r>
              <a:rPr lang="en-US" sz="1400" b="0" i="0" u="none" strike="noStrike" baseline="0" dirty="0" err="1">
                <a:solidFill>
                  <a:srgbClr val="FFFFFF"/>
                </a:solidFill>
                <a:latin typeface="+mn-lt"/>
              </a:rPr>
              <a:t>Lurzenhof</a:t>
            </a:r>
            <a:r>
              <a:rPr lang="en-US" sz="1400" b="0" i="0" u="none" strike="noStrike" baseline="0" dirty="0">
                <a:solidFill>
                  <a:srgbClr val="FFFFFF"/>
                </a:solidFill>
                <a:latin typeface="+mn-lt"/>
              </a:rPr>
              <a:t> 1</a:t>
            </a:r>
          </a:p>
          <a:p>
            <a:pPr algn="l"/>
            <a:r>
              <a:rPr lang="en-US" sz="1400" b="0" i="0" u="none" strike="noStrike" baseline="0" dirty="0">
                <a:solidFill>
                  <a:srgbClr val="FFFFFF"/>
                </a:solidFill>
                <a:latin typeface="+mn-lt"/>
              </a:rPr>
              <a:t>84036 Landshut</a:t>
            </a:r>
          </a:p>
          <a:p>
            <a:pPr algn="l"/>
            <a:endParaRPr lang="en-US" sz="1400" b="0" i="0" u="none" strike="noStrike" baseline="0" dirty="0">
              <a:solidFill>
                <a:srgbClr val="FFFFFF"/>
              </a:solidFill>
              <a:latin typeface="+mn-lt"/>
            </a:endParaRPr>
          </a:p>
          <a:p>
            <a:pPr algn="l"/>
            <a:r>
              <a:rPr lang="de-DE" sz="1400" b="0" i="0" u="none" strike="noStrike" baseline="0" dirty="0">
                <a:solidFill>
                  <a:srgbClr val="FFFFFF"/>
                </a:solidFill>
                <a:latin typeface="+mn-lt"/>
              </a:rPr>
              <a:t>Tel.: +49 (0) 871 - 506 0</a:t>
            </a:r>
          </a:p>
          <a:p>
            <a:pPr algn="l"/>
            <a:r>
              <a:rPr lang="en-US" sz="1400" b="0" i="0" u="none" strike="noStrike" baseline="0" dirty="0">
                <a:solidFill>
                  <a:srgbClr val="FFFFFF"/>
                </a:solidFill>
                <a:latin typeface="+mn-lt"/>
              </a:rPr>
              <a:t>info@haw-landshut.de</a:t>
            </a:r>
          </a:p>
          <a:p>
            <a:pPr algn="l"/>
            <a:r>
              <a:rPr lang="en-US" sz="1400" b="0" i="0" u="none" strike="noStrike" baseline="0" dirty="0">
                <a:solidFill>
                  <a:srgbClr val="FFFFFF"/>
                </a:solidFill>
                <a:latin typeface="+mn-lt"/>
              </a:rPr>
              <a:t>www.haw-landshut.de</a:t>
            </a:r>
            <a:endParaRPr lang="en-US" sz="1400" i="0" dirty="0">
              <a:latin typeface="+mn-lt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1759727-E499-E10D-F3F3-1F18EE49A310}"/>
              </a:ext>
            </a:extLst>
          </p:cNvPr>
          <p:cNvSpPr/>
          <p:nvPr userDrawn="1"/>
        </p:nvSpPr>
        <p:spPr>
          <a:xfrm>
            <a:off x="6841914" y="-13208"/>
            <a:ext cx="858862" cy="6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7305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55E3DC4D-A589-C384-1425-833491B44C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D3A83D87-7F4A-37AF-5E40-2B3F290E612C}"/>
              </a:ext>
            </a:extLst>
          </p:cNvPr>
          <p:cNvSpPr/>
          <p:nvPr userDrawn="1"/>
        </p:nvSpPr>
        <p:spPr>
          <a:xfrm>
            <a:off x="0" y="3288833"/>
            <a:ext cx="6984000" cy="309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1FC85F0-1EA7-1926-5E4B-DD5F839B6D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-3336"/>
          <a:stretch/>
        </p:blipFill>
        <p:spPr>
          <a:xfrm>
            <a:off x="411125" y="3288833"/>
            <a:ext cx="1328637" cy="2984376"/>
          </a:xfrm>
          <a:prstGeom prst="rect">
            <a:avLst/>
          </a:prstGeom>
        </p:spPr>
      </p:pic>
      <p:pic>
        <p:nvPicPr>
          <p:cNvPr id="5" name="Grafik 4" descr="Ein Bild, das Schrift, Grafiken, Text, Grafikdesign enthält.&#10;&#10;Automatisch generierte Beschreibung">
            <a:extLst>
              <a:ext uri="{FF2B5EF4-FFF2-40B4-BE49-F238E27FC236}">
                <a16:creationId xmlns:a16="http://schemas.microsoft.com/office/drawing/2014/main" id="{7026619D-9267-F762-D1B6-C3BF4D1B16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5313" y="4934356"/>
            <a:ext cx="2016000" cy="567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19B7E3B-91C7-B203-549E-387F61D5D939}"/>
              </a:ext>
            </a:extLst>
          </p:cNvPr>
          <p:cNvSpPr txBox="1"/>
          <p:nvPr userDrawn="1"/>
        </p:nvSpPr>
        <p:spPr>
          <a:xfrm>
            <a:off x="2225313" y="5637262"/>
            <a:ext cx="2161022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400" b="0" i="0" u="none" strike="noStrike" baseline="0" dirty="0">
                <a:solidFill>
                  <a:srgbClr val="FFFFFF"/>
                </a:solidFill>
                <a:latin typeface="+mn-lt"/>
              </a:rPr>
              <a:t>Am </a:t>
            </a:r>
            <a:r>
              <a:rPr lang="en-US" sz="1400" b="0" i="0" u="none" strike="noStrike" baseline="0" dirty="0" err="1">
                <a:solidFill>
                  <a:srgbClr val="FFFFFF"/>
                </a:solidFill>
                <a:latin typeface="+mn-lt"/>
              </a:rPr>
              <a:t>Lurzenhof</a:t>
            </a:r>
            <a:r>
              <a:rPr lang="en-US" sz="1400" b="0" i="0" u="none" strike="noStrike" baseline="0" dirty="0">
                <a:solidFill>
                  <a:srgbClr val="FFFFFF"/>
                </a:solidFill>
                <a:latin typeface="+mn-lt"/>
              </a:rPr>
              <a:t> 1</a:t>
            </a:r>
          </a:p>
          <a:p>
            <a:pPr algn="l"/>
            <a:r>
              <a:rPr lang="en-US" sz="1400" b="0" i="0" u="none" strike="noStrike" baseline="0" dirty="0">
                <a:solidFill>
                  <a:srgbClr val="FFFFFF"/>
                </a:solidFill>
                <a:latin typeface="+mn-lt"/>
              </a:rPr>
              <a:t>84036 Landshut</a:t>
            </a:r>
            <a:endParaRPr lang="en-US" sz="1400" i="0" dirty="0">
              <a:latin typeface="+mn-lt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3E3044-7CD0-48B4-67D2-4CB490DBEDD6}"/>
              </a:ext>
            </a:extLst>
          </p:cNvPr>
          <p:cNvSpPr txBox="1"/>
          <p:nvPr userDrawn="1"/>
        </p:nvSpPr>
        <p:spPr>
          <a:xfrm>
            <a:off x="4537460" y="5421818"/>
            <a:ext cx="2161022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de-DE" sz="1400" b="0" i="0" u="none" strike="noStrike" baseline="0" dirty="0">
                <a:solidFill>
                  <a:srgbClr val="FFFFFF"/>
                </a:solidFill>
                <a:latin typeface="+mn-lt"/>
              </a:rPr>
              <a:t>Tel.: +49 (0) 871 - 506 0</a:t>
            </a:r>
          </a:p>
          <a:p>
            <a:pPr algn="l"/>
            <a:r>
              <a:rPr lang="en-US" sz="1400" b="0" i="0" u="none" strike="noStrike" baseline="0" dirty="0">
                <a:solidFill>
                  <a:srgbClr val="FFFFFF"/>
                </a:solidFill>
                <a:latin typeface="+mn-lt"/>
              </a:rPr>
              <a:t>info@haw-landshut.de</a:t>
            </a:r>
          </a:p>
          <a:p>
            <a:pPr algn="l"/>
            <a:r>
              <a:rPr lang="en-US" sz="1400" b="0" i="0" u="none" strike="noStrike" baseline="0" dirty="0">
                <a:solidFill>
                  <a:srgbClr val="FFFFFF"/>
                </a:solidFill>
                <a:latin typeface="+mn-lt"/>
              </a:rPr>
              <a:t>www.haw-landshut.de</a:t>
            </a:r>
            <a:endParaRPr lang="en-US" sz="1400" i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1019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55E3DC4D-A589-C384-1425-833491B44C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7587341" cy="6857999"/>
          </a:xfrm>
          <a:prstGeom prst="rect">
            <a:avLst/>
          </a:prstGeom>
        </p:spPr>
      </p:pic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D3A83D87-7F4A-37AF-5E40-2B3F290E612C}"/>
              </a:ext>
            </a:extLst>
          </p:cNvPr>
          <p:cNvSpPr/>
          <p:nvPr userDrawn="1"/>
        </p:nvSpPr>
        <p:spPr>
          <a:xfrm>
            <a:off x="6087418" y="-1"/>
            <a:ext cx="6104582" cy="6858000"/>
          </a:xfrm>
          <a:custGeom>
            <a:avLst/>
            <a:gdLst>
              <a:gd name="connsiteX0" fmla="*/ 0 w 6104582"/>
              <a:gd name="connsiteY0" fmla="*/ 0 h 6858000"/>
              <a:gd name="connsiteX1" fmla="*/ 1156064 w 6104582"/>
              <a:gd name="connsiteY1" fmla="*/ 0 h 6858000"/>
              <a:gd name="connsiteX2" fmla="*/ 4948518 w 6104582"/>
              <a:gd name="connsiteY2" fmla="*/ 0 h 6858000"/>
              <a:gd name="connsiteX3" fmla="*/ 6104582 w 6104582"/>
              <a:gd name="connsiteY3" fmla="*/ 0 h 6858000"/>
              <a:gd name="connsiteX4" fmla="*/ 6104582 w 6104582"/>
              <a:gd name="connsiteY4" fmla="*/ 6858000 h 6858000"/>
              <a:gd name="connsiteX5" fmla="*/ 1156064 w 6104582"/>
              <a:gd name="connsiteY5" fmla="*/ 6858000 h 6858000"/>
              <a:gd name="connsiteX6" fmla="*/ 1156064 w 6104582"/>
              <a:gd name="connsiteY6" fmla="*/ 2204083 h 6858000"/>
              <a:gd name="connsiteX7" fmla="*/ 0 w 6104582"/>
              <a:gd name="connsiteY7" fmla="*/ 22040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4582" h="6858000">
                <a:moveTo>
                  <a:pt x="0" y="0"/>
                </a:moveTo>
                <a:lnTo>
                  <a:pt x="1156064" y="0"/>
                </a:lnTo>
                <a:lnTo>
                  <a:pt x="4948518" y="0"/>
                </a:lnTo>
                <a:lnTo>
                  <a:pt x="6104582" y="0"/>
                </a:lnTo>
                <a:lnTo>
                  <a:pt x="6104582" y="6858000"/>
                </a:lnTo>
                <a:lnTo>
                  <a:pt x="1156064" y="6858000"/>
                </a:lnTo>
                <a:lnTo>
                  <a:pt x="1156064" y="2204083"/>
                </a:lnTo>
                <a:lnTo>
                  <a:pt x="0" y="220408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fik 7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E1E9DC17-6EA2-C5C1-152E-B03EAE0783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432000"/>
            <a:ext cx="1193815" cy="1219746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8579D316-B3A8-04F3-8CAA-378F5E08A5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0560" y="2408238"/>
            <a:ext cx="3492000" cy="23876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9891C859-1EA4-0707-33B9-C4C319658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0560" y="4923793"/>
            <a:ext cx="3492000" cy="817205"/>
          </a:xfrm>
        </p:spPr>
        <p:txBody>
          <a:bodyPr>
            <a:normAutofit/>
          </a:bodyPr>
          <a:lstStyle>
            <a:lvl1pPr marL="0" indent="0" algn="l">
              <a:buNone/>
              <a:defRPr sz="16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C737297-ADAC-381A-A922-4F24C1D418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806"/>
          <a:stretch/>
        </p:blipFill>
        <p:spPr>
          <a:xfrm>
            <a:off x="5382410" y="0"/>
            <a:ext cx="3246103" cy="6857998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54BFCA8C-588E-DE18-A81E-4558280A01AD}"/>
              </a:ext>
            </a:extLst>
          </p:cNvPr>
          <p:cNvSpPr/>
          <p:nvPr userDrawn="1"/>
        </p:nvSpPr>
        <p:spPr>
          <a:xfrm>
            <a:off x="5383663" y="-13208"/>
            <a:ext cx="858862" cy="6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00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foli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55E3DC4D-A589-C384-1425-833491B44C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9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6927066" cy="6858000"/>
          </a:xfrm>
          <a:prstGeom prst="rect">
            <a:avLst/>
          </a:prstGeom>
          <a:noFill/>
        </p:spPr>
      </p:pic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A014EF41-F020-EC6C-2E2A-0486CFF9EF2E}"/>
              </a:ext>
            </a:extLst>
          </p:cNvPr>
          <p:cNvSpPr/>
          <p:nvPr userDrawn="1"/>
        </p:nvSpPr>
        <p:spPr>
          <a:xfrm>
            <a:off x="4326049" y="0"/>
            <a:ext cx="7865951" cy="6858001"/>
          </a:xfrm>
          <a:custGeom>
            <a:avLst/>
            <a:gdLst>
              <a:gd name="connsiteX0" fmla="*/ 0 w 7865951"/>
              <a:gd name="connsiteY0" fmla="*/ 0 h 6858001"/>
              <a:gd name="connsiteX1" fmla="*/ 1156064 w 7865951"/>
              <a:gd name="connsiteY1" fmla="*/ 0 h 6858001"/>
              <a:gd name="connsiteX2" fmla="*/ 4948518 w 7865951"/>
              <a:gd name="connsiteY2" fmla="*/ 0 h 6858001"/>
              <a:gd name="connsiteX3" fmla="*/ 6104582 w 7865951"/>
              <a:gd name="connsiteY3" fmla="*/ 0 h 6858001"/>
              <a:gd name="connsiteX4" fmla="*/ 6104582 w 7865951"/>
              <a:gd name="connsiteY4" fmla="*/ 1 h 6858001"/>
              <a:gd name="connsiteX5" fmla="*/ 7865951 w 7865951"/>
              <a:gd name="connsiteY5" fmla="*/ 1 h 6858001"/>
              <a:gd name="connsiteX6" fmla="*/ 7865951 w 7865951"/>
              <a:gd name="connsiteY6" fmla="*/ 6858001 h 6858001"/>
              <a:gd name="connsiteX7" fmla="*/ 4619848 w 7865951"/>
              <a:gd name="connsiteY7" fmla="*/ 6858001 h 6858001"/>
              <a:gd name="connsiteX8" fmla="*/ 4619848 w 7865951"/>
              <a:gd name="connsiteY8" fmla="*/ 6858000 h 6858001"/>
              <a:gd name="connsiteX9" fmla="*/ 1156064 w 7865951"/>
              <a:gd name="connsiteY9" fmla="*/ 6858000 h 6858001"/>
              <a:gd name="connsiteX10" fmla="*/ 1156064 w 7865951"/>
              <a:gd name="connsiteY10" fmla="*/ 2204083 h 6858001"/>
              <a:gd name="connsiteX11" fmla="*/ 0 w 7865951"/>
              <a:gd name="connsiteY11" fmla="*/ 22040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65951" h="6858001">
                <a:moveTo>
                  <a:pt x="0" y="0"/>
                </a:moveTo>
                <a:lnTo>
                  <a:pt x="1156064" y="0"/>
                </a:lnTo>
                <a:lnTo>
                  <a:pt x="4948518" y="0"/>
                </a:lnTo>
                <a:lnTo>
                  <a:pt x="6104582" y="0"/>
                </a:lnTo>
                <a:lnTo>
                  <a:pt x="6104582" y="1"/>
                </a:lnTo>
                <a:lnTo>
                  <a:pt x="7865951" y="1"/>
                </a:lnTo>
                <a:lnTo>
                  <a:pt x="7865951" y="6858001"/>
                </a:lnTo>
                <a:lnTo>
                  <a:pt x="4619848" y="6858001"/>
                </a:lnTo>
                <a:lnTo>
                  <a:pt x="4619848" y="6858000"/>
                </a:lnTo>
                <a:lnTo>
                  <a:pt x="1156064" y="6858000"/>
                </a:lnTo>
                <a:lnTo>
                  <a:pt x="1156064" y="2204083"/>
                </a:lnTo>
                <a:lnTo>
                  <a:pt x="0" y="220408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179610-82C6-A34A-0680-A9E60E2ACE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27066" y="1764000"/>
            <a:ext cx="4428000" cy="2387600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02E2DE-8305-D512-4CCC-2303023D3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7066" y="4284000"/>
            <a:ext cx="4428000" cy="817205"/>
          </a:xfrm>
        </p:spPr>
        <p:txBody>
          <a:bodyPr>
            <a:normAutofit/>
          </a:bodyPr>
          <a:lstStyle>
            <a:lvl1pPr marL="0" indent="0" algn="l">
              <a:buNone/>
              <a:defRPr sz="16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224AC9C-D6F5-2A67-139E-A669E961F1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806"/>
          <a:stretch/>
        </p:blipFill>
        <p:spPr>
          <a:xfrm>
            <a:off x="3722797" y="0"/>
            <a:ext cx="3246103" cy="685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BE2CD0FC-D65A-8371-3E6F-3E205E2881D9}"/>
              </a:ext>
            </a:extLst>
          </p:cNvPr>
          <p:cNvSpPr/>
          <p:nvPr userDrawn="1"/>
        </p:nvSpPr>
        <p:spPr>
          <a:xfrm>
            <a:off x="3722797" y="-13208"/>
            <a:ext cx="858862" cy="6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9318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foli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A014EF41-F020-EC6C-2E2A-0486CFF9EF2E}"/>
              </a:ext>
            </a:extLst>
          </p:cNvPr>
          <p:cNvSpPr/>
          <p:nvPr userDrawn="1"/>
        </p:nvSpPr>
        <p:spPr>
          <a:xfrm>
            <a:off x="1" y="0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179610-82C6-A34A-0680-A9E60E2ACE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51101" y="1764000"/>
            <a:ext cx="8301111" cy="2387600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02E2DE-8305-D512-4CCC-2303023D3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1101" y="4284000"/>
            <a:ext cx="8301111" cy="817205"/>
          </a:xfrm>
        </p:spPr>
        <p:txBody>
          <a:bodyPr>
            <a:normAutofit/>
          </a:bodyPr>
          <a:lstStyle>
            <a:lvl1pPr marL="0" indent="0" algn="l">
              <a:buNone/>
              <a:defRPr sz="16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49A04D6-51A4-CBCB-86D3-03397EDF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806"/>
          <a:stretch/>
        </p:blipFill>
        <p:spPr>
          <a:xfrm>
            <a:off x="0" y="0"/>
            <a:ext cx="3246103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349E460-3A08-9E2C-5AC7-28CB494B3581}"/>
              </a:ext>
            </a:extLst>
          </p:cNvPr>
          <p:cNvSpPr/>
          <p:nvPr userDrawn="1"/>
        </p:nvSpPr>
        <p:spPr>
          <a:xfrm>
            <a:off x="0" y="-26399"/>
            <a:ext cx="860425" cy="70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0FF3FC5-3DAC-A8FD-A7B0-647E7D3634FC}"/>
              </a:ext>
            </a:extLst>
          </p:cNvPr>
          <p:cNvSpPr/>
          <p:nvPr userDrawn="1"/>
        </p:nvSpPr>
        <p:spPr>
          <a:xfrm>
            <a:off x="-18790" y="-26399"/>
            <a:ext cx="68894" cy="4770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229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er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raußen, Himmel, Wolke, Baum enthält.&#10;&#10;Automatisch generierte Beschreibung">
            <a:extLst>
              <a:ext uri="{FF2B5EF4-FFF2-40B4-BE49-F238E27FC236}">
                <a16:creationId xmlns:a16="http://schemas.microsoft.com/office/drawing/2014/main" id="{F914A591-0B3C-1354-80BD-BC83855E01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BB9D4FE3-5634-C9D3-D2B3-55830F6F6C9E}"/>
              </a:ext>
            </a:extLst>
          </p:cNvPr>
          <p:cNvSpPr/>
          <p:nvPr userDrawn="1"/>
        </p:nvSpPr>
        <p:spPr>
          <a:xfrm>
            <a:off x="0" y="2286000"/>
            <a:ext cx="1890215" cy="45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7744958-713D-C28C-3F4F-5259338B95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2806"/>
          <a:stretch/>
        </p:blipFill>
        <p:spPr>
          <a:xfrm>
            <a:off x="0" y="0"/>
            <a:ext cx="3246103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51AF356-75B1-8BB7-0C2C-4C7C8A1017BC}"/>
              </a:ext>
            </a:extLst>
          </p:cNvPr>
          <p:cNvSpPr/>
          <p:nvPr userDrawn="1"/>
        </p:nvSpPr>
        <p:spPr>
          <a:xfrm>
            <a:off x="0" y="-26399"/>
            <a:ext cx="860425" cy="70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E0D9714-0545-5731-A8D8-FE01E1F229D6}"/>
              </a:ext>
            </a:extLst>
          </p:cNvPr>
          <p:cNvSpPr/>
          <p:nvPr userDrawn="1"/>
        </p:nvSpPr>
        <p:spPr>
          <a:xfrm>
            <a:off x="-18790" y="-26399"/>
            <a:ext cx="68894" cy="4770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8826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mit 2 Bild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98BEF1-35DA-835B-DEB6-51090C65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A975-D199-4BCC-A44E-E091D5C6EFBF}" type="datetime1">
              <a:rPr lang="de-DE" smtClean="0"/>
              <a:t>24.06.2026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FE52BAE-B895-AB05-FBD1-37C0E43FD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3001" y="6346520"/>
            <a:ext cx="3876339" cy="2419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631D29-FCEB-B3E6-4ADC-62A0B0F0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4081-C9BE-4C87-BA09-749EDE8DC35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C4886F3-5E39-6AB5-0B0B-A95E73C37C4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74094" y="3976527"/>
            <a:ext cx="2978119" cy="2114504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B4D85A6A-DEC2-AF47-C84C-9A7BB5BCFA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63876" y="1470493"/>
            <a:ext cx="5028124" cy="2340000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6EE26540-474E-968A-C533-8C232F5EF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0" y="471488"/>
            <a:ext cx="8753901" cy="9065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B158951E-856A-FECA-92FB-654D0507C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001" y="3978321"/>
            <a:ext cx="5501054" cy="2114504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5" name="Bildplatzhalter 9">
            <a:extLst>
              <a:ext uri="{FF2B5EF4-FFF2-40B4-BE49-F238E27FC236}">
                <a16:creationId xmlns:a16="http://schemas.microsoft.com/office/drawing/2014/main" id="{F6F06B61-B118-6900-9431-AD8501A3A6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64000" y="1470493"/>
            <a:ext cx="4283876" cy="2340000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443561B-E68C-6241-5BED-419AB11D34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806"/>
          <a:stretch/>
        </p:blipFill>
        <p:spPr>
          <a:xfrm>
            <a:off x="0" y="0"/>
            <a:ext cx="3246103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8981FBE-382C-2FA5-8090-BDEBA0F10937}"/>
              </a:ext>
            </a:extLst>
          </p:cNvPr>
          <p:cNvSpPr/>
          <p:nvPr userDrawn="1"/>
        </p:nvSpPr>
        <p:spPr>
          <a:xfrm>
            <a:off x="0" y="-32663"/>
            <a:ext cx="860425" cy="704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7739221-C49F-463E-2064-FAF8A39D3226}"/>
              </a:ext>
            </a:extLst>
          </p:cNvPr>
          <p:cNvSpPr/>
          <p:nvPr userDrawn="1"/>
        </p:nvSpPr>
        <p:spPr>
          <a:xfrm>
            <a:off x="-31315" y="-32663"/>
            <a:ext cx="45719" cy="47825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314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e mit 2 Bildern und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98BEF1-35DA-835B-DEB6-51090C65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0803-ECFD-475F-8FCC-7FDF77792D45}" type="datetime1">
              <a:rPr lang="de-DE" smtClean="0"/>
              <a:t>24.06.2026</a:t>
            </a:fld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631D29-FCEB-B3E6-4ADC-62A0B0F0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4081-C9BE-4C87-BA09-749EDE8DC35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C4886F3-5E39-6AB5-0B0B-A95E73C37C4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74094" y="3978321"/>
            <a:ext cx="3817906" cy="2114504"/>
          </a:xfrm>
          <a:solidFill>
            <a:schemeClr val="bg2"/>
          </a:solidFill>
        </p:spPr>
        <p:txBody>
          <a:bodyPr lIns="504000" tIns="288000" rIns="360000">
            <a:normAutofit/>
          </a:bodyPr>
          <a:lstStyle>
            <a:lvl1pPr>
              <a:spcAft>
                <a:spcPts val="600"/>
              </a:spcAft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B4D85A6A-DEC2-AF47-C84C-9A7BB5BCFA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63876" y="1470493"/>
            <a:ext cx="5028124" cy="2340000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FA2FE47C-F26F-A596-E9FC-87F55E28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3001" y="6346520"/>
            <a:ext cx="3876339" cy="2419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F97CC785-A100-37B5-4F5D-83CE06A01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0" y="471488"/>
            <a:ext cx="8753901" cy="90655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93FE35F0-2CBD-24E8-2E47-8196B4F5D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001" y="3978321"/>
            <a:ext cx="5501054" cy="2114504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Bildplatzhalter 9">
            <a:extLst>
              <a:ext uri="{FF2B5EF4-FFF2-40B4-BE49-F238E27FC236}">
                <a16:creationId xmlns:a16="http://schemas.microsoft.com/office/drawing/2014/main" id="{BC41A04F-172D-1AC9-0C17-BDB931761F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64000" y="1470493"/>
            <a:ext cx="4283876" cy="2340000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03AC32C-F10E-E922-CF6E-029FC8D85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806"/>
          <a:stretch/>
        </p:blipFill>
        <p:spPr>
          <a:xfrm>
            <a:off x="0" y="0"/>
            <a:ext cx="3246103" cy="685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3A99E8C5-0B18-C3C3-591D-48286B6CE6FF}"/>
              </a:ext>
            </a:extLst>
          </p:cNvPr>
          <p:cNvSpPr/>
          <p:nvPr userDrawn="1"/>
        </p:nvSpPr>
        <p:spPr>
          <a:xfrm>
            <a:off x="0" y="-32663"/>
            <a:ext cx="860425" cy="704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B729F28-4290-472E-B4DC-ED74F5D0735A}"/>
              </a:ext>
            </a:extLst>
          </p:cNvPr>
          <p:cNvSpPr/>
          <p:nvPr userDrawn="1"/>
        </p:nvSpPr>
        <p:spPr>
          <a:xfrm>
            <a:off x="-31315" y="-32663"/>
            <a:ext cx="45719" cy="47825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25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e mit zwei Bildern - r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24F8C6EF-61AA-D741-848F-5355E712A5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5B58B5-8AEA-C6AF-AED2-E9C79C1B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0" y="471488"/>
            <a:ext cx="8753901" cy="9065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98BEF1-35DA-835B-DEB6-51090C65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14EBED-8380-4892-8942-DF6DB9366510}" type="datetime1">
              <a:rPr lang="de-DE" smtClean="0"/>
              <a:t>24.06.2026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FE52BAE-B895-AB05-FBD1-37C0E43FD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03001" y="6346520"/>
            <a:ext cx="3876339" cy="2419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631D29-FCEB-B3E6-4ADC-62A0B0F01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7E4081-C9BE-4C87-BA09-749EDE8DC35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C1D8D50-E03D-91E8-F6F8-6512CDA06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001" y="3978321"/>
            <a:ext cx="5501054" cy="2114504"/>
          </a:xfrm>
        </p:spPr>
        <p:txBody>
          <a:bodyPr/>
          <a:lstStyle>
            <a:lvl1pPr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C4886F3-5E39-6AB5-0B0B-A95E73C37C4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74094" y="3976527"/>
            <a:ext cx="2978119" cy="21145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180000" indent="-180000">
              <a:buClr>
                <a:schemeClr val="bg1"/>
              </a:buClr>
              <a:buFont typeface="Arial" panose="020B0604020202020204" pitchFamily="34" charset="0"/>
              <a:buChar char="■"/>
              <a:defRPr>
                <a:solidFill>
                  <a:schemeClr val="bg1"/>
                </a:solidFill>
              </a:defRPr>
            </a:lvl3pPr>
            <a:lvl4pPr marL="360000" indent="-180000">
              <a:buClr>
                <a:schemeClr val="bg1"/>
              </a:buClr>
              <a:buFont typeface="Arial" panose="020B0604020202020204" pitchFamily="34" charset="0"/>
              <a:buChar char="■"/>
              <a:defRPr>
                <a:solidFill>
                  <a:schemeClr val="bg1"/>
                </a:solidFill>
              </a:defRPr>
            </a:lvl4pPr>
            <a:lvl5pPr marL="540000" indent="-180000">
              <a:buClr>
                <a:schemeClr val="bg1"/>
              </a:buClr>
              <a:buFont typeface="Arial" panose="020B0604020202020204" pitchFamily="34" charset="0"/>
              <a:buChar char="■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09668F-D150-7F5A-C160-1B3AA0344A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64000" y="1470493"/>
            <a:ext cx="4283876" cy="2340000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B4D85A6A-DEC2-AF47-C84C-9A7BB5BCFA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63876" y="1470493"/>
            <a:ext cx="5028124" cy="2340000"/>
          </a:xfr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/>
          <a:lstStyle/>
          <a:p>
            <a:endParaRPr lang="en-US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BC7AFAE-3866-0D98-C730-D2055199B3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7906" y="6217611"/>
            <a:ext cx="216000" cy="46951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80F8498-F354-ED29-48D8-F006EFCED2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806"/>
          <a:stretch/>
        </p:blipFill>
        <p:spPr>
          <a:xfrm>
            <a:off x="0" y="0"/>
            <a:ext cx="3246103" cy="6858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0588825-F577-CA66-199B-C87E24A10EC6}"/>
              </a:ext>
            </a:extLst>
          </p:cNvPr>
          <p:cNvSpPr txBox="1"/>
          <p:nvPr userDrawn="1"/>
        </p:nvSpPr>
        <p:spPr>
          <a:xfrm>
            <a:off x="8774584" y="6354214"/>
            <a:ext cx="2577629" cy="226591"/>
          </a:xfrm>
          <a:prstGeom prst="rect">
            <a:avLst/>
          </a:prstGeom>
        </p:spPr>
        <p:txBody>
          <a:bodyPr vert="horz" wrap="none" lIns="0" tIns="36000" rIns="0" bIns="36000" rtlCol="0" anchor="ctr"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de-DE" sz="1000" dirty="0">
                <a:solidFill>
                  <a:schemeClr val="bg1"/>
                </a:solidFill>
              </a:rPr>
              <a:t>Hochschule Landshut | www.haw-landshut.de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DA287F3-723A-26AF-F316-F32AD0472527}"/>
              </a:ext>
            </a:extLst>
          </p:cNvPr>
          <p:cNvSpPr/>
          <p:nvPr userDrawn="1"/>
        </p:nvSpPr>
        <p:spPr>
          <a:xfrm>
            <a:off x="0" y="-26399"/>
            <a:ext cx="860425" cy="70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748261E-2C1A-9181-3E7B-2F178F3DD848}"/>
              </a:ext>
            </a:extLst>
          </p:cNvPr>
          <p:cNvSpPr/>
          <p:nvPr userDrawn="1"/>
        </p:nvSpPr>
        <p:spPr>
          <a:xfrm>
            <a:off x="-18790" y="-26399"/>
            <a:ext cx="68894" cy="4770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848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1FDD7F3-753B-7FF6-E006-35FF287BE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504"/>
            <a:ext cx="10515600" cy="90655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9DB722-EFA8-A289-A954-7FFECFCF6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08163"/>
            <a:ext cx="10515600" cy="4284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057B4F-E319-449A-795A-B83643DDC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85288" y="6354214"/>
            <a:ext cx="634789" cy="226591"/>
          </a:xfrm>
          <a:prstGeom prst="rect">
            <a:avLst/>
          </a:prstGeom>
        </p:spPr>
        <p:txBody>
          <a:bodyPr vert="horz" wrap="none" lIns="0" tIns="36000" rIns="0" bIns="3600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2D29A55-1A91-4F92-A9F8-BC0F5772A902}" type="datetime1">
              <a:rPr lang="de-DE" smtClean="0"/>
              <a:t>24.06.2026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2C25E8-FB8C-5565-FE6F-3E0EDA111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7" y="6354214"/>
            <a:ext cx="6439554" cy="226591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45620A-E430-58A6-5E7F-0C76AAE3C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29372" y="6354214"/>
            <a:ext cx="324058" cy="226591"/>
          </a:xfrm>
          <a:prstGeom prst="rect">
            <a:avLst/>
          </a:prstGeom>
        </p:spPr>
        <p:txBody>
          <a:bodyPr vert="horz" wrap="square" lIns="0" tIns="36000" rIns="0" bIns="3600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37E4081-C9BE-4C87-BA09-749EDE8DC35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54CB5AB-0C0B-BECE-8252-C6C79CC17F00}"/>
              </a:ext>
            </a:extLst>
          </p:cNvPr>
          <p:cNvSpPr txBox="1"/>
          <p:nvPr userDrawn="1"/>
        </p:nvSpPr>
        <p:spPr>
          <a:xfrm>
            <a:off x="8777759" y="6354214"/>
            <a:ext cx="2577629" cy="226591"/>
          </a:xfrm>
          <a:prstGeom prst="rect">
            <a:avLst/>
          </a:prstGeom>
        </p:spPr>
        <p:txBody>
          <a:bodyPr vert="horz" wrap="none" lIns="0" tIns="36000" rIns="0" bIns="36000" rtlCol="0" anchor="ctr">
            <a:spAutoFit/>
          </a:bodyPr>
          <a:lstStyle>
            <a:defPPr>
              <a:defRPr lang="en-US"/>
            </a:defPPr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de-DE" sz="1000" dirty="0">
                <a:solidFill>
                  <a:schemeClr val="tx1"/>
                </a:solidFill>
              </a:rPr>
              <a:t>Hochschule Landshut | www.haw-landshut.de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42A5BBA-B6C5-F59F-D587-EE4DFA06F5B7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0" y="0"/>
            <a:ext cx="645908" cy="1404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961A0EA-5566-E7B9-EA8C-3C2110B4EE57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757906" y="6217611"/>
            <a:ext cx="216000" cy="46951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3A07BE0B-045E-EA4B-3046-E250700E5E1F}"/>
              </a:ext>
            </a:extLst>
          </p:cNvPr>
          <p:cNvSpPr/>
          <p:nvPr userDrawn="1"/>
        </p:nvSpPr>
        <p:spPr>
          <a:xfrm>
            <a:off x="-22226" y="-22225"/>
            <a:ext cx="193675" cy="96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877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50" r:id="rId18"/>
    <p:sldLayoutId id="2147483676" r:id="rId19"/>
    <p:sldLayoutId id="2147483677" r:id="rId20"/>
    <p:sldLayoutId id="2147483678" r:id="rId21"/>
    <p:sldLayoutId id="2147483654" r:id="rId22"/>
    <p:sldLayoutId id="2147483655" r:id="rId23"/>
    <p:sldLayoutId id="2147483679" r:id="rId24"/>
    <p:sldLayoutId id="2147483680" r:id="rId2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Tx/>
        <a:buNone/>
        <a:defRPr sz="1400" b="1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2"/>
        </a:buClr>
        <a:buSzPct val="110000"/>
        <a:buFont typeface="Wingdings 2" panose="05020102010507070707" pitchFamily="18" charset="2"/>
        <a:buChar char="¡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2"/>
        </a:buClr>
        <a:buSzPct val="110000"/>
        <a:buFont typeface="Wingdings 2" panose="05020102010507070707" pitchFamily="18" charset="2"/>
        <a:buChar char="¡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2"/>
        </a:buClr>
        <a:buSzPct val="110000"/>
        <a:buFont typeface="Wingdings 2" panose="05020102010507070707" pitchFamily="18" charset="2"/>
        <a:buChar char="¡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pos="3772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pos="3908" userDrawn="1">
          <p15:clr>
            <a:srgbClr val="F26B43"/>
          </p15:clr>
        </p15:guide>
        <p15:guide id="6" orient="horz" pos="1139" userDrawn="1">
          <p15:clr>
            <a:srgbClr val="F26B43"/>
          </p15:clr>
        </p15:guide>
        <p15:guide id="7" orient="horz" pos="38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portal.etwi.haw-landshut.de/login/?next=/opal/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studienbuero_et@haw-landshut.de" TargetMode="Externa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95040-F2F2-0292-F7D4-FB30D79D5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7066" y="1764000"/>
            <a:ext cx="4428000" cy="2387600"/>
          </a:xfrm>
        </p:spPr>
        <p:txBody>
          <a:bodyPr/>
          <a:lstStyle/>
          <a:p>
            <a:r>
              <a:rPr lang="en-US" dirty="0"/>
              <a:t>Instructions for crediting external courses in Wilma</a:t>
            </a:r>
          </a:p>
        </p:txBody>
      </p:sp>
    </p:spTree>
    <p:extLst>
      <p:ext uri="{BB962C8B-B14F-4D97-AF65-F5344CB8AC3E}">
        <p14:creationId xmlns:p14="http://schemas.microsoft.com/office/powerpoint/2010/main" val="255154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405F6B-6266-329F-C5A8-738BB4D4B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D3B4-9422-4E7C-BFF8-DECA1F1A557D}" type="datetime1">
              <a:rPr lang="de-DE" smtClean="0"/>
              <a:t>24.06.2026</a:t>
            </a:fld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54F73EE-D5DC-2A22-16AB-C3A1A37B0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4081-C9BE-4C87-BA09-749EDE8DC352}" type="slidenum">
              <a:rPr lang="en-US" smtClean="0"/>
              <a:t>2</a:t>
            </a:fld>
            <a:endParaRPr lang="en-US"/>
          </a:p>
        </p:txBody>
      </p:sp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2A055828-603E-49BB-816F-451DC5169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808163"/>
            <a:ext cx="10489584" cy="4284662"/>
          </a:xfrm>
        </p:spPr>
        <p:txBody>
          <a:bodyPr/>
          <a:lstStyle/>
          <a:p>
            <a:endParaRPr lang="de-DE" dirty="0"/>
          </a:p>
          <a:p>
            <a:pPr marL="342900" lvl="2" indent="-342900">
              <a:buAutoNum type="arabicPeriod"/>
            </a:pPr>
            <a:r>
              <a:rPr lang="en-US" dirty="0"/>
              <a:t>Log in with your student account </a:t>
            </a:r>
            <a:r>
              <a:rPr lang="de-DE" dirty="0"/>
              <a:t>(</a:t>
            </a:r>
            <a:r>
              <a:rPr lang="de-DE" dirty="0">
                <a:hlinkClick r:id="rId2"/>
              </a:rPr>
              <a:t>https://portal.etwi.haw-landshut.de/login/?next=/opal/</a:t>
            </a:r>
            <a:r>
              <a:rPr lang="de-DE" dirty="0"/>
              <a:t>)</a:t>
            </a:r>
          </a:p>
          <a:p>
            <a:pPr marL="342900" lvl="2" indent="-342900">
              <a:buAutoNum type="arabicPeriod"/>
            </a:pPr>
            <a:r>
              <a:rPr lang="de-DE" dirty="0"/>
              <a:t>„Anerkennung von Leistungen (OPAL)“</a:t>
            </a:r>
          </a:p>
          <a:p>
            <a:pPr marL="342900" lvl="2" indent="-342900">
              <a:buAutoNum type="arabicPeriod"/>
            </a:pPr>
            <a:r>
              <a:rPr lang="de-DE" dirty="0"/>
              <a:t>Insert </a:t>
            </a:r>
            <a:r>
              <a:rPr lang="de-DE" dirty="0" err="1"/>
              <a:t>student</a:t>
            </a:r>
            <a:r>
              <a:rPr lang="de-DE" dirty="0"/>
              <a:t> ID </a:t>
            </a:r>
            <a:r>
              <a:rPr lang="de-DE" dirty="0" err="1"/>
              <a:t>number</a:t>
            </a:r>
            <a:endParaRPr lang="de-DE" dirty="0"/>
          </a:p>
          <a:p>
            <a:pPr marL="342900" lvl="2" indent="-342900">
              <a:buAutoNum type="arabicPeriod"/>
            </a:pPr>
            <a:r>
              <a:rPr lang="de-DE" dirty="0"/>
              <a:t>Start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application</a:t>
            </a:r>
            <a:endParaRPr lang="de-DE" dirty="0"/>
          </a:p>
          <a:p>
            <a:pPr marL="342900" lvl="2" indent="-342900">
              <a:buAutoNum type="arabicPeriod"/>
            </a:pPr>
            <a:r>
              <a:rPr lang="de-DE" dirty="0"/>
              <a:t>„Derzeitiger Studiengang an der HAW Landshut“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de-DE" dirty="0"/>
              <a:t>Wissenschaftliches Arbeiten </a:t>
            </a: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</a:p>
          <a:p>
            <a:pPr marL="0" lvl="2" indent="0">
              <a:buNone/>
            </a:pPr>
            <a:r>
              <a:rPr lang="de-DE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Wissenschaftsmanagement</a:t>
            </a:r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E3B30BE-2093-4F0A-BD3E-03EFB954A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147" y="2668059"/>
            <a:ext cx="6893894" cy="3424766"/>
          </a:xfrm>
          <a:prstGeom prst="rect">
            <a:avLst/>
          </a:prstGeom>
        </p:spPr>
      </p:pic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A0871399-B60E-4E40-AC1E-B2B191349AD7}"/>
              </a:ext>
            </a:extLst>
          </p:cNvPr>
          <p:cNvCxnSpPr/>
          <p:nvPr/>
        </p:nvCxnSpPr>
        <p:spPr>
          <a:xfrm>
            <a:off x="4194495" y="2668059"/>
            <a:ext cx="629175" cy="343589"/>
          </a:xfrm>
          <a:prstGeom prst="straightConnector1">
            <a:avLst/>
          </a:prstGeom>
          <a:ln w="222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922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405F6B-6266-329F-C5A8-738BB4D4B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D3B4-9422-4E7C-BFF8-DECA1F1A557D}" type="datetime1">
              <a:rPr lang="de-DE" smtClean="0"/>
              <a:t>24.06.2026</a:t>
            </a:fld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54F73EE-D5DC-2A22-16AB-C3A1A37B0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4081-C9BE-4C87-BA09-749EDE8DC352}" type="slidenum">
              <a:rPr lang="en-US" smtClean="0"/>
              <a:t>3</a:t>
            </a:fld>
            <a:endParaRPr lang="en-US"/>
          </a:p>
        </p:txBody>
      </p:sp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2A055828-603E-49BB-816F-451DC5169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808163"/>
            <a:ext cx="10489584" cy="4284662"/>
          </a:xfrm>
        </p:spPr>
        <p:txBody>
          <a:bodyPr/>
          <a:lstStyle/>
          <a:p>
            <a:endParaRPr lang="de-DE" dirty="0"/>
          </a:p>
          <a:p>
            <a:pPr marL="342900" lvl="2" indent="-342900">
              <a:buFont typeface="+mj-lt"/>
              <a:buAutoNum type="arabicPeriod" startAt="6"/>
            </a:pPr>
            <a:r>
              <a:rPr lang="de-DE" dirty="0"/>
              <a:t>Insert „bisherige Bildungseinrichtung“ (e.g., TH Deggendorf) and </a:t>
            </a:r>
          </a:p>
          <a:p>
            <a:pPr marL="0" lvl="2" indent="0">
              <a:buNone/>
            </a:pPr>
            <a:r>
              <a:rPr lang="de-DE" dirty="0"/>
              <a:t>„Studiengang“ (e.g., Forschungs- und Dissertationskompetenz)</a:t>
            </a:r>
          </a:p>
          <a:p>
            <a:pPr marL="342900" lvl="2" indent="-342900">
              <a:buFont typeface="+mj-lt"/>
              <a:buAutoNum type="arabicPeriod" startAt="7"/>
            </a:pPr>
            <a:r>
              <a:rPr lang="de-DE" dirty="0" err="1"/>
              <a:t>Choose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module</a:t>
            </a:r>
            <a:endParaRPr lang="de-DE" dirty="0"/>
          </a:p>
          <a:p>
            <a:pPr marL="342900" lvl="2" indent="-342900">
              <a:buFont typeface="+mj-lt"/>
              <a:buAutoNum type="arabicPeriod" startAt="7"/>
            </a:pPr>
            <a:r>
              <a:rPr lang="de-DE" dirty="0"/>
              <a:t>Add </a:t>
            </a:r>
            <a:r>
              <a:rPr lang="de-DE" dirty="0" err="1"/>
              <a:t>completed</a:t>
            </a:r>
            <a:r>
              <a:rPr lang="de-DE" dirty="0"/>
              <a:t> </a:t>
            </a:r>
            <a:r>
              <a:rPr lang="de-DE" dirty="0" err="1"/>
              <a:t>coursework</a:t>
            </a:r>
            <a:r>
              <a:rPr lang="de-DE" dirty="0"/>
              <a:t> „(+Neu)“</a:t>
            </a:r>
          </a:p>
          <a:p>
            <a:pPr marL="342900" lvl="2" indent="-342900">
              <a:buFont typeface="+mj-lt"/>
              <a:buAutoNum type="arabicPeriod" startAt="8"/>
            </a:pPr>
            <a:r>
              <a:rPr lang="de-DE" dirty="0"/>
              <a:t>Fill in the relevant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credit</a:t>
            </a:r>
            <a:r>
              <a:rPr lang="de-DE" dirty="0"/>
              <a:t> a </a:t>
            </a:r>
            <a:r>
              <a:rPr lang="de-DE" dirty="0" err="1"/>
              <a:t>course</a:t>
            </a:r>
            <a:r>
              <a:rPr lang="de-DE" dirty="0"/>
              <a:t> </a:t>
            </a:r>
            <a:r>
              <a:rPr lang="de-DE" dirty="0" err="1"/>
              <a:t>completed</a:t>
            </a:r>
            <a:r>
              <a:rPr lang="de-DE" dirty="0"/>
              <a:t> at</a:t>
            </a:r>
          </a:p>
          <a:p>
            <a:pPr marL="0" lvl="2" indent="0">
              <a:buNone/>
            </a:pPr>
            <a:r>
              <a:rPr lang="de-DE" dirty="0"/>
              <a:t>a </a:t>
            </a:r>
            <a:r>
              <a:rPr lang="de-DE" dirty="0" err="1"/>
              <a:t>university</a:t>
            </a:r>
            <a:r>
              <a:rPr lang="de-DE" dirty="0"/>
              <a:t> (of </a:t>
            </a:r>
            <a:r>
              <a:rPr lang="de-DE" dirty="0" err="1"/>
              <a:t>applied</a:t>
            </a:r>
            <a:r>
              <a:rPr lang="de-DE" dirty="0"/>
              <a:t> </a:t>
            </a:r>
            <a:r>
              <a:rPr lang="de-DE" dirty="0" err="1"/>
              <a:t>sciences</a:t>
            </a:r>
            <a:r>
              <a:rPr lang="de-DE" dirty="0"/>
              <a:t>)</a:t>
            </a:r>
          </a:p>
          <a:p>
            <a:pPr marL="0" lvl="2" indent="0">
              <a:buNone/>
            </a:pPr>
            <a:r>
              <a:rPr lang="de-DE" dirty="0"/>
              <a:t>a.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module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exists</a:t>
            </a:r>
            <a:r>
              <a:rPr lang="de-DE" dirty="0"/>
              <a:t> (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module</a:t>
            </a:r>
            <a:r>
              <a:rPr lang="de-DE" dirty="0"/>
              <a:t> </a:t>
            </a:r>
            <a:r>
              <a:rPr lang="de-DE" dirty="0" err="1"/>
              <a:t>handbook</a:t>
            </a:r>
            <a:r>
              <a:rPr lang="de-DE" dirty="0"/>
              <a:t>),</a:t>
            </a:r>
          </a:p>
          <a:p>
            <a:pPr marL="0" lvl="2" indent="0">
              <a:buNone/>
            </a:pPr>
            <a:r>
              <a:rPr lang="de-DE" dirty="0" err="1"/>
              <a:t>simply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module</a:t>
            </a:r>
            <a:r>
              <a:rPr lang="de-DE" dirty="0"/>
              <a:t> </a:t>
            </a:r>
            <a:r>
              <a:rPr lang="de-DE" dirty="0" err="1"/>
              <a:t>number</a:t>
            </a:r>
            <a:endParaRPr lang="de-DE" dirty="0"/>
          </a:p>
          <a:p>
            <a:pPr marL="0" lvl="2" indent="0">
              <a:buNone/>
            </a:pPr>
            <a:r>
              <a:rPr lang="de-DE" dirty="0"/>
              <a:t>b. Add </a:t>
            </a:r>
            <a:r>
              <a:rPr lang="en-US" dirty="0"/>
              <a:t>excerpt from the module handbook or course description</a:t>
            </a:r>
            <a:endParaRPr lang="de-DE" dirty="0"/>
          </a:p>
          <a:p>
            <a:pPr marL="0" lvl="2" indent="0">
              <a:buNone/>
            </a:pPr>
            <a:r>
              <a:rPr lang="en-US" dirty="0"/>
              <a:t>(e.g., add a screenshot of the homepage with a description and ECTS credits)</a:t>
            </a:r>
            <a:endParaRPr lang="de-DE" dirty="0"/>
          </a:p>
          <a:p>
            <a:pPr marL="0" lvl="2" indent="0">
              <a:buNone/>
            </a:pPr>
            <a:r>
              <a:rPr lang="de-DE" dirty="0"/>
              <a:t>c. </a:t>
            </a:r>
            <a:r>
              <a:rPr lang="de-DE" dirty="0" err="1"/>
              <a:t>If</a:t>
            </a:r>
            <a:r>
              <a:rPr lang="de-DE" dirty="0"/>
              <a:t> SWS &lt; 1, </a:t>
            </a:r>
            <a:r>
              <a:rPr lang="de-DE" dirty="0" err="1"/>
              <a:t>insert</a:t>
            </a:r>
            <a:r>
              <a:rPr lang="de-DE" dirty="0"/>
              <a:t> „–”</a:t>
            </a:r>
          </a:p>
          <a:p>
            <a:pPr marL="0" lvl="2" indent="0">
              <a:buNone/>
            </a:pPr>
            <a:r>
              <a:rPr lang="de-DE" dirty="0"/>
              <a:t>d. </a:t>
            </a:r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semester</a:t>
            </a:r>
            <a:r>
              <a:rPr lang="de-DE" dirty="0"/>
              <a:t> and </a:t>
            </a:r>
            <a:r>
              <a:rPr lang="de-DE" dirty="0" err="1"/>
              <a:t>year</a:t>
            </a:r>
            <a:endParaRPr lang="de-DE" dirty="0"/>
          </a:p>
          <a:p>
            <a:pPr marL="0" lvl="2" indent="0">
              <a:buNone/>
            </a:pPr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B1C09FD-9160-4BA9-B0E6-BD4C48CAE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234" y="67775"/>
            <a:ext cx="4436795" cy="631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9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405F6B-6266-329F-C5A8-738BB4D4B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D3B4-9422-4E7C-BFF8-DECA1F1A557D}" type="datetime1">
              <a:rPr lang="de-DE" smtClean="0"/>
              <a:t>24.06.2026</a:t>
            </a:fld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54F73EE-D5DC-2A22-16AB-C3A1A37B0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4081-C9BE-4C87-BA09-749EDE8DC352}" type="slidenum">
              <a:rPr lang="en-US" smtClean="0"/>
              <a:t>4</a:t>
            </a:fld>
            <a:endParaRPr lang="en-US"/>
          </a:p>
        </p:txBody>
      </p:sp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2A055828-603E-49BB-816F-451DC5169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808163"/>
            <a:ext cx="10489584" cy="4284662"/>
          </a:xfrm>
        </p:spPr>
        <p:txBody>
          <a:bodyPr/>
          <a:lstStyle/>
          <a:p>
            <a:endParaRPr lang="de-DE" dirty="0"/>
          </a:p>
          <a:p>
            <a:pPr marL="342900" lvl="2" indent="-342900">
              <a:buFont typeface="+mj-lt"/>
              <a:buAutoNum type="arabicPeriod" startAt="10"/>
            </a:pPr>
            <a:r>
              <a:rPr lang="en-US" dirty="0"/>
              <a:t>Fill in the relevant data if you want to credit a course completed at another educational institution</a:t>
            </a:r>
            <a:endParaRPr lang="de-DE" dirty="0"/>
          </a:p>
          <a:p>
            <a:pPr marL="0" lvl="2" indent="0">
              <a:buNone/>
            </a:pPr>
            <a:r>
              <a:rPr lang="de-DE" dirty="0"/>
              <a:t>a. </a:t>
            </a:r>
            <a:r>
              <a:rPr lang="en-US" dirty="0"/>
              <a:t>Provide an informative description of the coursework</a:t>
            </a:r>
            <a:endParaRPr lang="de-DE" dirty="0"/>
          </a:p>
          <a:p>
            <a:pPr marL="0" lvl="2" indent="0">
              <a:buNone/>
            </a:pPr>
            <a:r>
              <a:rPr lang="de-DE" dirty="0"/>
              <a:t>b. Add </a:t>
            </a:r>
            <a:r>
              <a:rPr lang="de-DE" dirty="0" err="1"/>
              <a:t>course</a:t>
            </a:r>
            <a:r>
              <a:rPr lang="de-DE" dirty="0"/>
              <a:t> </a:t>
            </a:r>
            <a:r>
              <a:rPr lang="de-DE" dirty="0" err="1"/>
              <a:t>description</a:t>
            </a:r>
            <a:r>
              <a:rPr lang="de-DE" dirty="0"/>
              <a:t> </a:t>
            </a:r>
            <a:r>
              <a:rPr lang="de-DE" dirty="0" err="1"/>
              <a:t>excerpt</a:t>
            </a:r>
            <a:endParaRPr lang="de-DE" dirty="0"/>
          </a:p>
          <a:p>
            <a:pPr marL="0" lvl="2" indent="0">
              <a:buNone/>
            </a:pPr>
            <a:r>
              <a:rPr lang="de-DE" dirty="0"/>
              <a:t>c. </a:t>
            </a:r>
            <a:r>
              <a:rPr lang="de-DE" dirty="0" err="1"/>
              <a:t>Specify</a:t>
            </a:r>
            <a:r>
              <a:rPr lang="de-DE" dirty="0"/>
              <a:t> the </a:t>
            </a:r>
            <a:r>
              <a:rPr lang="de-DE" dirty="0" err="1"/>
              <a:t>duration</a:t>
            </a:r>
            <a:r>
              <a:rPr lang="de-DE" dirty="0"/>
              <a:t> in </a:t>
            </a:r>
            <a:r>
              <a:rPr lang="de-DE" dirty="0" err="1"/>
              <a:t>academic</a:t>
            </a:r>
            <a:r>
              <a:rPr lang="de-DE" dirty="0"/>
              <a:t> </a:t>
            </a:r>
            <a:r>
              <a:rPr lang="de-DE" dirty="0" err="1"/>
              <a:t>hours</a:t>
            </a:r>
            <a:endParaRPr lang="de-DE" dirty="0"/>
          </a:p>
          <a:p>
            <a:pPr marL="0" lvl="2" indent="0">
              <a:buNone/>
            </a:pPr>
            <a:r>
              <a:rPr lang="de-DE" dirty="0"/>
              <a:t>d. </a:t>
            </a:r>
            <a:r>
              <a:rPr lang="de-DE" dirty="0" err="1"/>
              <a:t>Specify</a:t>
            </a:r>
            <a:r>
              <a:rPr lang="de-DE" dirty="0"/>
              <a:t> </a:t>
            </a:r>
            <a:r>
              <a:rPr lang="de-DE" dirty="0" err="1"/>
              <a:t>month</a:t>
            </a:r>
            <a:r>
              <a:rPr lang="de-DE" dirty="0"/>
              <a:t> and </a:t>
            </a:r>
            <a:r>
              <a:rPr lang="de-DE" dirty="0" err="1"/>
              <a:t>year</a:t>
            </a:r>
            <a:endParaRPr lang="de-DE" dirty="0"/>
          </a:p>
          <a:p>
            <a:pPr marL="342900" lvl="2" indent="-342900">
              <a:buFont typeface="+mj-lt"/>
              <a:buAutoNum type="arabicPeriod" startAt="11"/>
            </a:pPr>
            <a:r>
              <a:rPr lang="en-US" dirty="0"/>
              <a:t>Save entries (not yet submitted)</a:t>
            </a:r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A93F9E-661F-43C2-8CE7-4DCC4A9E5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532" y="449318"/>
            <a:ext cx="2981181" cy="577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52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405F6B-6266-329F-C5A8-738BB4D4B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D3B4-9422-4E7C-BFF8-DECA1F1A557D}" type="datetime1">
              <a:rPr lang="de-DE" smtClean="0"/>
              <a:t>24.06.2026</a:t>
            </a:fld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54F73EE-D5DC-2A22-16AB-C3A1A37B0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4081-C9BE-4C87-BA09-749EDE8DC352}" type="slidenum">
              <a:rPr lang="en-US" smtClean="0"/>
              <a:t>5</a:t>
            </a:fld>
            <a:endParaRPr lang="en-US"/>
          </a:p>
        </p:txBody>
      </p:sp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2A055828-603E-49BB-816F-451DC5169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808163"/>
            <a:ext cx="10489584" cy="4284662"/>
          </a:xfrm>
        </p:spPr>
        <p:txBody>
          <a:bodyPr/>
          <a:lstStyle/>
          <a:p>
            <a:r>
              <a:rPr lang="en-US" dirty="0"/>
              <a:t>PLEASE NOTE: Credit for the "Good Scientific Practice" course at Landshut University of Applied Sciences</a:t>
            </a:r>
          </a:p>
          <a:p>
            <a:endParaRPr lang="de-DE" dirty="0"/>
          </a:p>
          <a:p>
            <a:pPr lvl="2"/>
            <a:r>
              <a:rPr lang="en-US" dirty="0"/>
              <a:t>Please have this credited for the “Basics of scientific work" course</a:t>
            </a:r>
            <a:endParaRPr lang="de-DE" dirty="0"/>
          </a:p>
          <a:p>
            <a:pPr lvl="2"/>
            <a:endParaRPr lang="de-DE" dirty="0"/>
          </a:p>
          <a:p>
            <a:pPr lvl="2"/>
            <a:r>
              <a:rPr lang="en-US" dirty="0"/>
              <a:t>To do this, select "</a:t>
            </a:r>
            <a:r>
              <a:rPr lang="en-US" dirty="0" err="1"/>
              <a:t>HaW</a:t>
            </a:r>
            <a:r>
              <a:rPr lang="en-US" dirty="0"/>
              <a:t> Landshut" as the educational institution (“</a:t>
            </a:r>
            <a:r>
              <a:rPr lang="en-US" dirty="0" err="1"/>
              <a:t>Bildungseinrichtung</a:t>
            </a:r>
            <a:r>
              <a:rPr lang="en-US" dirty="0"/>
              <a:t>”)</a:t>
            </a:r>
          </a:p>
          <a:p>
            <a:pPr marL="0" lvl="2" indent="0">
              <a:buNone/>
            </a:pPr>
            <a:endParaRPr lang="de-DE" dirty="0"/>
          </a:p>
          <a:p>
            <a:pPr lvl="2"/>
            <a:r>
              <a:rPr lang="en-US" dirty="0"/>
              <a:t>Please select “</a:t>
            </a:r>
            <a:r>
              <a:rPr lang="en-US" dirty="0" err="1"/>
              <a:t>anderer</a:t>
            </a:r>
            <a:r>
              <a:rPr lang="en-US" dirty="0"/>
              <a:t> </a:t>
            </a:r>
            <a:r>
              <a:rPr lang="en-US" dirty="0" err="1"/>
              <a:t>Studiengang</a:t>
            </a:r>
            <a:r>
              <a:rPr lang="en-US" dirty="0"/>
              <a:t>” as “</a:t>
            </a:r>
            <a:r>
              <a:rPr lang="en-US" dirty="0" err="1"/>
              <a:t>Studiengang</a:t>
            </a:r>
            <a:r>
              <a:rPr lang="en-US" dirty="0"/>
              <a:t>”. Enter “</a:t>
            </a:r>
            <a:r>
              <a:rPr lang="en-US" dirty="0" err="1"/>
              <a:t>Kurs</a:t>
            </a:r>
            <a:r>
              <a:rPr lang="en-US" dirty="0"/>
              <a:t> </a:t>
            </a:r>
            <a:r>
              <a:rPr lang="en-US" dirty="0" err="1"/>
              <a:t>externe</a:t>
            </a:r>
            <a:r>
              <a:rPr lang="en-US" dirty="0"/>
              <a:t> </a:t>
            </a:r>
            <a:r>
              <a:rPr lang="en-US" dirty="0" err="1"/>
              <a:t>Dozierende</a:t>
            </a:r>
            <a:r>
              <a:rPr lang="en-US" dirty="0"/>
              <a:t>” in the new field</a:t>
            </a:r>
          </a:p>
          <a:p>
            <a:pPr marL="0" lvl="2" indent="0">
              <a:buNone/>
            </a:pPr>
            <a:endParaRPr lang="de-DE" dirty="0"/>
          </a:p>
          <a:p>
            <a:pPr lvl="2"/>
            <a:r>
              <a:rPr lang="en-US" dirty="0"/>
              <a:t>Fill out as usual and save the entry</a:t>
            </a:r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9551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405F6B-6266-329F-C5A8-738BB4D4B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D3B4-9422-4E7C-BFF8-DECA1F1A557D}" type="datetime1">
              <a:rPr lang="de-DE" smtClean="0"/>
              <a:t>24.06.2026</a:t>
            </a:fld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54F73EE-D5DC-2A22-16AB-C3A1A37B0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E4081-C9BE-4C87-BA09-749EDE8DC352}" type="slidenum">
              <a:rPr lang="en-US" smtClean="0"/>
              <a:t>6</a:t>
            </a:fld>
            <a:endParaRPr lang="en-US"/>
          </a:p>
        </p:txBody>
      </p:sp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2A055828-603E-49BB-816F-451DC5169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808163"/>
            <a:ext cx="10489584" cy="4284662"/>
          </a:xfrm>
        </p:spPr>
        <p:txBody>
          <a:bodyPr/>
          <a:lstStyle/>
          <a:p>
            <a:endParaRPr lang="de-DE" dirty="0"/>
          </a:p>
          <a:p>
            <a:pPr marL="342900" lvl="2" indent="-342900">
              <a:buFont typeface="+mj-lt"/>
              <a:buAutoNum type="arabicPeriod" startAt="12"/>
            </a:pPr>
            <a:r>
              <a:rPr lang="en-US" dirty="0"/>
              <a:t>Once everything is completed, select “</a:t>
            </a:r>
            <a:r>
              <a:rPr lang="en-US" dirty="0" err="1"/>
              <a:t>speichern</a:t>
            </a:r>
            <a:r>
              <a:rPr lang="en-US" dirty="0"/>
              <a:t> und </a:t>
            </a:r>
            <a:r>
              <a:rPr lang="en-US" dirty="0" err="1"/>
              <a:t>Eingabe</a:t>
            </a:r>
            <a:r>
              <a:rPr lang="en-US" dirty="0"/>
              <a:t> </a:t>
            </a:r>
            <a:r>
              <a:rPr lang="en-US" dirty="0" err="1"/>
              <a:t>abschicken</a:t>
            </a:r>
            <a:r>
              <a:rPr lang="en-US" dirty="0"/>
              <a:t>"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the application is sent</a:t>
            </a:r>
            <a:endParaRPr lang="de-DE" dirty="0"/>
          </a:p>
          <a:p>
            <a:pPr marL="342900" lvl="2" indent="-342900">
              <a:buFont typeface="+mj-lt"/>
              <a:buAutoNum type="arabicPeriod" startAt="12"/>
            </a:pPr>
            <a:r>
              <a:rPr lang="en-US" dirty="0"/>
              <a:t>If the credit transfer is approved, send the proof (e.g., certificate of attendance) to Carola Fien (</a:t>
            </a:r>
            <a:r>
              <a:rPr lang="en-US" dirty="0">
                <a:hlinkClick r:id="rId2"/>
              </a:rPr>
              <a:t>studienbuero_et@haw-landshut.de</a:t>
            </a:r>
            <a:r>
              <a:rPr lang="en-US" dirty="0"/>
              <a:t>)</a:t>
            </a:r>
            <a:endParaRPr lang="de-DE" dirty="0"/>
          </a:p>
          <a:p>
            <a:pPr marL="342900" lvl="2" indent="-342900">
              <a:buFont typeface="+mj-lt"/>
              <a:buAutoNum type="arabicPeriod" startAt="12"/>
            </a:pPr>
            <a:r>
              <a:rPr lang="de-DE" dirty="0"/>
              <a:t>T</a:t>
            </a:r>
            <a:r>
              <a:rPr lang="en-US" dirty="0"/>
              <a:t>he approval is then entered into </a:t>
            </a:r>
            <a:r>
              <a:rPr lang="en-US" dirty="0" err="1"/>
              <a:t>Primuss</a:t>
            </a:r>
            <a:r>
              <a:rPr lang="en-US" dirty="0"/>
              <a:t> by the Student Office</a:t>
            </a:r>
            <a:endParaRPr lang="de-DE" dirty="0"/>
          </a:p>
          <a:p>
            <a:pPr marL="342900" lvl="2" indent="-342900">
              <a:buFont typeface="+mj-lt"/>
              <a:buAutoNum type="arabicPeriod" startAt="12"/>
            </a:pPr>
            <a:r>
              <a:rPr lang="en-US" dirty="0"/>
              <a:t>A new application is required if you want to credit a coursework from a new previous educational institution</a:t>
            </a:r>
          </a:p>
          <a:p>
            <a:pPr marL="342900" lvl="2" indent="-342900">
              <a:buFont typeface="+mj-lt"/>
              <a:buAutoNum type="arabicPeriod" startAt="12"/>
            </a:pPr>
            <a:endParaRPr lang="en-US" dirty="0"/>
          </a:p>
          <a:p>
            <a:pPr marL="342900" lvl="2" indent="-342900">
              <a:buFont typeface="+mj-lt"/>
              <a:buAutoNum type="arabicPeriod" startAt="12"/>
            </a:pPr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691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831565"/>
      </p:ext>
    </p:extLst>
  </p:cSld>
  <p:clrMapOvr>
    <a:masterClrMapping/>
  </p:clrMapOvr>
</p:sld>
</file>

<file path=ppt/theme/theme1.xml><?xml version="1.0" encoding="utf-8"?>
<a:theme xmlns:a="http://schemas.openxmlformats.org/drawingml/2006/main" name="Hochschule Landshut 16:9 DE">
  <a:themeElements>
    <a:clrScheme name="PPT Template Hochschule Landshut">
      <a:dk1>
        <a:srgbClr val="626262"/>
      </a:dk1>
      <a:lt1>
        <a:sysClr val="window" lastClr="FFFFFF"/>
      </a:lt1>
      <a:dk2>
        <a:srgbClr val="BE0000"/>
      </a:dk2>
      <a:lt2>
        <a:srgbClr val="D2D2D2"/>
      </a:lt2>
      <a:accent1>
        <a:srgbClr val="4B9664"/>
      </a:accent1>
      <a:accent2>
        <a:srgbClr val="4196B4"/>
      </a:accent2>
      <a:accent3>
        <a:srgbClr val="FFB400"/>
      </a:accent3>
      <a:accent4>
        <a:srgbClr val="325596"/>
      </a:accent4>
      <a:accent5>
        <a:srgbClr val="5F4678"/>
      </a:accent5>
      <a:accent6>
        <a:srgbClr val="78B400"/>
      </a:accent6>
      <a:hlink>
        <a:srgbClr val="000000"/>
      </a:hlink>
      <a:folHlink>
        <a:srgbClr val="62626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Breitbild</PresentationFormat>
  <Paragraphs>62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Wingdings</vt:lpstr>
      <vt:lpstr>Wingdings 2</vt:lpstr>
      <vt:lpstr>Hochschule Landshut 16:9 DE</vt:lpstr>
      <vt:lpstr>Instructions for crediting external courses in Wilma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Nadja Schäffer</dc:creator>
  <cp:lastModifiedBy>Klingler Linda</cp:lastModifiedBy>
  <cp:revision>185</cp:revision>
  <cp:lastPrinted>2025-05-21T15:45:25Z</cp:lastPrinted>
  <dcterms:created xsi:type="dcterms:W3CDTF">2023-09-19T08:42:43Z</dcterms:created>
  <dcterms:modified xsi:type="dcterms:W3CDTF">2026-06-24T08:10:32Z</dcterms:modified>
</cp:coreProperties>
</file>