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73" r:id="rId3"/>
    <p:sldId id="325" r:id="rId4"/>
    <p:sldId id="327" r:id="rId5"/>
    <p:sldId id="328" r:id="rId6"/>
    <p:sldId id="276" r:id="rId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0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B976-54ED-46C3-B06F-4D551B9D9F0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55DA-F3A9-48FD-BEDD-193D472A25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7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Himmel, Wolke, Baum enthält.&#10;&#10;Automatisch generierte Beschreibung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587341" cy="6857999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6087418" y="-1"/>
            <a:ext cx="6104582" cy="6858000"/>
          </a:xfrm>
          <a:custGeom>
            <a:avLst/>
            <a:gdLst>
              <a:gd name="connsiteX0" fmla="*/ 0 w 6104582"/>
              <a:gd name="connsiteY0" fmla="*/ 0 h 6858000"/>
              <a:gd name="connsiteX1" fmla="*/ 1156064 w 6104582"/>
              <a:gd name="connsiteY1" fmla="*/ 0 h 6858000"/>
              <a:gd name="connsiteX2" fmla="*/ 4948518 w 6104582"/>
              <a:gd name="connsiteY2" fmla="*/ 0 h 6858000"/>
              <a:gd name="connsiteX3" fmla="*/ 6104582 w 6104582"/>
              <a:gd name="connsiteY3" fmla="*/ 0 h 6858000"/>
              <a:gd name="connsiteX4" fmla="*/ 6104582 w 6104582"/>
              <a:gd name="connsiteY4" fmla="*/ 6858000 h 6858000"/>
              <a:gd name="connsiteX5" fmla="*/ 1156064 w 6104582"/>
              <a:gd name="connsiteY5" fmla="*/ 6858000 h 6858000"/>
              <a:gd name="connsiteX6" fmla="*/ 1156064 w 6104582"/>
              <a:gd name="connsiteY6" fmla="*/ 2204083 h 6858000"/>
              <a:gd name="connsiteX7" fmla="*/ 0 w 6104582"/>
              <a:gd name="connsiteY7" fmla="*/ 22040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4582" h="6858000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79610-82C6-A34A-0680-A9E60E2AC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0560" y="2408238"/>
            <a:ext cx="3492000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02E2DE-8305-D512-4CCC-2303023D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0" y="4923793"/>
            <a:ext cx="3492000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E1E9DC17-6EA2-C5C1-152E-B03EAE078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193815" cy="12197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1FC85F0-1EA7-1926-5E4B-DD5F839B6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06"/>
          <a:stretch/>
        </p:blipFill>
        <p:spPr>
          <a:xfrm>
            <a:off x="5382410" y="0"/>
            <a:ext cx="3246103" cy="68579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BD5D3E0-B28F-A381-FFB8-8EAB0E826B63}"/>
              </a:ext>
            </a:extLst>
          </p:cNvPr>
          <p:cNvSpPr/>
          <p:nvPr userDrawn="1"/>
        </p:nvSpPr>
        <p:spPr>
          <a:xfrm>
            <a:off x="5383663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17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3 Bild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303999"/>
            <a:ext cx="4962861" cy="90655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72C0-C295-4084-A519-310533F38F18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4962861" cy="262169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09668F-D150-7F5A-C160-1B3AA0344A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0"/>
            <a:ext cx="4962861" cy="2088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6000" y="0"/>
            <a:ext cx="4356000" cy="2088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9288F129-4713-AEA8-1387-1530BDA12E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6000" y="2303999"/>
            <a:ext cx="4356000" cy="3788826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DF8D7F-1854-0A29-946E-B7C5739B9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5D4B72EC-AF6A-6691-05D6-ABE14BAAFA31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9FF9390-05F4-FA77-ABF9-EB851FE5EA3E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61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3 Bildern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ECEEEF4-DDD7-7848-C181-22BAD21D5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303999"/>
            <a:ext cx="4962861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FA92-6759-49FD-B0E0-C9B793D5AEFD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4962861" cy="2621691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09668F-D150-7F5A-C160-1B3AA0344A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0"/>
            <a:ext cx="4962861" cy="2088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6000" y="0"/>
            <a:ext cx="4356000" cy="2088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958B90-9E3C-65B5-D1E6-3C567CD50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9C0E1B-0B69-3598-29F2-B679B7441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6" name="Bildplatzhalter 9">
            <a:extLst>
              <a:ext uri="{FF2B5EF4-FFF2-40B4-BE49-F238E27FC236}">
                <a16:creationId xmlns:a16="http://schemas.microsoft.com/office/drawing/2014/main" id="{808BCBC6-F7E1-2614-39A0-881A002A99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6000" y="2303999"/>
            <a:ext cx="4356000" cy="3788826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91296E-9C5E-D1DB-FDD1-E119A3532912}"/>
              </a:ext>
            </a:extLst>
          </p:cNvPr>
          <p:cNvSpPr txBox="1"/>
          <p:nvPr userDrawn="1"/>
        </p:nvSpPr>
        <p:spPr>
          <a:xfrm>
            <a:off x="8788811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55453F0-7005-EAF0-29CE-69FB6C0D5376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F595C2B-BE78-8B89-A603-EBAA3B85A4B4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2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15E6-0C1E-46FF-9199-B1F9FC0DF75D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0"/>
            <a:ext cx="5028124" cy="6092825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97CC785-A100-37B5-4F5D-83CE06A0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1" y="471488"/>
            <a:ext cx="4271096" cy="9065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3FE35F0-2CBD-24E8-2E47-8196B4F5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2" y="1545515"/>
            <a:ext cx="4271096" cy="4547310"/>
          </a:xfrm>
        </p:spPr>
        <p:txBody>
          <a:bodyPr/>
          <a:lstStyle>
            <a:lvl1pPr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2EFD82-F49A-3EE5-478C-AE97731AE6A3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026134C-BACC-2201-5259-E2053B7E524E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76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735A768-47CC-CCD5-E15C-9ECB4357AE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7AB2B3-9151-9404-9133-72FABE06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4A358E-6031-4B08-8FE6-C8527A321299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0"/>
            <a:ext cx="5028124" cy="6092825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97CC785-A100-37B5-4F5D-83CE06A0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1" y="471488"/>
            <a:ext cx="4271096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3FE35F0-2CBD-24E8-2E47-8196B4F5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2" y="1545515"/>
            <a:ext cx="4271096" cy="4547310"/>
          </a:xfrm>
        </p:spPr>
        <p:txBody>
          <a:bodyPr/>
          <a:lstStyle>
            <a:lvl1pPr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6A7235-2973-3CBD-20DA-534D1C5A1601}"/>
              </a:ext>
            </a:extLst>
          </p:cNvPr>
          <p:cNvSpPr txBox="1"/>
          <p:nvPr userDrawn="1"/>
        </p:nvSpPr>
        <p:spPr>
          <a:xfrm>
            <a:off x="8774584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C618E80-6AE2-49C1-C5A6-62B68B7A5FC3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BAB417D-B84F-996E-1290-425DEA57D434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45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qu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21841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428168"/>
            <a:ext cx="8688213" cy="90655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20B3-AD5B-468C-85A7-B77F3BAC372C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4248000" cy="262169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0ECEBBA-31E1-D148-CE12-020446FA3BF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04213" y="3471134"/>
            <a:ext cx="4248000" cy="262169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1B3CE8F-B889-DE3C-8A72-DD89FB635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246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47A989E-457C-1DF1-9C86-C755D9B22D01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E2C8DBA-570E-3D43-A9AD-358F31C71418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65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quer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7CB8DCA-A21A-255D-9FFD-920F46456A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D2D3CF5-3F82-4918-5972-0D347A93C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21841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428168"/>
            <a:ext cx="8688213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D0836-17F2-4FD5-99D7-E8BF60E57690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4248000" cy="2621691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0ECEBBA-31E1-D148-CE12-020446FA3BF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04213" y="3471134"/>
            <a:ext cx="4248000" cy="2621691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1B3CE8F-B889-DE3C-8A72-DD89FB635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246438" cy="6858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F90F8A-18C9-AEB9-1A2A-D014972E753C}"/>
              </a:ext>
            </a:extLst>
          </p:cNvPr>
          <p:cNvSpPr txBox="1"/>
          <p:nvPr userDrawn="1"/>
        </p:nvSpPr>
        <p:spPr>
          <a:xfrm>
            <a:off x="8774584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9359931-83AE-A8AE-3FA2-60D8CEE73A83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191710-D76D-9825-BE78-2BB8F4FC0633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32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quer und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21841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428168"/>
            <a:ext cx="5500800" cy="90655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9BE0-0041-498E-9C56-6E2549ED51A0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5500800" cy="262169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1B3CE8F-B889-DE3C-8A72-DD89FB635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246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50ECA61-7550-FBCE-0D0E-C9C0E99E28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0"/>
            <a:ext cx="3394772" cy="6092825"/>
          </a:xfrm>
          <a:solidFill>
            <a:schemeClr val="bg2"/>
          </a:solidFill>
        </p:spPr>
        <p:txBody>
          <a:bodyPr lIns="504000" tIns="288000" rIns="360000">
            <a:normAutofit/>
          </a:bodyPr>
          <a:lstStyle>
            <a:lvl1pPr>
              <a:spcAft>
                <a:spcPts val="600"/>
              </a:spcAft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D00EF1D-6BAA-F319-C00E-C9B6C9291D54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2096D18-095E-FEB0-DF6A-032E6D9C953C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60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quer und Box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C66DF63-610C-F0FA-D44A-4A72C48A4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5748D5-EDBB-AB31-75AD-B5E5091792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5179B39A-F9CF-B920-E73E-C052D419B5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246438" cy="6858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21841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428168"/>
            <a:ext cx="5500800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B1F5A-3E25-4F92-B6AD-73FB3D3C961E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5500800" cy="2621691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50ECA61-7550-FBCE-0D0E-C9C0E99E28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0"/>
            <a:ext cx="3394772" cy="6092825"/>
          </a:xfrm>
          <a:solidFill>
            <a:schemeClr val="bg2"/>
          </a:solidFill>
        </p:spPr>
        <p:txBody>
          <a:bodyPr lIns="504000" tIns="288000" rIns="360000">
            <a:normAutofit/>
          </a:bodyPr>
          <a:lstStyle>
            <a:lvl1pPr>
              <a:spcAft>
                <a:spcPts val="600"/>
              </a:spcAft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51A3729-B2D0-3CD5-A70B-3E193D8DE0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3246438" cy="6858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3D21D8-6A8D-80FC-B5EB-FDC5BD010FD1}"/>
              </a:ext>
            </a:extLst>
          </p:cNvPr>
          <p:cNvSpPr txBox="1"/>
          <p:nvPr userDrawn="1"/>
        </p:nvSpPr>
        <p:spPr>
          <a:xfrm>
            <a:off x="8773200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95BDD45-1CF6-224B-DA56-D1289656A40B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4BF0B99-B9F8-BA73-C01C-9E57B1205E94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552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57424-B281-3AED-F893-C2FC901A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C375C-AFAC-C32C-94F5-44939B33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27E77-6D1C-D201-661C-0D851B4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D59F-8B69-4526-9E99-2CF4A1E10134}" type="datetime1">
              <a:rPr lang="de-DE" smtClean="0"/>
              <a:t>21.07.2025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CE63D-7E9E-7AA3-2FCA-2A70806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AB6CC-497F-236A-B593-60AAB3F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57424-B281-3AED-F893-C2FC901A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04"/>
            <a:ext cx="10515600" cy="90655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C375C-AFAC-C32C-94F5-44939B33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5148262" cy="42846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27E77-6D1C-D201-661C-0D851B4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03F2-4CAD-491C-A405-C3042AC8E9A0}" type="datetime1">
              <a:rPr lang="de-DE" smtClean="0"/>
              <a:t>21.07.2025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CE63D-7E9E-7AA3-2FCA-2A70806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AB6CC-497F-236A-B593-60AAB3F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0A9AC92-401F-04D9-D70B-EE15DEE15D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5538" y="1808163"/>
            <a:ext cx="5148262" cy="42846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587341" cy="6857999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6087418" y="-1"/>
            <a:ext cx="6104582" cy="6858000"/>
          </a:xfrm>
          <a:custGeom>
            <a:avLst/>
            <a:gdLst>
              <a:gd name="connsiteX0" fmla="*/ 0 w 6104582"/>
              <a:gd name="connsiteY0" fmla="*/ 0 h 6858000"/>
              <a:gd name="connsiteX1" fmla="*/ 1156064 w 6104582"/>
              <a:gd name="connsiteY1" fmla="*/ 0 h 6858000"/>
              <a:gd name="connsiteX2" fmla="*/ 4948518 w 6104582"/>
              <a:gd name="connsiteY2" fmla="*/ 0 h 6858000"/>
              <a:gd name="connsiteX3" fmla="*/ 6104582 w 6104582"/>
              <a:gd name="connsiteY3" fmla="*/ 0 h 6858000"/>
              <a:gd name="connsiteX4" fmla="*/ 6104582 w 6104582"/>
              <a:gd name="connsiteY4" fmla="*/ 6858000 h 6858000"/>
              <a:gd name="connsiteX5" fmla="*/ 1156064 w 6104582"/>
              <a:gd name="connsiteY5" fmla="*/ 6858000 h 6858000"/>
              <a:gd name="connsiteX6" fmla="*/ 1156064 w 6104582"/>
              <a:gd name="connsiteY6" fmla="*/ 2204083 h 6858000"/>
              <a:gd name="connsiteX7" fmla="*/ 0 w 6104582"/>
              <a:gd name="connsiteY7" fmla="*/ 22040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4582" h="6858000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79610-82C6-A34A-0680-A9E60E2AC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0560" y="2408238"/>
            <a:ext cx="3492000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02E2DE-8305-D512-4CCC-2303023D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0" y="4923793"/>
            <a:ext cx="3492000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E1E9DC17-6EA2-C5C1-152E-B03EAE078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193815" cy="12197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24AC9C-D6F5-2A67-139E-A669E961F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06"/>
          <a:stretch/>
        </p:blipFill>
        <p:spPr>
          <a:xfrm>
            <a:off x="5382410" y="0"/>
            <a:ext cx="3246103" cy="685799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682605A-1AB1-93B3-F64A-DBFDCB7C25DC}"/>
              </a:ext>
            </a:extLst>
          </p:cNvPr>
          <p:cNvSpPr/>
          <p:nvPr userDrawn="1"/>
        </p:nvSpPr>
        <p:spPr>
          <a:xfrm>
            <a:off x="5383663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35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57424-B281-3AED-F893-C2FC901A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04"/>
            <a:ext cx="6096898" cy="90655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C375C-AFAC-C32C-94F5-44939B33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6095310" cy="42846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27E77-6D1C-D201-661C-0D851B4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D458-A070-4313-8C39-7098A1080DBC}" type="datetime1">
              <a:rPr lang="de-DE" smtClean="0"/>
              <a:t>21.07.2025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CE63D-7E9E-7AA3-2FCA-2A70806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AB6CC-497F-236A-B593-60AAB3F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4DD55F59-898B-2151-AF71-A324EA151F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0"/>
            <a:ext cx="5028124" cy="6092825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3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2 Bild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57424-B281-3AED-F893-C2FC901A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04"/>
            <a:ext cx="10515600" cy="7559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C375C-AFAC-C32C-94F5-44939B33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4060419"/>
            <a:ext cx="5148262" cy="203240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27E77-6D1C-D201-661C-0D851B4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E113-0E41-4FC5-B959-CE9C1301B1CE}" type="datetime1">
              <a:rPr lang="de-DE" smtClean="0"/>
              <a:t>21.07.2025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CE63D-7E9E-7AA3-2FCA-2A70806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AB6CC-497F-236A-B593-60AAB3F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0A9AC92-401F-04D9-D70B-EE15DEE15D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5538" y="4060419"/>
            <a:ext cx="5148262" cy="203240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AD71784C-7129-E65D-EFAD-B359D8A0CD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1541929"/>
            <a:ext cx="5148000" cy="235423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B2277D3C-85ED-E40B-0D9F-23EB36EA64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799" y="1541929"/>
            <a:ext cx="5986201" cy="235423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0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EF4B2-10DB-BAEE-24BF-170441AF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40382D-5235-AE1E-176B-F5D9A7FB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049A-A538-47CA-A87C-50129DBE9F23}" type="datetime1">
              <a:rPr lang="de-DE" smtClean="0"/>
              <a:t>21.07.2025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BE849A-0F66-CDEF-ABC1-7299B520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991605-841F-D6BC-F4C4-3F926576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0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718CE7-FD15-672A-85A7-0477F4FC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760-2E55-48A5-9440-FB50D5FF482F}" type="datetime1">
              <a:rPr lang="de-DE" smtClean="0"/>
              <a:t>21.07.2025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F7205B-2BFA-01CD-6529-A3096FF6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B7912-BFFB-F246-B000-706CE146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7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Himmel, Wolke, Baum enthält.&#10;&#10;Automatisch generierte Beschreibung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17688" cy="6857999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7697972" y="0"/>
            <a:ext cx="4494028" cy="6858000"/>
          </a:xfrm>
          <a:custGeom>
            <a:avLst/>
            <a:gdLst>
              <a:gd name="connsiteX0" fmla="*/ 0 w 6104582"/>
              <a:gd name="connsiteY0" fmla="*/ 0 h 6858000"/>
              <a:gd name="connsiteX1" fmla="*/ 1156064 w 6104582"/>
              <a:gd name="connsiteY1" fmla="*/ 0 h 6858000"/>
              <a:gd name="connsiteX2" fmla="*/ 4948518 w 6104582"/>
              <a:gd name="connsiteY2" fmla="*/ 0 h 6858000"/>
              <a:gd name="connsiteX3" fmla="*/ 6104582 w 6104582"/>
              <a:gd name="connsiteY3" fmla="*/ 0 h 6858000"/>
              <a:gd name="connsiteX4" fmla="*/ 6104582 w 6104582"/>
              <a:gd name="connsiteY4" fmla="*/ 6858000 h 6858000"/>
              <a:gd name="connsiteX5" fmla="*/ 1156064 w 6104582"/>
              <a:gd name="connsiteY5" fmla="*/ 6858000 h 6858000"/>
              <a:gd name="connsiteX6" fmla="*/ 1156064 w 6104582"/>
              <a:gd name="connsiteY6" fmla="*/ 2204083 h 6858000"/>
              <a:gd name="connsiteX7" fmla="*/ 0 w 6104582"/>
              <a:gd name="connsiteY7" fmla="*/ 22040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4582" h="6858000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1FC85F0-1EA7-1926-5E4B-DD5F839B6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06"/>
          <a:stretch/>
        </p:blipFill>
        <p:spPr>
          <a:xfrm>
            <a:off x="6844718" y="0"/>
            <a:ext cx="3246103" cy="6857998"/>
          </a:xfrm>
          <a:prstGeom prst="rect">
            <a:avLst/>
          </a:prstGeom>
        </p:spPr>
      </p:pic>
      <p:pic>
        <p:nvPicPr>
          <p:cNvPr id="5" name="Grafik 4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7026619D-9267-F762-D1B6-C3BF4D1B16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852" y="2721834"/>
            <a:ext cx="2016000" cy="567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9B7E3B-91C7-B203-549E-387F61D5D939}"/>
              </a:ext>
            </a:extLst>
          </p:cNvPr>
          <p:cNvSpPr txBox="1"/>
          <p:nvPr userDrawn="1"/>
        </p:nvSpPr>
        <p:spPr>
          <a:xfrm>
            <a:off x="9619853" y="3558598"/>
            <a:ext cx="2161022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Am </a:t>
            </a:r>
            <a:r>
              <a:rPr lang="en-US" sz="1400" b="0" i="0" u="none" strike="noStrike" baseline="0" dirty="0" err="1">
                <a:solidFill>
                  <a:srgbClr val="FFFFFF"/>
                </a:solidFill>
                <a:latin typeface="+mn-lt"/>
              </a:rPr>
              <a:t>Lurzenhof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 1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84036 Landshut</a:t>
            </a:r>
          </a:p>
          <a:p>
            <a:pPr algn="l"/>
            <a:endParaRPr lang="en-US" sz="1400" b="0" i="0" u="none" strike="noStrike" baseline="0" dirty="0">
              <a:solidFill>
                <a:srgbClr val="FFFFFF"/>
              </a:solidFill>
              <a:latin typeface="+mn-lt"/>
            </a:endParaRPr>
          </a:p>
          <a:p>
            <a:pPr algn="l"/>
            <a:r>
              <a:rPr lang="de-DE" sz="1400" b="0" i="0" u="none" strike="noStrike" baseline="0" dirty="0">
                <a:solidFill>
                  <a:srgbClr val="FFFFFF"/>
                </a:solidFill>
                <a:latin typeface="+mn-lt"/>
              </a:rPr>
              <a:t>Tel.: +49 (0) 871 - 506 0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info@haw-landshut.de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www.haw-landshut.de</a:t>
            </a:r>
            <a:endParaRPr lang="en-US" sz="1400" i="0" dirty="0">
              <a:latin typeface="+mn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1759727-E499-E10D-F3F3-1F18EE49A310}"/>
              </a:ext>
            </a:extLst>
          </p:cNvPr>
          <p:cNvSpPr/>
          <p:nvPr userDrawn="1"/>
        </p:nvSpPr>
        <p:spPr>
          <a:xfrm>
            <a:off x="6841914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30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0" y="3288833"/>
            <a:ext cx="6984000" cy="3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1FC85F0-1EA7-1926-5E4B-DD5F839B6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-3336"/>
          <a:stretch/>
        </p:blipFill>
        <p:spPr>
          <a:xfrm>
            <a:off x="411125" y="3288833"/>
            <a:ext cx="1328637" cy="2984376"/>
          </a:xfrm>
          <a:prstGeom prst="rect">
            <a:avLst/>
          </a:prstGeom>
        </p:spPr>
      </p:pic>
      <p:pic>
        <p:nvPicPr>
          <p:cNvPr id="5" name="Grafik 4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7026619D-9267-F762-D1B6-C3BF4D1B16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313" y="4934356"/>
            <a:ext cx="2016000" cy="567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9B7E3B-91C7-B203-549E-387F61D5D939}"/>
              </a:ext>
            </a:extLst>
          </p:cNvPr>
          <p:cNvSpPr txBox="1"/>
          <p:nvPr userDrawn="1"/>
        </p:nvSpPr>
        <p:spPr>
          <a:xfrm>
            <a:off x="2225313" y="5637262"/>
            <a:ext cx="216102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Am </a:t>
            </a:r>
            <a:r>
              <a:rPr lang="en-US" sz="1400" b="0" i="0" u="none" strike="noStrike" baseline="0" dirty="0" err="1">
                <a:solidFill>
                  <a:srgbClr val="FFFFFF"/>
                </a:solidFill>
                <a:latin typeface="+mn-lt"/>
              </a:rPr>
              <a:t>Lurzenhof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 1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84036 Landshut</a:t>
            </a:r>
            <a:endParaRPr lang="en-US" sz="1400" i="0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3E3044-7CD0-48B4-67D2-4CB490DBEDD6}"/>
              </a:ext>
            </a:extLst>
          </p:cNvPr>
          <p:cNvSpPr txBox="1"/>
          <p:nvPr userDrawn="1"/>
        </p:nvSpPr>
        <p:spPr>
          <a:xfrm>
            <a:off x="4537460" y="5421818"/>
            <a:ext cx="2161022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400" b="0" i="0" u="none" strike="noStrike" baseline="0" dirty="0">
                <a:solidFill>
                  <a:srgbClr val="FFFFFF"/>
                </a:solidFill>
                <a:latin typeface="+mn-lt"/>
              </a:rPr>
              <a:t>Tel.: +49 (0) 871 - 506 0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info@haw-landshut.de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www.haw-landshut.de</a:t>
            </a:r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019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587341" cy="6857999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6087418" y="-1"/>
            <a:ext cx="6104582" cy="6858000"/>
          </a:xfrm>
          <a:custGeom>
            <a:avLst/>
            <a:gdLst>
              <a:gd name="connsiteX0" fmla="*/ 0 w 6104582"/>
              <a:gd name="connsiteY0" fmla="*/ 0 h 6858000"/>
              <a:gd name="connsiteX1" fmla="*/ 1156064 w 6104582"/>
              <a:gd name="connsiteY1" fmla="*/ 0 h 6858000"/>
              <a:gd name="connsiteX2" fmla="*/ 4948518 w 6104582"/>
              <a:gd name="connsiteY2" fmla="*/ 0 h 6858000"/>
              <a:gd name="connsiteX3" fmla="*/ 6104582 w 6104582"/>
              <a:gd name="connsiteY3" fmla="*/ 0 h 6858000"/>
              <a:gd name="connsiteX4" fmla="*/ 6104582 w 6104582"/>
              <a:gd name="connsiteY4" fmla="*/ 6858000 h 6858000"/>
              <a:gd name="connsiteX5" fmla="*/ 1156064 w 6104582"/>
              <a:gd name="connsiteY5" fmla="*/ 6858000 h 6858000"/>
              <a:gd name="connsiteX6" fmla="*/ 1156064 w 6104582"/>
              <a:gd name="connsiteY6" fmla="*/ 2204083 h 6858000"/>
              <a:gd name="connsiteX7" fmla="*/ 0 w 6104582"/>
              <a:gd name="connsiteY7" fmla="*/ 22040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4582" h="6858000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fik 7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E1E9DC17-6EA2-C5C1-152E-B03EAE078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193815" cy="121974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579D316-B3A8-04F3-8CAA-378F5E08A5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0560" y="2408238"/>
            <a:ext cx="3492000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891C859-1EA4-0707-33B9-C4C319658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0" y="4923793"/>
            <a:ext cx="3492000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737297-ADAC-381A-A922-4F24C1D41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06"/>
          <a:stretch/>
        </p:blipFill>
        <p:spPr>
          <a:xfrm>
            <a:off x="5382410" y="0"/>
            <a:ext cx="3246103" cy="685799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4BFCA8C-588E-DE18-A81E-4558280A01AD}"/>
              </a:ext>
            </a:extLst>
          </p:cNvPr>
          <p:cNvSpPr/>
          <p:nvPr userDrawn="1"/>
        </p:nvSpPr>
        <p:spPr>
          <a:xfrm>
            <a:off x="5383663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foli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927066" cy="6858000"/>
          </a:xfrm>
          <a:prstGeom prst="rect">
            <a:avLst/>
          </a:prstGeom>
          <a:noFill/>
        </p:spPr>
      </p:pic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014EF41-F020-EC6C-2E2A-0486CFF9EF2E}"/>
              </a:ext>
            </a:extLst>
          </p:cNvPr>
          <p:cNvSpPr/>
          <p:nvPr userDrawn="1"/>
        </p:nvSpPr>
        <p:spPr>
          <a:xfrm>
            <a:off x="4326049" y="0"/>
            <a:ext cx="7865951" cy="6858001"/>
          </a:xfrm>
          <a:custGeom>
            <a:avLst/>
            <a:gdLst>
              <a:gd name="connsiteX0" fmla="*/ 0 w 7865951"/>
              <a:gd name="connsiteY0" fmla="*/ 0 h 6858001"/>
              <a:gd name="connsiteX1" fmla="*/ 1156064 w 7865951"/>
              <a:gd name="connsiteY1" fmla="*/ 0 h 6858001"/>
              <a:gd name="connsiteX2" fmla="*/ 4948518 w 7865951"/>
              <a:gd name="connsiteY2" fmla="*/ 0 h 6858001"/>
              <a:gd name="connsiteX3" fmla="*/ 6104582 w 7865951"/>
              <a:gd name="connsiteY3" fmla="*/ 0 h 6858001"/>
              <a:gd name="connsiteX4" fmla="*/ 6104582 w 7865951"/>
              <a:gd name="connsiteY4" fmla="*/ 1 h 6858001"/>
              <a:gd name="connsiteX5" fmla="*/ 7865951 w 7865951"/>
              <a:gd name="connsiteY5" fmla="*/ 1 h 6858001"/>
              <a:gd name="connsiteX6" fmla="*/ 7865951 w 7865951"/>
              <a:gd name="connsiteY6" fmla="*/ 6858001 h 6858001"/>
              <a:gd name="connsiteX7" fmla="*/ 4619848 w 7865951"/>
              <a:gd name="connsiteY7" fmla="*/ 6858001 h 6858001"/>
              <a:gd name="connsiteX8" fmla="*/ 4619848 w 7865951"/>
              <a:gd name="connsiteY8" fmla="*/ 6858000 h 6858001"/>
              <a:gd name="connsiteX9" fmla="*/ 1156064 w 7865951"/>
              <a:gd name="connsiteY9" fmla="*/ 6858000 h 6858001"/>
              <a:gd name="connsiteX10" fmla="*/ 1156064 w 7865951"/>
              <a:gd name="connsiteY10" fmla="*/ 2204083 h 6858001"/>
              <a:gd name="connsiteX11" fmla="*/ 0 w 7865951"/>
              <a:gd name="connsiteY11" fmla="*/ 22040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65951" h="6858001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1"/>
                </a:lnTo>
                <a:lnTo>
                  <a:pt x="7865951" y="1"/>
                </a:lnTo>
                <a:lnTo>
                  <a:pt x="7865951" y="6858001"/>
                </a:lnTo>
                <a:lnTo>
                  <a:pt x="4619848" y="6858001"/>
                </a:lnTo>
                <a:lnTo>
                  <a:pt x="4619848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79610-82C6-A34A-0680-A9E60E2AC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066" y="1764000"/>
            <a:ext cx="4428000" cy="2387600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02E2DE-8305-D512-4CCC-2303023D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066" y="4284000"/>
            <a:ext cx="4428000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24AC9C-D6F5-2A67-139E-A669E961F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06"/>
          <a:stretch/>
        </p:blipFill>
        <p:spPr>
          <a:xfrm>
            <a:off x="3722797" y="0"/>
            <a:ext cx="3246103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E2CD0FC-D65A-8371-3E6F-3E205E2881D9}"/>
              </a:ext>
            </a:extLst>
          </p:cNvPr>
          <p:cNvSpPr/>
          <p:nvPr userDrawn="1"/>
        </p:nvSpPr>
        <p:spPr>
          <a:xfrm>
            <a:off x="3722797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31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014EF41-F020-EC6C-2E2A-0486CFF9EF2E}"/>
              </a:ext>
            </a:extLst>
          </p:cNvPr>
          <p:cNvSpPr/>
          <p:nvPr userDrawn="1"/>
        </p:nvSpPr>
        <p:spPr>
          <a:xfrm>
            <a:off x="1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79610-82C6-A34A-0680-A9E60E2AC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1101" y="1764000"/>
            <a:ext cx="8301111" cy="2387600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02E2DE-8305-D512-4CCC-2303023D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1101" y="4284000"/>
            <a:ext cx="8301111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9A04D6-51A4-CBCB-86D3-03397EDF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349E460-3A08-9E2C-5AC7-28CB494B3581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FF3FC5-3DAC-A8FD-A7B0-647E7D3634FC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2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Himmel, Wolke, Baum enthält.&#10;&#10;Automatisch generierte Beschreibung">
            <a:extLst>
              <a:ext uri="{FF2B5EF4-FFF2-40B4-BE49-F238E27FC236}">
                <a16:creationId xmlns:a16="http://schemas.microsoft.com/office/drawing/2014/main" id="{F914A591-0B3C-1354-80BD-BC83855E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B9D4FE3-5634-C9D3-D2B3-55830F6F6C9E}"/>
              </a:ext>
            </a:extLst>
          </p:cNvPr>
          <p:cNvSpPr/>
          <p:nvPr userDrawn="1"/>
        </p:nvSpPr>
        <p:spPr>
          <a:xfrm>
            <a:off x="0" y="2286000"/>
            <a:ext cx="1890215" cy="45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744958-713D-C28C-3F4F-5259338B9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51AF356-75B1-8BB7-0C2C-4C7C8A1017BC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E0D9714-0545-5731-A8D8-FE01E1F229D6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82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2 Bild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A975-D199-4BCC-A44E-E091D5C6EFBF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E52BAE-B895-AB05-FBD1-37C0E43F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C4886F3-5E39-6AB5-0B0B-A95E73C3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3976527"/>
            <a:ext cx="2978119" cy="21145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1470493"/>
            <a:ext cx="5028124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EE26540-474E-968A-C533-8C232F5E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471488"/>
            <a:ext cx="8753901" cy="9065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158951E-856A-FECA-92FB-654D0507C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1" y="3978321"/>
            <a:ext cx="5501054" cy="2114504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F6F06B61-B118-6900-9431-AD8501A3A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1470493"/>
            <a:ext cx="4283876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443561B-E68C-6241-5BED-419AB11D3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8981FBE-382C-2FA5-8090-BDEBA0F10937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7739221-C49F-463E-2064-FAF8A39D3226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14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e mit 2 Bildern und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0803-ECFD-475F-8FCC-7FDF77792D45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C4886F3-5E39-6AB5-0B0B-A95E73C3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3978321"/>
            <a:ext cx="3817906" cy="2114504"/>
          </a:xfrm>
          <a:solidFill>
            <a:schemeClr val="bg2"/>
          </a:solidFill>
        </p:spPr>
        <p:txBody>
          <a:bodyPr lIns="504000" tIns="288000" rIns="360000">
            <a:normAutofit/>
          </a:bodyPr>
          <a:lstStyle>
            <a:lvl1pPr>
              <a:spcAft>
                <a:spcPts val="600"/>
              </a:spcAft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1470493"/>
            <a:ext cx="5028124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97CC785-A100-37B5-4F5D-83CE06A0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471488"/>
            <a:ext cx="8753901" cy="9065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3FE35F0-2CBD-24E8-2E47-8196B4F5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1" y="3978321"/>
            <a:ext cx="5501054" cy="2114504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Bildplatzhalter 9">
            <a:extLst>
              <a:ext uri="{FF2B5EF4-FFF2-40B4-BE49-F238E27FC236}">
                <a16:creationId xmlns:a16="http://schemas.microsoft.com/office/drawing/2014/main" id="{BC41A04F-172D-1AC9-0C17-BDB931761F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1470493"/>
            <a:ext cx="4283876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03AC32C-F10E-E922-CF6E-029FC8D85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A99E8C5-0B18-C3C3-591D-48286B6CE6FF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B729F28-4290-472E-B4DC-ED74F5D0735A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25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zwei Bildern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4F8C6EF-61AA-D741-848F-5355E712A5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471488"/>
            <a:ext cx="8753901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14EBED-8380-4892-8942-DF6DB9366510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E52BAE-B895-AB05-FBD1-37C0E43F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1" y="3978321"/>
            <a:ext cx="5501054" cy="2114504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C4886F3-5E39-6AB5-0B0B-A95E73C3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3976527"/>
            <a:ext cx="2978119" cy="2114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000" indent="-180000">
              <a:buClr>
                <a:schemeClr val="bg1"/>
              </a:buClr>
              <a:buFont typeface="Arial" panose="020B0604020202020204" pitchFamily="34" charset="0"/>
              <a:buChar char="■"/>
              <a:defRPr>
                <a:solidFill>
                  <a:schemeClr val="bg1"/>
                </a:solidFill>
              </a:defRPr>
            </a:lvl3pPr>
            <a:lvl4pPr marL="360000" indent="-180000">
              <a:buClr>
                <a:schemeClr val="bg1"/>
              </a:buClr>
              <a:buFont typeface="Arial" panose="020B0604020202020204" pitchFamily="34" charset="0"/>
              <a:buChar char="■"/>
              <a:defRPr>
                <a:solidFill>
                  <a:schemeClr val="bg1"/>
                </a:solidFill>
              </a:defRPr>
            </a:lvl4pPr>
            <a:lvl5pPr marL="540000" indent="-180000">
              <a:buClr>
                <a:schemeClr val="bg1"/>
              </a:buClr>
              <a:buFont typeface="Arial" panose="020B0604020202020204" pitchFamily="34" charset="0"/>
              <a:buChar char="■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09668F-D150-7F5A-C160-1B3AA0344A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1470493"/>
            <a:ext cx="4283876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1470493"/>
            <a:ext cx="5028124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BC7AFAE-3866-0D98-C730-D2055199B3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80F8498-F354-ED29-48D8-F006EFCED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0588825-F577-CA66-199B-C87E24A10EC6}"/>
              </a:ext>
            </a:extLst>
          </p:cNvPr>
          <p:cNvSpPr txBox="1"/>
          <p:nvPr userDrawn="1"/>
        </p:nvSpPr>
        <p:spPr>
          <a:xfrm>
            <a:off x="8774584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A287F3-723A-26AF-F316-F32AD0472527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748261E-2C1A-9181-3E7B-2F178F3DD848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4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FDD7F3-753B-7FF6-E006-35FF287B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04"/>
            <a:ext cx="10515600" cy="9065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9DB722-EFA8-A289-A954-7FFECFCF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10515600" cy="428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57B4F-E319-449A-795A-B83643DDC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85288" y="6354214"/>
            <a:ext cx="63478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D29A55-1A91-4F92-A9F8-BC0F5772A902}" type="datetime1">
              <a:rPr lang="de-DE" smtClean="0"/>
              <a:t>21.07.2025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2C25E8-FB8C-5565-FE6F-3E0EDA111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7" y="6354214"/>
            <a:ext cx="6439554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5620A-E430-58A6-5E7F-0C76AAE3C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9372" y="6354214"/>
            <a:ext cx="324058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4CB5AB-0C0B-BECE-8252-C6C79CC17F00}"/>
              </a:ext>
            </a:extLst>
          </p:cNvPr>
          <p:cNvSpPr txBox="1"/>
          <p:nvPr userDrawn="1"/>
        </p:nvSpPr>
        <p:spPr>
          <a:xfrm>
            <a:off x="8777759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tx1"/>
                </a:solidFill>
              </a:rPr>
              <a:t>Hochschule Landshut | www.haw-landshut.de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2A5BBA-B6C5-F59F-D587-EE4DFA06F5B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0" y="0"/>
            <a:ext cx="645908" cy="1404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61A0EA-5566-E7B9-EA8C-3C2110B4EE5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A07BE0B-045E-EA4B-3046-E250700E5E1F}"/>
              </a:ext>
            </a:extLst>
          </p:cNvPr>
          <p:cNvSpPr/>
          <p:nvPr userDrawn="1"/>
        </p:nvSpPr>
        <p:spPr>
          <a:xfrm>
            <a:off x="-22226" y="-22225"/>
            <a:ext cx="193675" cy="96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77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50" r:id="rId18"/>
    <p:sldLayoutId id="2147483676" r:id="rId19"/>
    <p:sldLayoutId id="2147483677" r:id="rId20"/>
    <p:sldLayoutId id="2147483678" r:id="rId21"/>
    <p:sldLayoutId id="2147483654" r:id="rId22"/>
    <p:sldLayoutId id="2147483655" r:id="rId23"/>
    <p:sldLayoutId id="2147483679" r:id="rId24"/>
    <p:sldLayoutId id="2147483680" r:id="rId2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Tx/>
        <a:buNone/>
        <a:defRPr sz="14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 2" panose="05020102010507070707" pitchFamily="18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 2" panose="05020102010507070707" pitchFamily="18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 2" panose="05020102010507070707" pitchFamily="18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pos="3772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pos="3908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ortal.etwi.haw-landshut.de/login/?next=/opal/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nbuero_et@haw-landshut.de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95040-F2F2-0292-F7D4-FB30D79D5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066" y="1764000"/>
            <a:ext cx="4428000" cy="2387600"/>
          </a:xfrm>
        </p:spPr>
        <p:txBody>
          <a:bodyPr/>
          <a:lstStyle/>
          <a:p>
            <a:r>
              <a:rPr lang="de-DE" dirty="0"/>
              <a:t>Anleitung Anrechnung externer Kurse in Wilma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4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05F6B-6266-329F-C5A8-738BB4D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3B4-9422-4E7C-BFF8-DECA1F1A557D}" type="datetime1">
              <a:rPr lang="de-DE" smtClean="0"/>
              <a:t>21.07.2025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4F73EE-D5DC-2A22-16AB-C3A1A3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2</a:t>
            </a:fld>
            <a:endParaRPr lang="en-US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A055828-603E-49BB-816F-451DC516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0489584" cy="4284662"/>
          </a:xfrm>
        </p:spPr>
        <p:txBody>
          <a:bodyPr/>
          <a:lstStyle/>
          <a:p>
            <a:endParaRPr lang="de-DE" dirty="0"/>
          </a:p>
          <a:p>
            <a:pPr marL="342900" lvl="2" indent="-342900">
              <a:buAutoNum type="arabicPeriod"/>
            </a:pPr>
            <a:r>
              <a:rPr lang="de-DE" dirty="0"/>
              <a:t>Einloggen mit Daten Studierendenaccount (</a:t>
            </a:r>
            <a:r>
              <a:rPr lang="de-DE" dirty="0">
                <a:hlinkClick r:id="rId2"/>
              </a:rPr>
              <a:t>https://portal.etwi.haw-landshut.de/login/?next=/opal/</a:t>
            </a:r>
            <a:r>
              <a:rPr lang="de-DE" dirty="0"/>
              <a:t>)</a:t>
            </a:r>
          </a:p>
          <a:p>
            <a:pPr marL="342900" lvl="2" indent="-342900">
              <a:buAutoNum type="arabicPeriod"/>
            </a:pPr>
            <a:r>
              <a:rPr lang="de-DE" dirty="0"/>
              <a:t>Anerkennung von Leistungen (OPAL)</a:t>
            </a:r>
          </a:p>
          <a:p>
            <a:pPr marL="342900" lvl="2" indent="-342900">
              <a:buAutoNum type="arabicPeriod"/>
            </a:pPr>
            <a:r>
              <a:rPr lang="de-DE" dirty="0"/>
              <a:t>Matrikelnummer eingeben</a:t>
            </a:r>
          </a:p>
          <a:p>
            <a:pPr marL="342900" lvl="2" indent="-342900">
              <a:buAutoNum type="arabicPeriod"/>
            </a:pPr>
            <a:r>
              <a:rPr lang="de-DE" dirty="0"/>
              <a:t>Neuen Antrag starten</a:t>
            </a:r>
          </a:p>
          <a:p>
            <a:pPr marL="342900" lvl="2" indent="-342900">
              <a:buAutoNum type="arabicPeriod"/>
            </a:pPr>
            <a:r>
              <a:rPr lang="de-DE" dirty="0"/>
              <a:t>Derzeitiger Studiengang an der HAW Landshut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dirty="0"/>
              <a:t>Wissenschaftliches Arbeiten 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</a:p>
          <a:p>
            <a:pPr marL="0" lvl="2" indent="0">
              <a:buNone/>
            </a:pP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Wissenschaftsmanagement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3B30BE-2093-4F0A-BD3E-03EFB954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14" y="2668059"/>
            <a:ext cx="6893894" cy="34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05F6B-6266-329F-C5A8-738BB4D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3B4-9422-4E7C-BFF8-DECA1F1A557D}" type="datetime1">
              <a:rPr lang="de-DE" smtClean="0"/>
              <a:t>21.07.2025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4F73EE-D5DC-2A22-16AB-C3A1A3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3</a:t>
            </a:fld>
            <a:endParaRPr lang="en-US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A055828-603E-49BB-816F-451DC516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0489584" cy="4284662"/>
          </a:xfrm>
        </p:spPr>
        <p:txBody>
          <a:bodyPr/>
          <a:lstStyle/>
          <a:p>
            <a:endParaRPr lang="de-DE" dirty="0"/>
          </a:p>
          <a:p>
            <a:pPr marL="342900" lvl="2" indent="-342900">
              <a:buFont typeface="+mj-lt"/>
              <a:buAutoNum type="arabicPeriod" startAt="6"/>
            </a:pPr>
            <a:r>
              <a:rPr lang="de-DE" dirty="0"/>
              <a:t>Angabe bisherige Bildungseinrichtung (z.B. TH Deggendorf) und </a:t>
            </a:r>
          </a:p>
          <a:p>
            <a:pPr marL="0" lvl="2" indent="0">
              <a:buNone/>
            </a:pPr>
            <a:r>
              <a:rPr lang="de-DE" dirty="0"/>
              <a:t>Studiengang (z.B. Forschungs- und Dissertationskompetenz)</a:t>
            </a:r>
          </a:p>
          <a:p>
            <a:pPr marL="342900" lvl="2" indent="-342900">
              <a:buFont typeface="+mj-lt"/>
              <a:buAutoNum type="arabicPeriod" startAt="7"/>
            </a:pPr>
            <a:r>
              <a:rPr lang="de-DE" dirty="0"/>
              <a:t>Neues Modul auswählen (momentan nur Module,</a:t>
            </a:r>
          </a:p>
          <a:p>
            <a:pPr marL="0" lvl="2" indent="0">
              <a:buNone/>
            </a:pPr>
            <a:r>
              <a:rPr lang="de-DE" dirty="0"/>
              <a:t>die im </a:t>
            </a:r>
            <a:r>
              <a:rPr lang="de-DE" dirty="0" err="1"/>
              <a:t>SoSe</a:t>
            </a:r>
            <a:r>
              <a:rPr lang="de-DE" dirty="0"/>
              <a:t> 2025 angeboten wurden)</a:t>
            </a:r>
          </a:p>
          <a:p>
            <a:pPr marL="342900" lvl="2" indent="-342900">
              <a:buFont typeface="+mj-lt"/>
              <a:buAutoNum type="arabicPeriod" startAt="8"/>
            </a:pPr>
            <a:r>
              <a:rPr lang="de-DE" dirty="0"/>
              <a:t>Erbrachte Studienleistung hinzufügen (+Neu)</a:t>
            </a:r>
          </a:p>
          <a:p>
            <a:pPr marL="342900" lvl="2" indent="-342900">
              <a:buFont typeface="+mj-lt"/>
              <a:buAutoNum type="arabicPeriod" startAt="8"/>
            </a:pPr>
            <a:r>
              <a:rPr lang="de-DE" dirty="0"/>
              <a:t>Daten entsprechend ausfüllen: Wenn Anrechnung</a:t>
            </a:r>
          </a:p>
          <a:p>
            <a:pPr marL="0" lvl="2" indent="0">
              <a:buNone/>
            </a:pPr>
            <a:r>
              <a:rPr lang="de-DE" dirty="0"/>
              <a:t>Leistung einer Hochschule</a:t>
            </a:r>
          </a:p>
          <a:p>
            <a:pPr marL="0" lvl="2" indent="0">
              <a:buNone/>
            </a:pPr>
            <a:r>
              <a:rPr lang="de-DE" dirty="0"/>
              <a:t>a. Wenn keine Modul-ID vorhanden ist (da kein Modulhandbuch vorhanden),</a:t>
            </a:r>
          </a:p>
          <a:p>
            <a:pPr marL="0" lvl="2" indent="0">
              <a:buNone/>
            </a:pPr>
            <a:r>
              <a:rPr lang="de-DE" dirty="0"/>
              <a:t>dann einfach beliebige ID nutzen</a:t>
            </a:r>
          </a:p>
          <a:p>
            <a:pPr marL="0" lvl="2" indent="0">
              <a:buNone/>
            </a:pPr>
            <a:r>
              <a:rPr lang="de-DE" dirty="0"/>
              <a:t>b. Auszug aus Modulhandbuch oder Kursbeschreibung</a:t>
            </a:r>
          </a:p>
          <a:p>
            <a:pPr marL="0" lvl="2" indent="0">
              <a:buNone/>
            </a:pPr>
            <a:r>
              <a:rPr lang="de-DE" dirty="0"/>
              <a:t>(z.B. Screenshot von Homepage mit Beschreibung und ECTS) hinzufügen</a:t>
            </a:r>
          </a:p>
          <a:p>
            <a:pPr marL="0" lvl="2" indent="0">
              <a:buNone/>
            </a:pPr>
            <a:r>
              <a:rPr lang="de-DE" dirty="0"/>
              <a:t>c. Wenn SWS &lt; 1 ist, dann „-“ einfügen</a:t>
            </a:r>
          </a:p>
          <a:p>
            <a:pPr marL="0" lvl="2" indent="0">
              <a:buNone/>
            </a:pPr>
            <a:r>
              <a:rPr lang="de-DE" dirty="0"/>
              <a:t>d. Semester und Jahr angeben</a:t>
            </a:r>
          </a:p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1C09FD-9160-4BA9-B0E6-BD4C48CA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234" y="67775"/>
            <a:ext cx="4436795" cy="63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05F6B-6266-329F-C5A8-738BB4D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3B4-9422-4E7C-BFF8-DECA1F1A557D}" type="datetime1">
              <a:rPr lang="de-DE" smtClean="0"/>
              <a:t>21.07.2025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4F73EE-D5DC-2A22-16AB-C3A1A3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4</a:t>
            </a:fld>
            <a:endParaRPr lang="en-US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A055828-603E-49BB-816F-451DC516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0489584" cy="4284662"/>
          </a:xfrm>
        </p:spPr>
        <p:txBody>
          <a:bodyPr/>
          <a:lstStyle/>
          <a:p>
            <a:endParaRPr lang="de-DE" dirty="0"/>
          </a:p>
          <a:p>
            <a:pPr marL="342900" lvl="2" indent="-342900">
              <a:buFont typeface="+mj-lt"/>
              <a:buAutoNum type="arabicPeriod" startAt="10"/>
            </a:pPr>
            <a:r>
              <a:rPr lang="de-DE" dirty="0"/>
              <a:t>Daten ausfüllen: Wenn Anrechnung Leistung einer sonstigen Bildungseinrichtung</a:t>
            </a:r>
          </a:p>
          <a:p>
            <a:pPr marL="0" lvl="2" indent="0">
              <a:buNone/>
            </a:pPr>
            <a:r>
              <a:rPr lang="de-DE" dirty="0"/>
              <a:t>a. Informative Beschreibung der Studienleistung angeben</a:t>
            </a:r>
          </a:p>
          <a:p>
            <a:pPr marL="0" lvl="2" indent="0">
              <a:buNone/>
            </a:pPr>
            <a:r>
              <a:rPr lang="de-DE" dirty="0"/>
              <a:t>b. Auszug Kursbeschreibung hinzufügen</a:t>
            </a:r>
          </a:p>
          <a:p>
            <a:pPr marL="0" lvl="2" indent="0">
              <a:buNone/>
            </a:pPr>
            <a:r>
              <a:rPr lang="de-DE" dirty="0"/>
              <a:t>c. Zeitlichen Umfang angeben</a:t>
            </a:r>
          </a:p>
          <a:p>
            <a:pPr marL="0" lvl="2" indent="0">
              <a:buNone/>
            </a:pPr>
            <a:r>
              <a:rPr lang="de-DE" dirty="0"/>
              <a:t>d. Monat und Jahr angeben</a:t>
            </a:r>
          </a:p>
          <a:p>
            <a:pPr marL="342900" lvl="2" indent="-342900">
              <a:buFont typeface="+mj-lt"/>
              <a:buAutoNum type="arabicPeriod" startAt="11"/>
            </a:pPr>
            <a:r>
              <a:rPr lang="de-DE" dirty="0"/>
              <a:t>Eingaben speichern (wird noch nicht abgesendet)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A93F9E-661F-43C2-8CE7-4DCC4A9E5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732" y="380295"/>
            <a:ext cx="2981181" cy="57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05F6B-6266-329F-C5A8-738BB4D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3B4-9422-4E7C-BFF8-DECA1F1A557D}" type="datetime1">
              <a:rPr lang="de-DE" smtClean="0"/>
              <a:t>21.07.2025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4F73EE-D5DC-2A22-16AB-C3A1A3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5</a:t>
            </a:fld>
            <a:endParaRPr lang="en-US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A055828-603E-49BB-816F-451DC516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0489584" cy="4284662"/>
          </a:xfrm>
        </p:spPr>
        <p:txBody>
          <a:bodyPr/>
          <a:lstStyle/>
          <a:p>
            <a:endParaRPr lang="de-DE" dirty="0"/>
          </a:p>
          <a:p>
            <a:pPr marL="342900" lvl="2" indent="-342900">
              <a:buFont typeface="+mj-lt"/>
              <a:buAutoNum type="arabicPeriod" startAt="12"/>
            </a:pPr>
            <a:r>
              <a:rPr lang="de-DE" dirty="0"/>
              <a:t>Wenn alles vollständig ist, dann „speichern und Eingabe abschicken“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Antrag wird versendet</a:t>
            </a:r>
          </a:p>
          <a:p>
            <a:pPr marL="342900" lvl="2" indent="-342900">
              <a:buFont typeface="+mj-lt"/>
              <a:buAutoNum type="arabicPeriod" startAt="13"/>
            </a:pPr>
            <a:r>
              <a:rPr lang="de-DE" dirty="0"/>
              <a:t>Bei Bewilligung der Anrechnung den Nachweis (z.B. Teilnahmebescheinigung) an Carola </a:t>
            </a:r>
            <a:r>
              <a:rPr lang="de-DE" dirty="0" err="1"/>
              <a:t>Fien</a:t>
            </a:r>
            <a:r>
              <a:rPr lang="de-DE" dirty="0"/>
              <a:t> (</a:t>
            </a:r>
            <a:r>
              <a:rPr lang="de-DE" dirty="0">
                <a:hlinkClick r:id="rId2"/>
              </a:rPr>
              <a:t>studienbuero_et@haw-landshut.de</a:t>
            </a:r>
            <a:r>
              <a:rPr lang="de-DE" dirty="0"/>
              <a:t>) schicken</a:t>
            </a:r>
          </a:p>
          <a:p>
            <a:pPr marL="342900" lvl="2" indent="-342900">
              <a:buFont typeface="+mj-lt"/>
              <a:buAutoNum type="arabicPeriod" startAt="13"/>
            </a:pPr>
            <a:r>
              <a:rPr lang="de-DE" dirty="0"/>
              <a:t>Die Bewilligung wird vom Studienbüro dann in </a:t>
            </a:r>
            <a:r>
              <a:rPr lang="de-DE" dirty="0" err="1"/>
              <a:t>Primuss</a:t>
            </a:r>
            <a:r>
              <a:rPr lang="de-DE" dirty="0"/>
              <a:t> eingetragen</a:t>
            </a:r>
          </a:p>
          <a:p>
            <a:pPr marL="342900" lvl="2" indent="-342900">
              <a:buFont typeface="+mj-lt"/>
              <a:buAutoNum type="arabicPeriod" startAt="13"/>
            </a:pPr>
            <a:r>
              <a:rPr lang="de-DE" dirty="0"/>
              <a:t>Neuer Antrag notwendig, wenn Anrechnung von einer neuen vorherigen Bildungseinrichtung erfolgt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91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31565"/>
      </p:ext>
    </p:extLst>
  </p:cSld>
  <p:clrMapOvr>
    <a:masterClrMapping/>
  </p:clrMapOvr>
</p:sld>
</file>

<file path=ppt/theme/theme1.xml><?xml version="1.0" encoding="utf-8"?>
<a:theme xmlns:a="http://schemas.openxmlformats.org/drawingml/2006/main" name="Hochschule Landshut 16:9 DE">
  <a:themeElements>
    <a:clrScheme name="PPT Template Hochschule Landshut">
      <a:dk1>
        <a:srgbClr val="626262"/>
      </a:dk1>
      <a:lt1>
        <a:sysClr val="window" lastClr="FFFFFF"/>
      </a:lt1>
      <a:dk2>
        <a:srgbClr val="BE0000"/>
      </a:dk2>
      <a:lt2>
        <a:srgbClr val="D2D2D2"/>
      </a:lt2>
      <a:accent1>
        <a:srgbClr val="4B9664"/>
      </a:accent1>
      <a:accent2>
        <a:srgbClr val="4196B4"/>
      </a:accent2>
      <a:accent3>
        <a:srgbClr val="FFB400"/>
      </a:accent3>
      <a:accent4>
        <a:srgbClr val="325596"/>
      </a:accent4>
      <a:accent5>
        <a:srgbClr val="5F4678"/>
      </a:accent5>
      <a:accent6>
        <a:srgbClr val="78B400"/>
      </a:accent6>
      <a:hlink>
        <a:srgbClr val="000000"/>
      </a:hlink>
      <a:folHlink>
        <a:srgbClr val="62626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Breitbild</PresentationFormat>
  <Paragraphs>49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Wingdings 2</vt:lpstr>
      <vt:lpstr>Hochschule Landshut 16:9 DE</vt:lpstr>
      <vt:lpstr>Anleitung Anrechnung externer Kurse in Wilma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Nadja Schäffer</dc:creator>
  <cp:lastModifiedBy>Klingler Linda</cp:lastModifiedBy>
  <cp:revision>170</cp:revision>
  <cp:lastPrinted>2025-05-21T15:45:25Z</cp:lastPrinted>
  <dcterms:created xsi:type="dcterms:W3CDTF">2023-09-19T08:42:43Z</dcterms:created>
  <dcterms:modified xsi:type="dcterms:W3CDTF">2025-07-21T15:47:42Z</dcterms:modified>
</cp:coreProperties>
</file>