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415" r:id="rId2"/>
    <p:sldId id="416" r:id="rId3"/>
    <p:sldId id="379" r:id="rId4"/>
    <p:sldId id="377" r:id="rId5"/>
    <p:sldId id="378" r:id="rId6"/>
    <p:sldId id="399" r:id="rId7"/>
    <p:sldId id="393" r:id="rId8"/>
    <p:sldId id="392" r:id="rId9"/>
    <p:sldId id="380" r:id="rId10"/>
    <p:sldId id="384" r:id="rId11"/>
    <p:sldId id="385" r:id="rId12"/>
    <p:sldId id="387" r:id="rId13"/>
    <p:sldId id="388" r:id="rId14"/>
    <p:sldId id="386" r:id="rId15"/>
    <p:sldId id="389" r:id="rId16"/>
    <p:sldId id="394" r:id="rId17"/>
    <p:sldId id="418" r:id="rId18"/>
    <p:sldId id="403" r:id="rId19"/>
    <p:sldId id="401" r:id="rId20"/>
    <p:sldId id="395" r:id="rId21"/>
    <p:sldId id="396" r:id="rId22"/>
    <p:sldId id="315" r:id="rId23"/>
    <p:sldId id="366" r:id="rId24"/>
    <p:sldId id="365" r:id="rId25"/>
    <p:sldId id="381" r:id="rId26"/>
    <p:sldId id="391" r:id="rId27"/>
    <p:sldId id="404" r:id="rId28"/>
    <p:sldId id="402" r:id="rId29"/>
    <p:sldId id="398" r:id="rId30"/>
    <p:sldId id="371" r:id="rId31"/>
    <p:sldId id="370" r:id="rId32"/>
    <p:sldId id="373" r:id="rId33"/>
    <p:sldId id="372" r:id="rId34"/>
    <p:sldId id="374" r:id="rId35"/>
    <p:sldId id="407" r:id="rId36"/>
    <p:sldId id="375" r:id="rId37"/>
    <p:sldId id="400" r:id="rId38"/>
    <p:sldId id="408" r:id="rId39"/>
    <p:sldId id="405" r:id="rId40"/>
  </p:sldIdLst>
  <p:sldSz cx="9144000" cy="6858000" type="screen4x3"/>
  <p:notesSz cx="6797675" cy="987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-Konto" initials="M" lastIdx="3" clrIdx="0">
    <p:extLst>
      <p:ext uri="{19B8F6BF-5375-455C-9EA6-DF929625EA0E}">
        <p15:presenceInfo xmlns:p15="http://schemas.microsoft.com/office/powerpoint/2012/main" userId="6775d2d8b92e08f4" providerId="Windows Live"/>
      </p:ext>
    </p:extLst>
  </p:cmAuthor>
  <p:cmAuthor id="2" name="Maxi Bosser" initials="MB" lastIdx="1" clrIdx="1">
    <p:extLst>
      <p:ext uri="{19B8F6BF-5375-455C-9EA6-DF929625EA0E}">
        <p15:presenceInfo xmlns:p15="http://schemas.microsoft.com/office/powerpoint/2012/main" userId="80ad0efe162561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262"/>
    <a:srgbClr val="000000"/>
    <a:srgbClr val="969696"/>
    <a:srgbClr val="5F4678"/>
    <a:srgbClr val="C0C0C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77193" autoAdjust="0"/>
  </p:normalViewPr>
  <p:slideViewPr>
    <p:cSldViewPr showGuides="1">
      <p:cViewPr varScale="1">
        <p:scale>
          <a:sx n="88" d="100"/>
          <a:sy n="88" d="100"/>
        </p:scale>
        <p:origin x="1494" y="90"/>
      </p:cViewPr>
      <p:guideLst>
        <p:guide orient="horz" pos="2160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44C29-C0F0-E042-99EB-E9D3949336AB}" type="datetime1">
              <a:rPr lang="de-DE" smtClean="0"/>
              <a:t>29.07.2024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7DD57-4886-134A-8F1B-BAC64F561F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132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30561-B2A5-1E41-ABF0-0F9E8914B36D}" type="datetime1">
              <a:rPr lang="de-DE" smtClean="0"/>
              <a:t>29.07.2024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04C45-C4B7-024C-9A1F-72DDADF5CA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245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Gehe nur kurz auf das Thema Benutzeraccount und Token ein.</a:t>
            </a:r>
          </a:p>
          <a:p>
            <a:r>
              <a:rPr lang="de-DE" dirty="0"/>
              <a:t>Die PowerPoint wird im Anschluss per Mail verschickt.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4364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Siehe bildliche Darstellung auf der Folgeseite!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81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Sicheres Passwort vergeben !!! – Nur beim HS-Account verwenden, sonst nirgends! </a:t>
            </a:r>
          </a:p>
          <a:p>
            <a:endParaRPr lang="de-DE" dirty="0"/>
          </a:p>
          <a:p>
            <a:r>
              <a:rPr lang="de-DE" dirty="0"/>
              <a:t>Absender-Mail prüfen!  (…@haw-landshut.org ??? – …@haw-landshut.com???  </a:t>
            </a:r>
            <a:r>
              <a:rPr lang="de-DE" dirty="0">
                <a:sym typeface="Wingdings" panose="05000000000000000000" pitchFamily="2" charset="2"/>
              </a:rPr>
              <a:t> WIR HABEN @haw-landshut.de</a:t>
            </a:r>
            <a:endParaRPr lang="de-DE" dirty="0"/>
          </a:p>
          <a:p>
            <a:endParaRPr lang="de-DE" dirty="0"/>
          </a:p>
          <a:p>
            <a:r>
              <a:rPr lang="de-DE" dirty="0"/>
              <a:t>„spricht mich die Person normal so an?“</a:t>
            </a:r>
          </a:p>
          <a:p>
            <a:endParaRPr lang="de-DE" dirty="0"/>
          </a:p>
          <a:p>
            <a:r>
              <a:rPr lang="de-DE" dirty="0"/>
              <a:t>„Rechtschreibfehler / Grammatikfehler“ -&gt; Hinweis auf Übersetzungsprogram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939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folgen Infos zu Zoom und </a:t>
            </a:r>
            <a:r>
              <a:rPr lang="de-DE" dirty="0" err="1"/>
              <a:t>Moodle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7910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Mit Hochschul-E-Mailadresse</a:t>
            </a:r>
            <a:r>
              <a:rPr lang="de-DE" baseline="0" dirty="0"/>
              <a:t> anmelden + Passwort vergeben um Zugriff auf die Campuslizenz zu erhalten. </a:t>
            </a:r>
          </a:p>
          <a:p>
            <a:endParaRPr lang="de-DE" baseline="0" dirty="0"/>
          </a:p>
          <a:p>
            <a:r>
              <a:rPr lang="de-DE" baseline="0" dirty="0"/>
              <a:t>Geht nicht? </a:t>
            </a:r>
            <a:r>
              <a:rPr lang="de-DE" baseline="0" dirty="0">
                <a:sym typeface="Wingdings" panose="05000000000000000000" pitchFamily="2" charset="2"/>
              </a:rPr>
              <a:t> an Fr. </a:t>
            </a:r>
            <a:r>
              <a:rPr lang="de-DE" baseline="0" dirty="0" err="1">
                <a:sym typeface="Wingdings" panose="05000000000000000000" pitchFamily="2" charset="2"/>
              </a:rPr>
              <a:t>Räbiger</a:t>
            </a:r>
            <a:r>
              <a:rPr lang="de-DE" baseline="0" dirty="0">
                <a:sym typeface="Wingdings" panose="05000000000000000000" pitchFamily="2" charset="2"/>
              </a:rPr>
              <a:t> wenden. </a:t>
            </a:r>
          </a:p>
          <a:p>
            <a:r>
              <a:rPr lang="de-DE" baseline="0" dirty="0">
                <a:sym typeface="Wingdings" panose="05000000000000000000" pitchFamily="2" charset="2"/>
              </a:rPr>
              <a:t>Andrea.raebiger@haw-landshut.de </a:t>
            </a: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357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Links unten = Mikrofon und Kamera ein und Ausschalten. Über den kleinen Pfeil kann man weitere Optionen vornehmen (z.B. verschiede Mikros auswählen, sofern man die Auswahl hat)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200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565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350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Schritt</a:t>
            </a:r>
            <a:r>
              <a:rPr lang="de-DE" baseline="0" dirty="0"/>
              <a:t> = „Kurssuche“ anklicken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952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aseline="0" dirty="0"/>
              <a:t>2. Schritt = </a:t>
            </a:r>
            <a:r>
              <a:rPr lang="de-DE" baseline="0" dirty="0" err="1"/>
              <a:t>Kursname</a:t>
            </a:r>
            <a:r>
              <a:rPr lang="de-DE" baseline="0" dirty="0"/>
              <a:t> in Suchfeld eingeben</a:t>
            </a:r>
            <a:endParaRPr lang="de-DE" dirty="0"/>
          </a:p>
          <a:p>
            <a:endParaRPr lang="de-DE" dirty="0"/>
          </a:p>
          <a:p>
            <a:r>
              <a:rPr lang="de-DE" dirty="0"/>
              <a:t>Beispiel: Grundlagen der Psychologie</a:t>
            </a:r>
          </a:p>
          <a:p>
            <a:endParaRPr lang="de-DE" dirty="0"/>
          </a:p>
          <a:p>
            <a:r>
              <a:rPr lang="de-DE" dirty="0"/>
              <a:t>Kurs suchen</a:t>
            </a:r>
          </a:p>
          <a:p>
            <a:r>
              <a:rPr lang="de-DE" b="1" dirty="0"/>
              <a:t>- Passwort / Einschreibeschlüssel </a:t>
            </a:r>
            <a:r>
              <a:rPr lang="de-DE" dirty="0"/>
              <a:t>steht manchmal dabei, meist bekommt man ihn vom Dozenten per E-Mail oder in der ersten Veranstaltung mitgeteilt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67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Hörsaalgebäude in der Schönaustraße 36</a:t>
            </a:r>
          </a:p>
          <a:p>
            <a:endParaRPr lang="de-DE" dirty="0"/>
          </a:p>
          <a:p>
            <a:r>
              <a:rPr lang="de-DE" dirty="0"/>
              <a:t>Andere Vorlesungszeiten!</a:t>
            </a:r>
          </a:p>
          <a:p>
            <a:r>
              <a:rPr lang="de-DE" dirty="0"/>
              <a:t>z.B. Mittwoch sind Sie dort.</a:t>
            </a:r>
          </a:p>
          <a:p>
            <a:r>
              <a:rPr lang="de-DE" dirty="0"/>
              <a:t>Beginn 8.20 Uhr und der zweite Block beginnt um 10.00 Uhr</a:t>
            </a:r>
          </a:p>
          <a:p>
            <a:endParaRPr lang="de-DE" dirty="0"/>
          </a:p>
          <a:p>
            <a:r>
              <a:rPr lang="de-DE" b="1" dirty="0"/>
              <a:t>HINWEIS: Am Mittwoch 2. Oktober </a:t>
            </a:r>
            <a:r>
              <a:rPr lang="de-DE" dirty="0">
                <a:sym typeface="Wingdings" panose="05000000000000000000" pitchFamily="2" charset="2"/>
              </a:rPr>
              <a:t> Vorlesungsbeginn allgemein erst ab dem 2. Block. Also in der Schönaustraße ab 10:00 Uhr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Davor am Campus Semesterbegrüßung für höhere Semester. Kann gerne </a:t>
            </a:r>
            <a:r>
              <a:rPr lang="de-DE" dirty="0" err="1">
                <a:sym typeface="Wingdings" panose="05000000000000000000" pitchFamily="2" charset="2"/>
              </a:rPr>
              <a:t>jede:r</a:t>
            </a:r>
            <a:r>
              <a:rPr lang="de-DE" dirty="0">
                <a:sym typeface="Wingdings" panose="05000000000000000000" pitchFamily="2" charset="2"/>
              </a:rPr>
              <a:t> daran teilnehmen.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59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451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Entweder mit EC- oder Kreditkarte</a:t>
            </a:r>
            <a:r>
              <a:rPr lang="de-DE" baseline="0" dirty="0"/>
              <a:t> Studierendenausweis aufladen</a:t>
            </a:r>
          </a:p>
          <a:p>
            <a:r>
              <a:rPr lang="de-DE" baseline="0" dirty="0"/>
              <a:t>Oder mit EC- / Kreditkarte bezahlen + </a:t>
            </a:r>
            <a:r>
              <a:rPr lang="de-DE" baseline="0" dirty="0" err="1"/>
              <a:t>Studiausweis</a:t>
            </a:r>
            <a:r>
              <a:rPr lang="de-DE" baseline="0" dirty="0"/>
              <a:t> auflegen, damit es die vergünstigten Preise gibt.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771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722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kommt eine Mail + Infos stehen dann im Intranet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924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Zutritt mit Studierendenausweis auch 24/7</a:t>
            </a:r>
          </a:p>
          <a:p>
            <a:endParaRPr lang="de-DE" dirty="0"/>
          </a:p>
          <a:p>
            <a:r>
              <a:rPr lang="de-DE" dirty="0" err="1"/>
              <a:t>Bib</a:t>
            </a:r>
            <a:r>
              <a:rPr lang="de-DE" dirty="0"/>
              <a:t>-Führung</a:t>
            </a:r>
            <a:r>
              <a:rPr lang="de-DE" baseline="0" dirty="0"/>
              <a:t> im Rahmen vom Tutorium am 08. Oktober.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521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Einloggen mit der Hochschul-E-Mailadresse</a:t>
            </a:r>
            <a:r>
              <a:rPr lang="de-DE" baseline="0" dirty="0"/>
              <a:t> + Passwort</a:t>
            </a:r>
          </a:p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858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Einloggen mit der Hochschul-E-Mailadresse</a:t>
            </a:r>
            <a:r>
              <a:rPr lang="de-DE" baseline="0" dirty="0"/>
              <a:t> + Passwort</a:t>
            </a:r>
          </a:p>
          <a:p>
            <a:endParaRPr lang="de-DE" baseline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8269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</a:t>
            </a:r>
            <a:r>
              <a:rPr lang="de-DE" baseline="0" dirty="0"/>
              <a:t> der HP der IT wird </a:t>
            </a:r>
            <a:r>
              <a:rPr lang="de-DE" baseline="0"/>
              <a:t>die Registrierung </a:t>
            </a:r>
            <a:r>
              <a:rPr lang="de-DE" baseline="0" dirty="0"/>
              <a:t>zu der Software erklärt.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734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960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470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Bewerberprotal = PRIMUSS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719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Bewerberprotal = PRIMUSS</a:t>
            </a:r>
          </a:p>
          <a:p>
            <a:endParaRPr lang="de-DE" dirty="0"/>
          </a:p>
          <a:p>
            <a:r>
              <a:rPr lang="de-DE" dirty="0"/>
              <a:t>Folie ist zur Erklärung.</a:t>
            </a:r>
          </a:p>
          <a:p>
            <a:r>
              <a:rPr lang="de-DE" dirty="0"/>
              <a:t>Im Grunde ist es ein System, nur als Studi haben Sie einen neue Ansicht / neuen Zugang.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497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 Möglichkeit.</a:t>
            </a:r>
          </a:p>
          <a:p>
            <a:r>
              <a:rPr lang="de-DE" dirty="0"/>
              <a:t>Andere: Auf der Startseite </a:t>
            </a:r>
            <a:r>
              <a:rPr lang="de-DE"/>
              <a:t>nach unten scrollen </a:t>
            </a:r>
            <a:r>
              <a:rPr lang="de-DE" dirty="0"/>
              <a:t>zu „Quicklinks“ und „Tools und Links“ auswählen, wieder nach unten scrollen  - „SSO-Portal“ auswählen.</a:t>
            </a:r>
          </a:p>
          <a:p>
            <a:endParaRPr lang="de-DE" dirty="0"/>
          </a:p>
          <a:p>
            <a:r>
              <a:rPr lang="de-DE" dirty="0"/>
              <a:t>Erst Einwahl in das SSO Portal (dazu braucht man den Token).</a:t>
            </a:r>
          </a:p>
          <a:p>
            <a:r>
              <a:rPr lang="de-DE" dirty="0"/>
              <a:t>Danach die Auswahl zwischen SB-Portal und Primus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7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Vergleichbar wie beim Onlinebanking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503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FAQ</a:t>
            </a:r>
            <a:r>
              <a:rPr lang="de-DE" baseline="0" dirty="0"/>
              <a:t> der IT ansehen.</a:t>
            </a:r>
          </a:p>
          <a:p>
            <a:r>
              <a:rPr lang="de-DE" baseline="0" dirty="0"/>
              <a:t>Kurzerklärung auch hier auf den Folgefolien</a:t>
            </a:r>
          </a:p>
          <a:p>
            <a:endParaRPr lang="de-DE" baseline="0" dirty="0"/>
          </a:p>
          <a:p>
            <a:r>
              <a:rPr lang="de-DE" baseline="0" dirty="0"/>
              <a:t>Die erste Anmeldung ist leider etwas kompliziert. </a:t>
            </a:r>
          </a:p>
          <a:p>
            <a:r>
              <a:rPr lang="de-DE" baseline="0" dirty="0"/>
              <a:t>Das System muss erst mit eurer App „verbunden“ werden.</a:t>
            </a:r>
          </a:p>
          <a:p>
            <a:r>
              <a:rPr lang="de-DE" baseline="0" dirty="0"/>
              <a:t>Wenn ihr die App habt und die erste Anmeldung geschafft ist, geht es einfacher.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569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folgt eine kurze Erklärung.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4961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Wichtig: Browser schließen!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04C45-C4B7-024C-9A1F-72DDADF5CA1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81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rlie_Bs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1386000"/>
            <a:ext cx="9144000" cy="5472000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rgbClr val="626262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i="0" cap="none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-3835400" y="-53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1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7CAC6-C5B7-4014-872B-E34651EED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D4A32E-51B3-493A-86FB-339DBEB41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DC17AF-419D-4725-891C-37A99DEFC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D5B1D-9724-4E14-867B-8146D07C0CCF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287C67-1778-4266-8F10-3799645D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E02A2-C6CE-4C5D-B12C-ED2F33AF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A7121-D030-4984-8171-CF84F19041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49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BEB0F4-48FA-46BC-87A6-8058E6889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775AC0-F63E-422E-B2DC-0A3D4D2BA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55313A-E58D-4A1C-9131-72C96F94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62C3D-5070-4289-8FEF-FCAE62B855FC}" type="datetimeFigureOut">
              <a:rPr lang="de-DE" smtClean="0"/>
              <a:t>29.07.2024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C0757B-4C1A-4715-9058-F758EBE1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76F51D-EFED-4975-B159-829EC71A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6E37A-DFDA-43AD-B9F5-1CD8ED03C9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082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259" y="4941168"/>
            <a:ext cx="9186771" cy="191683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94116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51520" y="5229200"/>
            <a:ext cx="8496944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328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800"/>
            <a:ext cx="4752528" cy="446449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5292080" y="1628800"/>
            <a:ext cx="36004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292080" y="4005064"/>
            <a:ext cx="3600400" cy="20882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2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8611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8799"/>
            <a:ext cx="8640960" cy="273630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156176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2"/>
          </p:nvPr>
        </p:nvSpPr>
        <p:spPr>
          <a:xfrm>
            <a:off x="251520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3"/>
          </p:nvPr>
        </p:nvSpPr>
        <p:spPr>
          <a:xfrm>
            <a:off x="3203848" y="4581128"/>
            <a:ext cx="2736304" cy="1584176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6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7" name="Textfeld 16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5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39952" y="1628801"/>
            <a:ext cx="4752528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1"/>
          </p:nvPr>
        </p:nvSpPr>
        <p:spPr>
          <a:xfrm>
            <a:off x="251520" y="1628800"/>
            <a:ext cx="3778374" cy="453600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626262"/>
                </a:solidFill>
              </a:defRPr>
            </a:lvl1pPr>
          </a:lstStyle>
          <a:p>
            <a:r>
              <a:rPr lang="de-DE" dirty="0"/>
              <a:t>Bild auf Platzhalter ziehen oder durch Klicken auf Symbol hinzufügen</a:t>
            </a: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5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2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2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620000"/>
            <a:ext cx="8640960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4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3" name="Datumsplatzhalter 2"/>
          <p:cNvSpPr>
            <a:spLocks noGrp="1"/>
          </p:cNvSpPr>
          <p:nvPr>
            <p:ph type="dt" sz="half" idx="2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9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000" y="1620000"/>
            <a:ext cx="4176464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620000"/>
            <a:ext cx="4172272" cy="45360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1pPr>
            <a:lvl2pPr marL="742950" indent="-28575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2pPr>
            <a:lvl3pPr marL="11430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3pPr>
            <a:lvl4pPr marL="1600200" indent="-228600">
              <a:buClr>
                <a:srgbClr val="BE0000"/>
              </a:buClr>
              <a:buFont typeface="Wingdings" charset="2"/>
              <a:buChar char="§"/>
              <a:defRPr sz="1800">
                <a:solidFill>
                  <a:schemeClr val="bg2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Titel 1"/>
          <p:cNvSpPr>
            <a:spLocks noGrp="1"/>
          </p:cNvSpPr>
          <p:nvPr>
            <p:ph type="ctrTitle" hasCustomPrompt="1"/>
          </p:nvPr>
        </p:nvSpPr>
        <p:spPr>
          <a:xfrm>
            <a:off x="251521" y="260648"/>
            <a:ext cx="7632847" cy="79208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 userDrawn="1"/>
        </p:nvSpPr>
        <p:spPr>
          <a:xfrm>
            <a:off x="0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 userDrawn="1"/>
        </p:nvSpPr>
        <p:spPr>
          <a:xfrm>
            <a:off x="-6260" y="6408712"/>
            <a:ext cx="9187200" cy="476672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4752527" cy="288032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Hochschule Landshut  |  www.haw-landshut.de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0"/>
          </p:nvPr>
        </p:nvSpPr>
        <p:spPr>
          <a:xfrm>
            <a:off x="251520" y="6525344"/>
            <a:ext cx="792088" cy="288032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5" name="Textfeld 14"/>
          <p:cNvSpPr txBox="1"/>
          <p:nvPr userDrawn="1"/>
        </p:nvSpPr>
        <p:spPr>
          <a:xfrm>
            <a:off x="8460432" y="6525344"/>
            <a:ext cx="720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45D47F5-C6F8-4076-98B4-AE849A5F4767}" type="slidenum">
              <a:rPr lang="de-DE" sz="800" smtClean="0">
                <a:solidFill>
                  <a:schemeClr val="bg1"/>
                </a:solidFill>
              </a:rPr>
              <a:t>‹Nr.›</a:t>
            </a:fld>
            <a:endParaRPr lang="de-D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76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-63063" y="4797152"/>
            <a:ext cx="9315583" cy="2060848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0" y="1386488"/>
            <a:ext cx="9144000" cy="34106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5017657" y="5085184"/>
            <a:ext cx="3779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Tel. 	+49 (0)871 – 506 0</a:t>
            </a:r>
            <a:b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</a:b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Fax 	+49 (0)871 – 506 506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info@haw-landshut.de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www.haw-landshut.de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-1" y="1340768"/>
            <a:ext cx="9144001" cy="45719"/>
          </a:xfrm>
          <a:prstGeom prst="rect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400" y="260647"/>
            <a:ext cx="678725" cy="693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 userDrawn="1"/>
        </p:nvSpPr>
        <p:spPr>
          <a:xfrm>
            <a:off x="454470" y="5085183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Hochschule Landshut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Am Lurzenhof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1600" dirty="0">
                <a:solidFill>
                  <a:schemeClr val="bg1"/>
                </a:solidFill>
                <a:cs typeface="Arial" pitchFamily="34" charset="0"/>
              </a:rPr>
              <a:t>84036 Landshut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de-DE" altLang="de-DE" sz="1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9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2"/>
          <p:cNvSpPr txBox="1">
            <a:spLocks/>
          </p:cNvSpPr>
          <p:nvPr userDrawn="1"/>
        </p:nvSpPr>
        <p:spPr>
          <a:xfrm>
            <a:off x="251520" y="5229200"/>
            <a:ext cx="8496944" cy="1296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96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4" r:id="rId3"/>
    <p:sldLayoutId id="2147483666" r:id="rId4"/>
    <p:sldLayoutId id="2147483665" r:id="rId5"/>
    <p:sldLayoutId id="2147483663" r:id="rId6"/>
    <p:sldLayoutId id="2147483667" r:id="rId7"/>
    <p:sldLayoutId id="2147483652" r:id="rId8"/>
    <p:sldLayoutId id="2147483668" r:id="rId9"/>
    <p:sldLayoutId id="2147483669" r:id="rId10"/>
    <p:sldLayoutId id="214748367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xmail.mwn.de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om.u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hyperlink" Target="mailto:s-mmust@haw-landshut.d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om.u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w-landshut.de/tools-und-links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w-landshut.de/hochschule/zentrale-services/service-it/microsoft-365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-mmust@haw-landshut.d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icket.haw-landshut.de/otrs/public.pl?Action=PublicFAQExplorer;CategoryID=3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haw-landshut.de/fileadmin/Hochschule_Landshut_NEU/Ungeschuetzt/Service-IT/News/2020/SSOTutorialSubbed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546784-7E45-4235-BAD7-8BDA61F35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315416"/>
            <a:ext cx="11011846" cy="7344816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D164CF1-AEB0-4B6B-82F4-96B8C465F1BC}"/>
              </a:ext>
            </a:extLst>
          </p:cNvPr>
          <p:cNvSpPr/>
          <p:nvPr/>
        </p:nvSpPr>
        <p:spPr>
          <a:xfrm>
            <a:off x="-468560" y="-315416"/>
            <a:ext cx="11017224" cy="7344816"/>
          </a:xfrm>
          <a:custGeom>
            <a:avLst/>
            <a:gdLst/>
            <a:ahLst/>
            <a:cxnLst/>
            <a:rect l="l" t="t" r="r" b="b"/>
            <a:pathLst>
              <a:path w="11017224" h="7344816">
                <a:moveTo>
                  <a:pt x="5110270" y="3445202"/>
                </a:moveTo>
                <a:cubicBezTo>
                  <a:pt x="5143608" y="3445202"/>
                  <a:pt x="5171588" y="3458597"/>
                  <a:pt x="5194209" y="3485386"/>
                </a:cubicBezTo>
                <a:cubicBezTo>
                  <a:pt x="5216831" y="3512175"/>
                  <a:pt x="5228142" y="3552954"/>
                  <a:pt x="5228142" y="3607723"/>
                </a:cubicBezTo>
                <a:cubicBezTo>
                  <a:pt x="5228142" y="3666460"/>
                  <a:pt x="5216930" y="3709124"/>
                  <a:pt x="5194507" y="3735715"/>
                </a:cubicBezTo>
                <a:cubicBezTo>
                  <a:pt x="5172083" y="3762305"/>
                  <a:pt x="5143409" y="3775601"/>
                  <a:pt x="5108484" y="3775601"/>
                </a:cubicBezTo>
                <a:cubicBezTo>
                  <a:pt x="5073956" y="3775601"/>
                  <a:pt x="5045282" y="3762107"/>
                  <a:pt x="5022461" y="3735119"/>
                </a:cubicBezTo>
                <a:cubicBezTo>
                  <a:pt x="4999641" y="3708132"/>
                  <a:pt x="4988231" y="3666460"/>
                  <a:pt x="4988231" y="3610104"/>
                </a:cubicBezTo>
                <a:cubicBezTo>
                  <a:pt x="4988231" y="3554541"/>
                  <a:pt x="4999740" y="3513167"/>
                  <a:pt x="5022759" y="3485981"/>
                </a:cubicBezTo>
                <a:cubicBezTo>
                  <a:pt x="5045778" y="3458795"/>
                  <a:pt x="5074948" y="3445202"/>
                  <a:pt x="5110270" y="3445202"/>
                </a:cubicBezTo>
                <a:close/>
                <a:moveTo>
                  <a:pt x="8360081" y="3421985"/>
                </a:moveTo>
                <a:cubicBezTo>
                  <a:pt x="8393419" y="3421985"/>
                  <a:pt x="8420307" y="3432105"/>
                  <a:pt x="8440746" y="3452346"/>
                </a:cubicBezTo>
                <a:cubicBezTo>
                  <a:pt x="8461185" y="3472587"/>
                  <a:pt x="8473786" y="3506123"/>
                  <a:pt x="8478548" y="3552954"/>
                </a:cubicBezTo>
                <a:lnTo>
                  <a:pt x="8239828" y="3552954"/>
                </a:lnTo>
                <a:cubicBezTo>
                  <a:pt x="8243797" y="3515251"/>
                  <a:pt x="8253123" y="3486874"/>
                  <a:pt x="8267808" y="3467824"/>
                </a:cubicBezTo>
                <a:cubicBezTo>
                  <a:pt x="8290827" y="3437265"/>
                  <a:pt x="8321584" y="3421985"/>
                  <a:pt x="8360081" y="3421985"/>
                </a:cubicBezTo>
                <a:close/>
                <a:moveTo>
                  <a:pt x="2783789" y="3292802"/>
                </a:moveTo>
                <a:lnTo>
                  <a:pt x="2783789" y="3925024"/>
                </a:lnTo>
                <a:lnTo>
                  <a:pt x="3026081" y="3925024"/>
                </a:lnTo>
                <a:lnTo>
                  <a:pt x="3026081" y="3292802"/>
                </a:lnTo>
                <a:close/>
                <a:moveTo>
                  <a:pt x="9286982" y="3278515"/>
                </a:moveTo>
                <a:cubicBezTo>
                  <a:pt x="9237373" y="3278515"/>
                  <a:pt x="9195304" y="3287544"/>
                  <a:pt x="9160776" y="3305602"/>
                </a:cubicBezTo>
                <a:cubicBezTo>
                  <a:pt x="9126248" y="3323659"/>
                  <a:pt x="9092117" y="3353723"/>
                  <a:pt x="9058382" y="3395792"/>
                </a:cubicBezTo>
                <a:lnTo>
                  <a:pt x="9058382" y="3292802"/>
                </a:lnTo>
                <a:lnTo>
                  <a:pt x="8832759" y="3292802"/>
                </a:lnTo>
                <a:lnTo>
                  <a:pt x="8832759" y="3925024"/>
                </a:lnTo>
                <a:lnTo>
                  <a:pt x="9075051" y="3925024"/>
                </a:lnTo>
                <a:lnTo>
                  <a:pt x="9075051" y="3621415"/>
                </a:lnTo>
                <a:cubicBezTo>
                  <a:pt x="9075051" y="3563868"/>
                  <a:pt x="9084179" y="3523982"/>
                  <a:pt x="9102436" y="3501757"/>
                </a:cubicBezTo>
                <a:cubicBezTo>
                  <a:pt x="9120692" y="3479532"/>
                  <a:pt x="9144504" y="3468420"/>
                  <a:pt x="9173873" y="3468420"/>
                </a:cubicBezTo>
                <a:cubicBezTo>
                  <a:pt x="9200464" y="3468420"/>
                  <a:pt x="9221101" y="3476655"/>
                  <a:pt x="9235786" y="3493125"/>
                </a:cubicBezTo>
                <a:cubicBezTo>
                  <a:pt x="9250470" y="3509595"/>
                  <a:pt x="9257812" y="3537674"/>
                  <a:pt x="9257812" y="3577362"/>
                </a:cubicBezTo>
                <a:lnTo>
                  <a:pt x="9257812" y="3925024"/>
                </a:lnTo>
                <a:lnTo>
                  <a:pt x="9501295" y="3925024"/>
                </a:lnTo>
                <a:lnTo>
                  <a:pt x="9501295" y="3523188"/>
                </a:lnTo>
                <a:cubicBezTo>
                  <a:pt x="9501295" y="3439845"/>
                  <a:pt x="9482344" y="3378230"/>
                  <a:pt x="9444442" y="3338344"/>
                </a:cubicBezTo>
                <a:cubicBezTo>
                  <a:pt x="9406541" y="3298458"/>
                  <a:pt x="9354054" y="3278515"/>
                  <a:pt x="9286982" y="3278515"/>
                </a:cubicBezTo>
                <a:close/>
                <a:moveTo>
                  <a:pt x="8349961" y="3278515"/>
                </a:moveTo>
                <a:cubicBezTo>
                  <a:pt x="8238439" y="3278515"/>
                  <a:pt x="8151027" y="3309074"/>
                  <a:pt x="8087726" y="3370193"/>
                </a:cubicBezTo>
                <a:cubicBezTo>
                  <a:pt x="8024424" y="3431312"/>
                  <a:pt x="7992773" y="3511282"/>
                  <a:pt x="7992773" y="3610104"/>
                </a:cubicBezTo>
                <a:cubicBezTo>
                  <a:pt x="7992773" y="3679557"/>
                  <a:pt x="8008549" y="3739981"/>
                  <a:pt x="8040101" y="3791377"/>
                </a:cubicBezTo>
                <a:cubicBezTo>
                  <a:pt x="8071652" y="3842772"/>
                  <a:pt x="8111439" y="3880277"/>
                  <a:pt x="8159461" y="3903891"/>
                </a:cubicBezTo>
                <a:cubicBezTo>
                  <a:pt x="8207483" y="3927505"/>
                  <a:pt x="8273364" y="3939312"/>
                  <a:pt x="8357105" y="3939312"/>
                </a:cubicBezTo>
                <a:cubicBezTo>
                  <a:pt x="8453545" y="3939312"/>
                  <a:pt x="8527562" y="3925520"/>
                  <a:pt x="8579156" y="3897937"/>
                </a:cubicBezTo>
                <a:cubicBezTo>
                  <a:pt x="8630750" y="3870355"/>
                  <a:pt x="8674803" y="3824813"/>
                  <a:pt x="8711315" y="3761313"/>
                </a:cubicBezTo>
                <a:lnTo>
                  <a:pt x="8472595" y="3739287"/>
                </a:lnTo>
                <a:cubicBezTo>
                  <a:pt x="8457514" y="3758337"/>
                  <a:pt x="8443425" y="3771632"/>
                  <a:pt x="8430328" y="3779173"/>
                </a:cubicBezTo>
                <a:cubicBezTo>
                  <a:pt x="8408897" y="3791079"/>
                  <a:pt x="8386275" y="3797032"/>
                  <a:pt x="8362462" y="3797032"/>
                </a:cubicBezTo>
                <a:cubicBezTo>
                  <a:pt x="8324759" y="3797032"/>
                  <a:pt x="8294200" y="3783340"/>
                  <a:pt x="8270784" y="3755955"/>
                </a:cubicBezTo>
                <a:cubicBezTo>
                  <a:pt x="8254115" y="3736905"/>
                  <a:pt x="8243598" y="3707934"/>
                  <a:pt x="8239233" y="3669040"/>
                </a:cubicBezTo>
                <a:lnTo>
                  <a:pt x="8725008" y="3669040"/>
                </a:lnTo>
                <a:lnTo>
                  <a:pt x="8725008" y="3641655"/>
                </a:lnTo>
                <a:cubicBezTo>
                  <a:pt x="8725008" y="3558312"/>
                  <a:pt x="8711315" y="3490644"/>
                  <a:pt x="8683931" y="3438654"/>
                </a:cubicBezTo>
                <a:cubicBezTo>
                  <a:pt x="8656547" y="3386663"/>
                  <a:pt x="8616661" y="3346976"/>
                  <a:pt x="8564273" y="3319592"/>
                </a:cubicBezTo>
                <a:cubicBezTo>
                  <a:pt x="8511886" y="3292207"/>
                  <a:pt x="8440448" y="3278515"/>
                  <a:pt x="8349961" y="3278515"/>
                </a:cubicBezTo>
                <a:close/>
                <a:moveTo>
                  <a:pt x="7250735" y="3278515"/>
                </a:moveTo>
                <a:cubicBezTo>
                  <a:pt x="7203835" y="3278515"/>
                  <a:pt x="7163793" y="3286651"/>
                  <a:pt x="7130607" y="3302923"/>
                </a:cubicBezTo>
                <a:cubicBezTo>
                  <a:pt x="7097422" y="3319194"/>
                  <a:pt x="7064532" y="3346579"/>
                  <a:pt x="7031939" y="3385076"/>
                </a:cubicBezTo>
                <a:lnTo>
                  <a:pt x="7031939" y="3292802"/>
                </a:lnTo>
                <a:lnTo>
                  <a:pt x="6805720" y="3292802"/>
                </a:lnTo>
                <a:lnTo>
                  <a:pt x="6805720" y="3925024"/>
                </a:lnTo>
                <a:lnTo>
                  <a:pt x="7048608" y="3925024"/>
                </a:lnTo>
                <a:lnTo>
                  <a:pt x="7048608" y="3602365"/>
                </a:lnTo>
                <a:cubicBezTo>
                  <a:pt x="7048608" y="3554343"/>
                  <a:pt x="7057568" y="3519815"/>
                  <a:pt x="7075490" y="3498780"/>
                </a:cubicBezTo>
                <a:cubicBezTo>
                  <a:pt x="7093411" y="3477746"/>
                  <a:pt x="7116312" y="3467229"/>
                  <a:pt x="7144193" y="3467229"/>
                </a:cubicBezTo>
                <a:cubicBezTo>
                  <a:pt x="7161314" y="3467229"/>
                  <a:pt x="7176246" y="3472091"/>
                  <a:pt x="7188990" y="3481814"/>
                </a:cubicBezTo>
                <a:cubicBezTo>
                  <a:pt x="7201733" y="3491538"/>
                  <a:pt x="7210694" y="3504337"/>
                  <a:pt x="7215872" y="3520212"/>
                </a:cubicBezTo>
                <a:cubicBezTo>
                  <a:pt x="7219059" y="3530134"/>
                  <a:pt x="7220653" y="3548985"/>
                  <a:pt x="7220653" y="3576767"/>
                </a:cubicBezTo>
                <a:lnTo>
                  <a:pt x="7220653" y="3925024"/>
                </a:lnTo>
                <a:lnTo>
                  <a:pt x="7463540" y="3925024"/>
                </a:lnTo>
                <a:lnTo>
                  <a:pt x="7463540" y="3598793"/>
                </a:lnTo>
                <a:cubicBezTo>
                  <a:pt x="7463540" y="3553152"/>
                  <a:pt x="7472242" y="3520013"/>
                  <a:pt x="7489646" y="3499376"/>
                </a:cubicBezTo>
                <a:cubicBezTo>
                  <a:pt x="7507049" y="3478738"/>
                  <a:pt x="7529989" y="3468420"/>
                  <a:pt x="7558465" y="3468420"/>
                </a:cubicBezTo>
                <a:cubicBezTo>
                  <a:pt x="7582587" y="3468420"/>
                  <a:pt x="7602757" y="3479334"/>
                  <a:pt x="7618973" y="3501162"/>
                </a:cubicBezTo>
                <a:cubicBezTo>
                  <a:pt x="7630048" y="3515052"/>
                  <a:pt x="7635586" y="3536285"/>
                  <a:pt x="7635586" y="3564860"/>
                </a:cubicBezTo>
                <a:lnTo>
                  <a:pt x="7635586" y="3925024"/>
                </a:lnTo>
                <a:lnTo>
                  <a:pt x="7878473" y="3925024"/>
                </a:lnTo>
                <a:lnTo>
                  <a:pt x="7878473" y="3527951"/>
                </a:lnTo>
                <a:cubicBezTo>
                  <a:pt x="7878473" y="3442226"/>
                  <a:pt x="7859449" y="3379222"/>
                  <a:pt x="7821402" y="3338939"/>
                </a:cubicBezTo>
                <a:cubicBezTo>
                  <a:pt x="7783355" y="3298656"/>
                  <a:pt x="7730445" y="3278515"/>
                  <a:pt x="7662672" y="3278515"/>
                </a:cubicBezTo>
                <a:cubicBezTo>
                  <a:pt x="7616697" y="3278515"/>
                  <a:pt x="7578054" y="3285956"/>
                  <a:pt x="7546745" y="3300839"/>
                </a:cubicBezTo>
                <a:cubicBezTo>
                  <a:pt x="7515435" y="3315722"/>
                  <a:pt x="7480755" y="3343801"/>
                  <a:pt x="7442705" y="3385076"/>
                </a:cubicBezTo>
                <a:cubicBezTo>
                  <a:pt x="7424027" y="3349754"/>
                  <a:pt x="7399982" y="3323163"/>
                  <a:pt x="7370569" y="3305304"/>
                </a:cubicBezTo>
                <a:cubicBezTo>
                  <a:pt x="7341157" y="3287444"/>
                  <a:pt x="7301213" y="3278515"/>
                  <a:pt x="7250735" y="3278515"/>
                </a:cubicBezTo>
                <a:close/>
                <a:moveTo>
                  <a:pt x="6031535" y="3278515"/>
                </a:moveTo>
                <a:cubicBezTo>
                  <a:pt x="5984635" y="3278515"/>
                  <a:pt x="5944593" y="3286651"/>
                  <a:pt x="5911407" y="3302923"/>
                </a:cubicBezTo>
                <a:cubicBezTo>
                  <a:pt x="5878222" y="3319194"/>
                  <a:pt x="5845332" y="3346579"/>
                  <a:pt x="5812739" y="3385076"/>
                </a:cubicBezTo>
                <a:lnTo>
                  <a:pt x="5812739" y="3292802"/>
                </a:lnTo>
                <a:lnTo>
                  <a:pt x="5586520" y="3292802"/>
                </a:lnTo>
                <a:lnTo>
                  <a:pt x="5586520" y="3925024"/>
                </a:lnTo>
                <a:lnTo>
                  <a:pt x="5829408" y="3925024"/>
                </a:lnTo>
                <a:lnTo>
                  <a:pt x="5829408" y="3602365"/>
                </a:lnTo>
                <a:cubicBezTo>
                  <a:pt x="5829408" y="3554343"/>
                  <a:pt x="5838368" y="3519815"/>
                  <a:pt x="5856290" y="3498780"/>
                </a:cubicBezTo>
                <a:cubicBezTo>
                  <a:pt x="5874211" y="3477746"/>
                  <a:pt x="5897112" y="3467229"/>
                  <a:pt x="5924993" y="3467229"/>
                </a:cubicBezTo>
                <a:cubicBezTo>
                  <a:pt x="5942114" y="3467229"/>
                  <a:pt x="5957046" y="3472091"/>
                  <a:pt x="5969790" y="3481814"/>
                </a:cubicBezTo>
                <a:cubicBezTo>
                  <a:pt x="5982533" y="3491538"/>
                  <a:pt x="5991494" y="3504337"/>
                  <a:pt x="5996672" y="3520212"/>
                </a:cubicBezTo>
                <a:cubicBezTo>
                  <a:pt x="5999859" y="3530134"/>
                  <a:pt x="6001453" y="3548985"/>
                  <a:pt x="6001453" y="3576767"/>
                </a:cubicBezTo>
                <a:lnTo>
                  <a:pt x="6001453" y="3925024"/>
                </a:lnTo>
                <a:lnTo>
                  <a:pt x="6244340" y="3925024"/>
                </a:lnTo>
                <a:lnTo>
                  <a:pt x="6244340" y="3598793"/>
                </a:lnTo>
                <a:cubicBezTo>
                  <a:pt x="6244340" y="3553152"/>
                  <a:pt x="6253042" y="3520013"/>
                  <a:pt x="6270446" y="3499376"/>
                </a:cubicBezTo>
                <a:cubicBezTo>
                  <a:pt x="6287849" y="3478738"/>
                  <a:pt x="6310789" y="3468420"/>
                  <a:pt x="6339265" y="3468420"/>
                </a:cubicBezTo>
                <a:cubicBezTo>
                  <a:pt x="6363387" y="3468420"/>
                  <a:pt x="6383557" y="3479334"/>
                  <a:pt x="6399773" y="3501162"/>
                </a:cubicBezTo>
                <a:cubicBezTo>
                  <a:pt x="6410848" y="3515052"/>
                  <a:pt x="6416386" y="3536285"/>
                  <a:pt x="6416386" y="3564860"/>
                </a:cubicBezTo>
                <a:lnTo>
                  <a:pt x="6416386" y="3925024"/>
                </a:lnTo>
                <a:lnTo>
                  <a:pt x="6659273" y="3925024"/>
                </a:lnTo>
                <a:lnTo>
                  <a:pt x="6659273" y="3527951"/>
                </a:lnTo>
                <a:cubicBezTo>
                  <a:pt x="6659273" y="3442226"/>
                  <a:pt x="6640249" y="3379222"/>
                  <a:pt x="6602202" y="3338939"/>
                </a:cubicBezTo>
                <a:cubicBezTo>
                  <a:pt x="6564155" y="3298656"/>
                  <a:pt x="6511245" y="3278515"/>
                  <a:pt x="6443472" y="3278515"/>
                </a:cubicBezTo>
                <a:cubicBezTo>
                  <a:pt x="6397497" y="3278515"/>
                  <a:pt x="6358854" y="3285956"/>
                  <a:pt x="6327545" y="3300839"/>
                </a:cubicBezTo>
                <a:cubicBezTo>
                  <a:pt x="6296235" y="3315722"/>
                  <a:pt x="6261555" y="3343801"/>
                  <a:pt x="6223505" y="3385076"/>
                </a:cubicBezTo>
                <a:cubicBezTo>
                  <a:pt x="6204827" y="3349754"/>
                  <a:pt x="6180782" y="3323163"/>
                  <a:pt x="6151369" y="3305304"/>
                </a:cubicBezTo>
                <a:cubicBezTo>
                  <a:pt x="6121957" y="3287444"/>
                  <a:pt x="6082012" y="3278515"/>
                  <a:pt x="6031535" y="3278515"/>
                </a:cubicBezTo>
                <a:close/>
                <a:moveTo>
                  <a:pt x="5106698" y="3278515"/>
                </a:moveTo>
                <a:cubicBezTo>
                  <a:pt x="4995970" y="3278515"/>
                  <a:pt x="4908062" y="3309769"/>
                  <a:pt x="4842975" y="3372277"/>
                </a:cubicBezTo>
                <a:cubicBezTo>
                  <a:pt x="4777887" y="3434784"/>
                  <a:pt x="4745343" y="3514259"/>
                  <a:pt x="4745343" y="3610699"/>
                </a:cubicBezTo>
                <a:cubicBezTo>
                  <a:pt x="4745343" y="3714284"/>
                  <a:pt x="4783840" y="3798024"/>
                  <a:pt x="4860834" y="3861921"/>
                </a:cubicBezTo>
                <a:cubicBezTo>
                  <a:pt x="4923540" y="3913515"/>
                  <a:pt x="5005694" y="3939312"/>
                  <a:pt x="5107293" y="3939312"/>
                </a:cubicBezTo>
                <a:cubicBezTo>
                  <a:pt x="5221197" y="3939312"/>
                  <a:pt x="5310394" y="3908256"/>
                  <a:pt x="5374887" y="3846145"/>
                </a:cubicBezTo>
                <a:cubicBezTo>
                  <a:pt x="5439379" y="3784034"/>
                  <a:pt x="5471625" y="3704362"/>
                  <a:pt x="5471625" y="3607127"/>
                </a:cubicBezTo>
                <a:cubicBezTo>
                  <a:pt x="5471625" y="3520609"/>
                  <a:pt x="5445630" y="3447782"/>
                  <a:pt x="5393639" y="3388648"/>
                </a:cubicBezTo>
                <a:cubicBezTo>
                  <a:pt x="5328949" y="3315226"/>
                  <a:pt x="5233301" y="3278515"/>
                  <a:pt x="5106698" y="3278515"/>
                </a:cubicBezTo>
                <a:close/>
                <a:moveTo>
                  <a:pt x="4003584" y="3052296"/>
                </a:moveTo>
                <a:lnTo>
                  <a:pt x="4003584" y="3925024"/>
                </a:lnTo>
                <a:lnTo>
                  <a:pt x="4251234" y="3925024"/>
                </a:lnTo>
                <a:lnTo>
                  <a:pt x="4251234" y="3760718"/>
                </a:lnTo>
                <a:lnTo>
                  <a:pt x="4342512" y="3671588"/>
                </a:lnTo>
                <a:lnTo>
                  <a:pt x="4470560" y="3925024"/>
                </a:lnTo>
                <a:lnTo>
                  <a:pt x="4743558" y="3925024"/>
                </a:lnTo>
                <a:lnTo>
                  <a:pt x="4503656" y="3514268"/>
                </a:lnTo>
                <a:lnTo>
                  <a:pt x="4730461" y="3292802"/>
                </a:lnTo>
                <a:lnTo>
                  <a:pt x="4432209" y="3292802"/>
                </a:lnTo>
                <a:lnTo>
                  <a:pt x="4251234" y="3502780"/>
                </a:lnTo>
                <a:lnTo>
                  <a:pt x="4251234" y="3052296"/>
                </a:lnTo>
                <a:close/>
                <a:moveTo>
                  <a:pt x="3602344" y="3052296"/>
                </a:moveTo>
                <a:lnTo>
                  <a:pt x="3602344" y="3925024"/>
                </a:lnTo>
                <a:lnTo>
                  <a:pt x="3845231" y="3925024"/>
                </a:lnTo>
                <a:lnTo>
                  <a:pt x="3845231" y="3052296"/>
                </a:lnTo>
                <a:close/>
                <a:moveTo>
                  <a:pt x="3192769" y="3052296"/>
                </a:moveTo>
                <a:lnTo>
                  <a:pt x="3192769" y="3925024"/>
                </a:lnTo>
                <a:lnTo>
                  <a:pt x="3435656" y="3925024"/>
                </a:lnTo>
                <a:lnTo>
                  <a:pt x="3435656" y="3052296"/>
                </a:lnTo>
                <a:close/>
                <a:moveTo>
                  <a:pt x="2783789" y="3052296"/>
                </a:moveTo>
                <a:lnTo>
                  <a:pt x="2783789" y="3217198"/>
                </a:lnTo>
                <a:lnTo>
                  <a:pt x="3026081" y="3217198"/>
                </a:lnTo>
                <a:lnTo>
                  <a:pt x="3026081" y="3052296"/>
                </a:lnTo>
                <a:close/>
                <a:moveTo>
                  <a:pt x="1443741" y="3052296"/>
                </a:moveTo>
                <a:lnTo>
                  <a:pt x="1637905" y="3925024"/>
                </a:lnTo>
                <a:lnTo>
                  <a:pt x="1902354" y="3925024"/>
                </a:lnTo>
                <a:lnTo>
                  <a:pt x="2054829" y="3375551"/>
                </a:lnTo>
                <a:lnTo>
                  <a:pt x="2207899" y="3925024"/>
                </a:lnTo>
                <a:lnTo>
                  <a:pt x="2472347" y="3925024"/>
                </a:lnTo>
                <a:lnTo>
                  <a:pt x="2664727" y="3052296"/>
                </a:lnTo>
                <a:lnTo>
                  <a:pt x="2409914" y="3052296"/>
                </a:lnTo>
                <a:lnTo>
                  <a:pt x="2317594" y="3540220"/>
                </a:lnTo>
                <a:lnTo>
                  <a:pt x="2182291" y="3052296"/>
                </a:lnTo>
                <a:lnTo>
                  <a:pt x="1927069" y="3052296"/>
                </a:lnTo>
                <a:lnTo>
                  <a:pt x="1792101" y="3540871"/>
                </a:lnTo>
                <a:lnTo>
                  <a:pt x="1699883" y="3052296"/>
                </a:lnTo>
                <a:close/>
                <a:moveTo>
                  <a:pt x="0" y="0"/>
                </a:moveTo>
                <a:lnTo>
                  <a:pt x="11017224" y="0"/>
                </a:lnTo>
                <a:lnTo>
                  <a:pt x="11017224" y="7344816"/>
                </a:lnTo>
                <a:lnTo>
                  <a:pt x="0" y="7344816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26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F2AAF7-35BE-4610-8DA6-B35CF3BA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Benutzername und Passwort des Benutzeraccounts eingeben und einloggen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C3810C-B727-4579-BF75-A4F102E4B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3F744-F43E-443D-A490-7F1C8044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6EBF8F-1C48-4610-81EE-AE2AF1092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29B9A06-FD78-40D5-A35E-5710608C4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6" y="2564904"/>
            <a:ext cx="6060010" cy="29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1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F2AAF7-35BE-4610-8DA6-B35CF3BA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</a:rPr>
              <a:t>2. </a:t>
            </a:r>
            <a:r>
              <a:rPr lang="de-DE" dirty="0">
                <a:solidFill>
                  <a:srgbClr val="626262"/>
                </a:solidFill>
              </a:rPr>
              <a:t>Token registrieren</a:t>
            </a: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endParaRPr lang="de-DE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626262"/>
                </a:solidFill>
              </a:rPr>
              <a:t>Sie erhalten eine E-Mail mit einem 24-stelligem Passwort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FF0000"/>
                </a:solidFill>
              </a:rPr>
              <a:t>Passwort kopieren und </a:t>
            </a:r>
            <a:r>
              <a:rPr lang="de-DE" b="1" dirty="0">
                <a:solidFill>
                  <a:srgbClr val="FF0000"/>
                </a:solidFill>
              </a:rPr>
              <a:t>dann Browser komplett schließen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C3810C-B727-4579-BF75-A4F102E4B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3F744-F43E-443D-A490-7F1C8044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6EBF8F-1C48-4610-81EE-AE2AF1092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9E461-CB45-42E2-909D-512A9A0A0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046680"/>
            <a:ext cx="7935432" cy="31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31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F2AAF7-35BE-4610-8DA6-B35CF3BA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626262"/>
                </a:solidFill>
              </a:rPr>
              <a:t>SSO-Seite erneut aufrufen und wie am Anfang einloggen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626262"/>
                </a:solidFill>
              </a:rPr>
              <a:t>Kopiertes Passwort in Zeile für zweiten Faktor einfügen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olidFill>
                  <a:srgbClr val="626262"/>
                </a:solidFill>
                <a:highlight>
                  <a:srgbClr val="FFFF00"/>
                </a:highlight>
              </a:rPr>
              <a:t>Wichtig: </a:t>
            </a:r>
            <a:r>
              <a:rPr lang="de-DE" dirty="0">
                <a:solidFill>
                  <a:srgbClr val="626262"/>
                </a:solidFill>
                <a:highlight>
                  <a:srgbClr val="FFFF00"/>
                </a:highlight>
              </a:rPr>
              <a:t>Dieses Vorgehen funktioniert genau einmal, d.h. unbedingt bei erster Anmeldung die folgende Registrierung durchführen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C3810C-B727-4579-BF75-A4F102E4B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3F744-F43E-443D-A490-7F1C8044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6EBF8F-1C48-4610-81EE-AE2AF1092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0A9627B-76C2-4DB7-8873-123F568E463B}"/>
              </a:ext>
            </a:extLst>
          </p:cNvPr>
          <p:cNvGrpSpPr/>
          <p:nvPr/>
        </p:nvGrpSpPr>
        <p:grpSpPr>
          <a:xfrm>
            <a:off x="19720" y="3802997"/>
            <a:ext cx="8897592" cy="2353003"/>
            <a:chOff x="123204" y="2636912"/>
            <a:chExt cx="8897592" cy="235300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262B1E7-0751-4497-958A-C20F57ED2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204" y="2636912"/>
              <a:ext cx="8897592" cy="2353003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5342766-6696-407E-B212-751C186B1FF1}"/>
                </a:ext>
              </a:extLst>
            </p:cNvPr>
            <p:cNvSpPr/>
            <p:nvPr/>
          </p:nvSpPr>
          <p:spPr>
            <a:xfrm>
              <a:off x="1331640" y="3692886"/>
              <a:ext cx="648072" cy="168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6E2E5C2-62AE-424A-B240-DC9AC5EF64F6}"/>
                </a:ext>
              </a:extLst>
            </p:cNvPr>
            <p:cNvSpPr txBox="1"/>
            <p:nvPr/>
          </p:nvSpPr>
          <p:spPr>
            <a:xfrm>
              <a:off x="1259631" y="3626390"/>
              <a:ext cx="7920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b="1" dirty="0" err="1"/>
                <a:t>mmuste</a:t>
              </a:r>
              <a:r>
                <a:rPr lang="de-DE" sz="1050" b="1" dirty="0"/>
                <a:t>)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467544" y="5051044"/>
            <a:ext cx="453650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HIER Passwort aus E-Mail einfügen</a:t>
            </a:r>
          </a:p>
        </p:txBody>
      </p:sp>
    </p:spTree>
    <p:extLst>
      <p:ext uri="{BB962C8B-B14F-4D97-AF65-F5344CB8AC3E}">
        <p14:creationId xmlns:p14="http://schemas.microsoft.com/office/powerpoint/2010/main" val="139693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F2AAF7-35BE-4610-8DA6-B35CF3BA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Nach erfolgreicher erster Anmeldung: </a:t>
            </a:r>
            <a:br>
              <a:rPr lang="de-DE" dirty="0">
                <a:solidFill>
                  <a:srgbClr val="626262"/>
                </a:solidFill>
              </a:rPr>
            </a:br>
            <a:r>
              <a:rPr lang="de-DE" sz="1800" dirty="0">
                <a:solidFill>
                  <a:srgbClr val="626262"/>
                </a:solidFill>
              </a:rPr>
              <a:t>(siehe auch Screenshot siehe Folie 14)</a:t>
            </a:r>
          </a:p>
          <a:p>
            <a:endParaRPr lang="de-DE" sz="1800" dirty="0">
              <a:solidFill>
                <a:srgbClr val="626262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b="1" dirty="0">
                <a:solidFill>
                  <a:srgbClr val="626262"/>
                </a:solidFill>
              </a:rPr>
              <a:t>„2FA-Token“ </a:t>
            </a:r>
            <a:r>
              <a:rPr lang="de-DE" dirty="0">
                <a:solidFill>
                  <a:srgbClr val="626262"/>
                </a:solidFill>
              </a:rPr>
              <a:t>auswählen und dann auf Anmelden klicken.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Option </a:t>
            </a:r>
            <a:r>
              <a:rPr lang="de-DE" b="1" dirty="0">
                <a:solidFill>
                  <a:srgbClr val="626262"/>
                </a:solidFill>
              </a:rPr>
              <a:t>„Token ausrollen“ </a:t>
            </a:r>
            <a:r>
              <a:rPr lang="de-DE" dirty="0">
                <a:solidFill>
                  <a:srgbClr val="626262"/>
                </a:solidFill>
              </a:rPr>
              <a:t>auswählen 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In der oberen Leiste </a:t>
            </a:r>
            <a:r>
              <a:rPr lang="de-DE" b="1" dirty="0">
                <a:solidFill>
                  <a:srgbClr val="626262"/>
                </a:solidFill>
              </a:rPr>
              <a:t>TOTP</a:t>
            </a:r>
            <a:r>
              <a:rPr lang="de-DE" dirty="0">
                <a:solidFill>
                  <a:srgbClr val="626262"/>
                </a:solidFill>
              </a:rPr>
              <a:t> anwählen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Einstellungen so übernehmen und </a:t>
            </a:r>
            <a:r>
              <a:rPr lang="de-DE" b="1" dirty="0">
                <a:solidFill>
                  <a:srgbClr val="626262"/>
                </a:solidFill>
              </a:rPr>
              <a:t>Token ausrollen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>
                <a:solidFill>
                  <a:srgbClr val="626262"/>
                </a:solidFill>
              </a:rPr>
              <a:t>QR Code mit der OTP- APP scannen</a:t>
            </a:r>
          </a:p>
          <a:p>
            <a:endParaRPr lang="de-DE" dirty="0">
              <a:solidFill>
                <a:srgbClr val="626262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AC3810C-B727-4579-BF75-A4F102E4B6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13F744-F43E-443D-A490-7F1C804458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Hochschule Landshut  |  www.haw-landshut.de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6EBF8F-1C48-4610-81EE-AE2AF10924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2660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52C0FC4-F26B-4805-9942-CDCCE27F1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31F884D-F53B-472D-9774-82B67A8D99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Erste SSO-Anmeldung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3A24CEC-47DE-4724-B345-EF9BA5A62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C98EDD-2C46-444C-B65B-AFBEF8FFE2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C17F84-EC83-4033-A78A-45C40C17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30558"/>
            <a:ext cx="7992888" cy="491011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582018" y="1661375"/>
            <a:ext cx="2117774" cy="615497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717528" y="1322401"/>
            <a:ext cx="47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2.</a:t>
            </a:r>
          </a:p>
        </p:txBody>
      </p:sp>
      <p:sp>
        <p:nvSpPr>
          <p:cNvPr id="9" name="Rechteck 8"/>
          <p:cNvSpPr/>
          <p:nvPr/>
        </p:nvSpPr>
        <p:spPr>
          <a:xfrm>
            <a:off x="2699792" y="1868992"/>
            <a:ext cx="2595981" cy="19217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4677244" y="1601948"/>
            <a:ext cx="546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3.</a:t>
            </a:r>
          </a:p>
        </p:txBody>
      </p:sp>
      <p:sp>
        <p:nvSpPr>
          <p:cNvPr id="12" name="Ellipse 11"/>
          <p:cNvSpPr/>
          <p:nvPr/>
        </p:nvSpPr>
        <p:spPr>
          <a:xfrm>
            <a:off x="4734480" y="5805264"/>
            <a:ext cx="1673724" cy="50982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5893992" y="5570872"/>
            <a:ext cx="47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79077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A12D581-A1E8-4882-927F-CA6144640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626262"/>
                </a:solidFill>
              </a:rPr>
              <a:t>Benutzername und Passwort eingeben.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2000" dirty="0">
              <a:solidFill>
                <a:srgbClr val="626262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626262"/>
                </a:solidFill>
              </a:rPr>
              <a:t>Dann erscheint eine Zeile für 2. Faktor.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2000" dirty="0">
              <a:solidFill>
                <a:srgbClr val="626262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000" dirty="0">
                <a:solidFill>
                  <a:srgbClr val="626262"/>
                </a:solidFill>
              </a:rPr>
              <a:t>APP am Handy öffnen und Passwort abrufen.</a:t>
            </a:r>
          </a:p>
          <a:p>
            <a:endParaRPr lang="de-DE" sz="2000" dirty="0">
              <a:solidFill>
                <a:srgbClr val="00B0F0"/>
              </a:solidFill>
            </a:endParaRPr>
          </a:p>
          <a:p>
            <a:r>
              <a:rPr lang="de-DE" sz="2000" dirty="0">
                <a:solidFill>
                  <a:srgbClr val="626262"/>
                </a:solidFill>
              </a:rPr>
              <a:t>Von dort kann auf das SB-Portal </a:t>
            </a:r>
            <a:r>
              <a:rPr lang="de-DE" sz="1200" dirty="0">
                <a:solidFill>
                  <a:srgbClr val="626262"/>
                </a:solidFill>
              </a:rPr>
              <a:t>(Fächerwahl) </a:t>
            </a:r>
            <a:r>
              <a:rPr lang="de-DE" sz="2000" dirty="0">
                <a:solidFill>
                  <a:srgbClr val="626262"/>
                </a:solidFill>
              </a:rPr>
              <a:t>und </a:t>
            </a:r>
            <a:br>
              <a:rPr lang="de-DE" sz="2000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626262"/>
                </a:solidFill>
              </a:rPr>
              <a:t>PRIMUSS </a:t>
            </a:r>
            <a:r>
              <a:rPr lang="de-DE" sz="1200" dirty="0">
                <a:solidFill>
                  <a:srgbClr val="626262"/>
                </a:solidFill>
              </a:rPr>
              <a:t>(z.B. Prüfungsanmeldung)</a:t>
            </a:r>
            <a:r>
              <a:rPr lang="de-DE" sz="2000" dirty="0">
                <a:solidFill>
                  <a:srgbClr val="626262"/>
                </a:solidFill>
              </a:rPr>
              <a:t> zugegriffen werden.</a:t>
            </a:r>
          </a:p>
          <a:p>
            <a:endParaRPr lang="de-DE" sz="2000" dirty="0">
              <a:solidFill>
                <a:srgbClr val="626262"/>
              </a:solidFill>
            </a:endParaRPr>
          </a:p>
          <a:p>
            <a:r>
              <a:rPr lang="de-DE" sz="2000" dirty="0">
                <a:solidFill>
                  <a:srgbClr val="626262"/>
                </a:solidFill>
              </a:rPr>
              <a:t>Weitere Funktionen: Passwort ändern, E-Mail-Weiterleitung, und </a:t>
            </a:r>
            <a:br>
              <a:rPr lang="de-DE" sz="2000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626262"/>
                </a:solidFill>
              </a:rPr>
              <a:t>Token-Verwaltung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BB0529-DE77-4DF6-997A-2B18296A51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Jede weitere SSO- Anmeldung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4DB102-B1DC-4291-A37C-F3BB7824C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B400C3-2B62-4EC8-A7B6-C3EEA815E7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1624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15C6E48-92C9-4109-8589-32B734C5A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>
                <a:solidFill>
                  <a:srgbClr val="626262"/>
                </a:solidFill>
              </a:rPr>
              <a:t>Aufrufen der Mails über den Browser: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800" dirty="0">
                <a:solidFill>
                  <a:srgbClr val="626262"/>
                </a:solidFill>
                <a:hlinkClick r:id="rId2"/>
              </a:rPr>
              <a:t>https://xmail.mwn.de/</a:t>
            </a:r>
            <a:endParaRPr lang="de-DE" sz="1800" dirty="0">
              <a:solidFill>
                <a:srgbClr val="626262"/>
              </a:solidFill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800" dirty="0">
                <a:solidFill>
                  <a:srgbClr val="626262"/>
                </a:solidFill>
              </a:rPr>
              <a:t>Mit Hochschulmail und Passwort einloggen</a:t>
            </a:r>
          </a:p>
          <a:p>
            <a:endParaRPr lang="de-DE" sz="1800" dirty="0">
              <a:solidFill>
                <a:srgbClr val="626262"/>
              </a:solidFill>
            </a:endParaRPr>
          </a:p>
          <a:p>
            <a:r>
              <a:rPr lang="de-DE" sz="1800" dirty="0">
                <a:solidFill>
                  <a:srgbClr val="626262"/>
                </a:solidFill>
              </a:rPr>
              <a:t>Oder auf der SSO-Anmeldeseite eine E-Mail-Weiterleitung zur privaten Mailadresse einrichten. (SPAM-Ordner beachten!)</a:t>
            </a:r>
          </a:p>
          <a:p>
            <a:endParaRPr lang="de-DE" sz="1800" dirty="0">
              <a:solidFill>
                <a:srgbClr val="626262"/>
              </a:solidFill>
            </a:endParaRPr>
          </a:p>
          <a:p>
            <a:r>
              <a:rPr lang="de-DE" sz="1800" dirty="0">
                <a:solidFill>
                  <a:srgbClr val="626262"/>
                </a:solidFill>
              </a:rPr>
              <a:t>Oder über die UniNow-App (siehe Folie 36)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D5270C4-50B5-4D9E-BFEB-FC20A3278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Hochschul-E-Mail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1667B0-E1BF-41E4-851F-C600168B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69775A-C2C9-4E50-B715-73F9F5470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23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0B3E43F-186C-2366-4755-38578D6A741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426" y="857250"/>
            <a:ext cx="5234575" cy="51435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48B66DD9-A46C-4E90-8FD1-8E18DF515D99}"/>
              </a:ext>
            </a:extLst>
          </p:cNvPr>
          <p:cNvSpPr txBox="1">
            <a:spLocks/>
          </p:cNvSpPr>
          <p:nvPr/>
        </p:nvSpPr>
        <p:spPr>
          <a:xfrm>
            <a:off x="65989" y="4003655"/>
            <a:ext cx="6162773" cy="1921323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150"/>
              </a:lnSpc>
            </a:pP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D766342B-64B2-44EA-8FDE-82580B145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32" y="2912503"/>
            <a:ext cx="3214394" cy="86876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A4C8FA53-9D01-4793-B86D-5494AB825B59}"/>
              </a:ext>
            </a:extLst>
          </p:cNvPr>
          <p:cNvSpPr txBox="1">
            <a:spLocks/>
          </p:cNvSpPr>
          <p:nvPr/>
        </p:nvSpPr>
        <p:spPr>
          <a:xfrm>
            <a:off x="0" y="849306"/>
            <a:ext cx="3990975" cy="2055253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300" dirty="0">
                <a:latin typeface="Fieldwork 04 Geo Regular" pitchFamily="50" charset="0"/>
              </a:rPr>
              <a:t>Vermeide den Dominoeffekt - jeder Account erhält ein </a:t>
            </a:r>
            <a:r>
              <a:rPr lang="de-DE" sz="3300" b="1" dirty="0">
                <a:latin typeface="Fieldwork 04 Geo Regular" pitchFamily="50" charset="0"/>
              </a:rPr>
              <a:t>eigenes</a:t>
            </a:r>
            <a:r>
              <a:rPr lang="de-DE" sz="3300" dirty="0">
                <a:latin typeface="Fieldwork 04 Geo Regular" pitchFamily="50" charset="0"/>
              </a:rPr>
              <a:t> Passwort</a:t>
            </a:r>
          </a:p>
        </p:txBody>
      </p:sp>
      <p:pic>
        <p:nvPicPr>
          <p:cNvPr id="22" name="Inhaltsplatzhalter 7">
            <a:extLst>
              <a:ext uri="{FF2B5EF4-FFF2-40B4-BE49-F238E27FC236}">
                <a16:creationId xmlns:a16="http://schemas.microsoft.com/office/drawing/2014/main" id="{DBE807B9-D1A2-4C21-925F-EA2D3E0AB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161" y="943905"/>
            <a:ext cx="970025" cy="994276"/>
          </a:xfrm>
          <a:ln>
            <a:noFill/>
          </a:ln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83223C29-AC2D-471C-9A43-A714CAD01A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09" y="3207267"/>
            <a:ext cx="2023957" cy="2023957"/>
          </a:xfrm>
          <a:prstGeom prst="rect">
            <a:avLst/>
          </a:prstGeom>
          <a:ln>
            <a:noFill/>
          </a:ln>
        </p:spPr>
      </p:pic>
      <p:sp>
        <p:nvSpPr>
          <p:cNvPr id="36" name="Titel 1">
            <a:extLst>
              <a:ext uri="{FF2B5EF4-FFF2-40B4-BE49-F238E27FC236}">
                <a16:creationId xmlns:a16="http://schemas.microsoft.com/office/drawing/2014/main" id="{6EBB8B30-BFEA-4DCE-BD09-8C381220C546}"/>
              </a:ext>
            </a:extLst>
          </p:cNvPr>
          <p:cNvSpPr txBox="1">
            <a:spLocks/>
          </p:cNvSpPr>
          <p:nvPr/>
        </p:nvSpPr>
        <p:spPr>
          <a:xfrm>
            <a:off x="899543" y="3030903"/>
            <a:ext cx="2157371" cy="275704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500" dirty="0">
                <a:latin typeface="Fieldwork 04 Geo Regular" pitchFamily="50" charset="0"/>
              </a:rPr>
              <a:t>Weitere Informationen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830E344-7753-4C04-832C-7593B2239020}"/>
              </a:ext>
            </a:extLst>
          </p:cNvPr>
          <p:cNvSpPr txBox="1"/>
          <p:nvPr/>
        </p:nvSpPr>
        <p:spPr>
          <a:xfrm>
            <a:off x="7339180" y="5804543"/>
            <a:ext cx="201048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25" dirty="0">
                <a:solidFill>
                  <a:schemeClr val="tx1">
                    <a:alpha val="20000"/>
                  </a:schemeClr>
                </a:solidFill>
              </a:rPr>
              <a:t>© Nicole Lienemann- stock.adobe.com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FB24E32C-86FA-45E4-AA4C-2EACEDC77B29}"/>
              </a:ext>
            </a:extLst>
          </p:cNvPr>
          <p:cNvSpPr>
            <a:spLocks noGrp="1"/>
          </p:cNvSpPr>
          <p:nvPr/>
        </p:nvSpPr>
        <p:spPr>
          <a:xfrm>
            <a:off x="396955" y="5268263"/>
            <a:ext cx="3708134" cy="2804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1800" dirty="0">
                <a:latin typeface="Fieldwork 04 Geo Regular" pitchFamily="50" charset="0"/>
                <a:ea typeface="+mj-ea"/>
                <a:cs typeface="+mj-cs"/>
              </a:rPr>
              <a:t>IT-Sicherheit@haw-landshut.de</a:t>
            </a:r>
          </a:p>
        </p:txBody>
      </p:sp>
      <p:pic>
        <p:nvPicPr>
          <p:cNvPr id="26" name="Grafik 25" descr="Umschlag">
            <a:extLst>
              <a:ext uri="{FF2B5EF4-FFF2-40B4-BE49-F238E27FC236}">
                <a16:creationId xmlns:a16="http://schemas.microsoft.com/office/drawing/2014/main" id="{E34EA7AA-DAEF-4ED2-94FA-1D5911482A7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65" y="5246487"/>
            <a:ext cx="324000" cy="324000"/>
          </a:xfrm>
          <a:prstGeom prst="rect">
            <a:avLst/>
          </a:prstGeom>
        </p:spPr>
      </p:pic>
      <p:pic>
        <p:nvPicPr>
          <p:cNvPr id="27" name="Grafik 26" descr="Internet">
            <a:extLst>
              <a:ext uri="{FF2B5EF4-FFF2-40B4-BE49-F238E27FC236}">
                <a16:creationId xmlns:a16="http://schemas.microsoft.com/office/drawing/2014/main" id="{ECDD9A87-188C-475B-B38F-A36ED7B872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989" y="5590634"/>
            <a:ext cx="324000" cy="324000"/>
          </a:xfrm>
          <a:prstGeom prst="rect">
            <a:avLst/>
          </a:prstGeom>
        </p:spPr>
      </p:pic>
      <p:sp>
        <p:nvSpPr>
          <p:cNvPr id="28" name="Untertitel 2">
            <a:extLst>
              <a:ext uri="{FF2B5EF4-FFF2-40B4-BE49-F238E27FC236}">
                <a16:creationId xmlns:a16="http://schemas.microsoft.com/office/drawing/2014/main" id="{ED373E16-28DE-4D7F-A9B1-64828681E0FE}"/>
              </a:ext>
            </a:extLst>
          </p:cNvPr>
          <p:cNvSpPr>
            <a:spLocks noGrp="1"/>
          </p:cNvSpPr>
          <p:nvPr/>
        </p:nvSpPr>
        <p:spPr>
          <a:xfrm>
            <a:off x="389989" y="5631134"/>
            <a:ext cx="3708134" cy="243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de-DE" sz="1350" dirty="0">
                <a:latin typeface="Fieldwork 04 Geo Regular" pitchFamily="50" charset="0"/>
                <a:ea typeface="+mj-ea"/>
                <a:cs typeface="+mj-cs"/>
              </a:rPr>
              <a:t>https://www.haw-landshut.de/it-sicherheit</a:t>
            </a:r>
            <a:endParaRPr lang="de-DE" sz="1800" dirty="0">
              <a:latin typeface="Fieldwork 04 Geo Regular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80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82344C3-FE88-435A-B805-B43550D3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527200"/>
          </a:xfrm>
        </p:spPr>
        <p:txBody>
          <a:bodyPr/>
          <a:lstStyle/>
          <a:p>
            <a:pPr marL="0" indent="0" algn="ctr">
              <a:buNone/>
            </a:pPr>
            <a:r>
              <a:rPr lang="de-DE" sz="11000" b="1" dirty="0">
                <a:solidFill>
                  <a:srgbClr val="C00000"/>
                </a:solidFill>
              </a:rPr>
              <a:t>? ? ?</a:t>
            </a:r>
          </a:p>
          <a:p>
            <a:endParaRPr lang="de-DE" dirty="0"/>
          </a:p>
          <a:p>
            <a:r>
              <a:rPr lang="de-DE" dirty="0"/>
              <a:t>Fragen zum Benutzeraccount?</a:t>
            </a:r>
          </a:p>
          <a:p>
            <a:r>
              <a:rPr lang="de-DE" dirty="0"/>
              <a:t>SSO- und SB-Portal?</a:t>
            </a:r>
          </a:p>
          <a:p>
            <a:r>
              <a:rPr lang="de-DE" dirty="0"/>
              <a:t>E-Mailaccount?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E1E933-8A9D-4CEB-AFB2-CEB7E3ABDB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CCB085-E1C2-482B-B2D3-0886331D77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D6F11EC-8719-4A9B-9546-7689001C01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30D63C-60A9-4C3D-9F6B-B3D42855BA92}"/>
              </a:ext>
            </a:extLst>
          </p:cNvPr>
          <p:cNvSpPr txBox="1"/>
          <p:nvPr/>
        </p:nvSpPr>
        <p:spPr>
          <a:xfrm>
            <a:off x="5364089" y="3892400"/>
            <a:ext cx="3456383" cy="15081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/>
              <a:t>IT-Helpdesk</a:t>
            </a:r>
          </a:p>
          <a:p>
            <a:r>
              <a:rPr lang="de-DE" dirty="0"/>
              <a:t>Tel. 0871 – 506 126</a:t>
            </a:r>
          </a:p>
          <a:p>
            <a:r>
              <a:rPr lang="de-DE" dirty="0"/>
              <a:t>E-Mail: ticket@haw-landshut.de</a:t>
            </a:r>
          </a:p>
          <a:p>
            <a:r>
              <a:rPr lang="de-DE" dirty="0"/>
              <a:t>Raum: N108</a:t>
            </a:r>
          </a:p>
          <a:p>
            <a:r>
              <a:rPr lang="de-DE" sz="1400" dirty="0"/>
              <a:t>(gelbes Gebäude, 1. Stock)</a:t>
            </a:r>
          </a:p>
        </p:txBody>
      </p:sp>
    </p:spTree>
    <p:extLst>
      <p:ext uri="{BB962C8B-B14F-4D97-AF65-F5344CB8AC3E}">
        <p14:creationId xmlns:p14="http://schemas.microsoft.com/office/powerpoint/2010/main" val="3314815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15C6E48-92C9-4109-8589-32B734C5A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b="1" dirty="0">
                <a:solidFill>
                  <a:srgbClr val="626262"/>
                </a:solidFill>
              </a:rPr>
              <a:t>Es folgen Informationen zu:</a:t>
            </a:r>
          </a:p>
          <a:p>
            <a:pPr marL="0" indent="0">
              <a:buNone/>
            </a:pPr>
            <a:endParaRPr lang="de-DE" sz="1800" b="1" dirty="0">
              <a:solidFill>
                <a:srgbClr val="626262"/>
              </a:solidFill>
            </a:endParaRPr>
          </a:p>
          <a:p>
            <a:r>
              <a:rPr lang="de-DE" sz="1800" dirty="0">
                <a:solidFill>
                  <a:srgbClr val="626262"/>
                </a:solidFill>
              </a:rPr>
              <a:t>Zoom</a:t>
            </a:r>
          </a:p>
          <a:p>
            <a:r>
              <a:rPr lang="de-DE" sz="1800" dirty="0" err="1">
                <a:solidFill>
                  <a:srgbClr val="626262"/>
                </a:solidFill>
              </a:rPr>
              <a:t>Moodle</a:t>
            </a:r>
            <a:r>
              <a:rPr lang="de-DE" sz="1800" dirty="0">
                <a:solidFill>
                  <a:srgbClr val="626262"/>
                </a:solidFill>
              </a:rPr>
              <a:t> (Lernplattform- und Prüfungsplattform)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D5270C4-50B5-4D9E-BFEB-FC20A3278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Weitere Systeme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1667B0-E1BF-41E4-851F-C600168B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69775A-C2C9-4E50-B715-73F9F5470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381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F546784-7E45-4235-BAD7-8BDA61F35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315416"/>
            <a:ext cx="11011846" cy="7344816"/>
          </a:xfrm>
          <a:prstGeom prst="rect">
            <a:avLst/>
          </a:prstGeom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D164CF1-AEB0-4B6B-82F4-96B8C465F1BC}"/>
              </a:ext>
            </a:extLst>
          </p:cNvPr>
          <p:cNvSpPr/>
          <p:nvPr/>
        </p:nvSpPr>
        <p:spPr>
          <a:xfrm>
            <a:off x="-283892048" y="-161037272"/>
            <a:ext cx="520689848" cy="347126567"/>
          </a:xfrm>
          <a:custGeom>
            <a:avLst/>
            <a:gdLst/>
            <a:ahLst/>
            <a:cxnLst/>
            <a:rect l="l" t="t" r="r" b="b"/>
            <a:pathLst>
              <a:path w="11017224" h="7344816">
                <a:moveTo>
                  <a:pt x="5110270" y="3445202"/>
                </a:moveTo>
                <a:cubicBezTo>
                  <a:pt x="5143608" y="3445202"/>
                  <a:pt x="5171588" y="3458597"/>
                  <a:pt x="5194209" y="3485386"/>
                </a:cubicBezTo>
                <a:cubicBezTo>
                  <a:pt x="5216831" y="3512175"/>
                  <a:pt x="5228142" y="3552954"/>
                  <a:pt x="5228142" y="3607723"/>
                </a:cubicBezTo>
                <a:cubicBezTo>
                  <a:pt x="5228142" y="3666460"/>
                  <a:pt x="5216930" y="3709124"/>
                  <a:pt x="5194507" y="3735715"/>
                </a:cubicBezTo>
                <a:cubicBezTo>
                  <a:pt x="5172083" y="3762305"/>
                  <a:pt x="5143409" y="3775601"/>
                  <a:pt x="5108484" y="3775601"/>
                </a:cubicBezTo>
                <a:cubicBezTo>
                  <a:pt x="5073956" y="3775601"/>
                  <a:pt x="5045282" y="3762107"/>
                  <a:pt x="5022461" y="3735119"/>
                </a:cubicBezTo>
                <a:cubicBezTo>
                  <a:pt x="4999641" y="3708132"/>
                  <a:pt x="4988231" y="3666460"/>
                  <a:pt x="4988231" y="3610104"/>
                </a:cubicBezTo>
                <a:cubicBezTo>
                  <a:pt x="4988231" y="3554541"/>
                  <a:pt x="4999740" y="3513167"/>
                  <a:pt x="5022759" y="3485981"/>
                </a:cubicBezTo>
                <a:cubicBezTo>
                  <a:pt x="5045778" y="3458795"/>
                  <a:pt x="5074948" y="3445202"/>
                  <a:pt x="5110270" y="3445202"/>
                </a:cubicBezTo>
                <a:close/>
                <a:moveTo>
                  <a:pt x="8360081" y="3421985"/>
                </a:moveTo>
                <a:cubicBezTo>
                  <a:pt x="8393419" y="3421985"/>
                  <a:pt x="8420307" y="3432105"/>
                  <a:pt x="8440746" y="3452346"/>
                </a:cubicBezTo>
                <a:cubicBezTo>
                  <a:pt x="8461185" y="3472587"/>
                  <a:pt x="8473786" y="3506123"/>
                  <a:pt x="8478548" y="3552954"/>
                </a:cubicBezTo>
                <a:lnTo>
                  <a:pt x="8239828" y="3552954"/>
                </a:lnTo>
                <a:cubicBezTo>
                  <a:pt x="8243797" y="3515251"/>
                  <a:pt x="8253123" y="3486874"/>
                  <a:pt x="8267808" y="3467824"/>
                </a:cubicBezTo>
                <a:cubicBezTo>
                  <a:pt x="8290827" y="3437265"/>
                  <a:pt x="8321584" y="3421985"/>
                  <a:pt x="8360081" y="3421985"/>
                </a:cubicBezTo>
                <a:close/>
                <a:moveTo>
                  <a:pt x="2783789" y="3292802"/>
                </a:moveTo>
                <a:lnTo>
                  <a:pt x="2783789" y="3925024"/>
                </a:lnTo>
                <a:lnTo>
                  <a:pt x="3026081" y="3925024"/>
                </a:lnTo>
                <a:lnTo>
                  <a:pt x="3026081" y="3292802"/>
                </a:lnTo>
                <a:close/>
                <a:moveTo>
                  <a:pt x="9286982" y="3278515"/>
                </a:moveTo>
                <a:cubicBezTo>
                  <a:pt x="9237373" y="3278515"/>
                  <a:pt x="9195304" y="3287544"/>
                  <a:pt x="9160776" y="3305602"/>
                </a:cubicBezTo>
                <a:cubicBezTo>
                  <a:pt x="9126248" y="3323659"/>
                  <a:pt x="9092117" y="3353723"/>
                  <a:pt x="9058382" y="3395792"/>
                </a:cubicBezTo>
                <a:lnTo>
                  <a:pt x="9058382" y="3292802"/>
                </a:lnTo>
                <a:lnTo>
                  <a:pt x="8832759" y="3292802"/>
                </a:lnTo>
                <a:lnTo>
                  <a:pt x="8832759" y="3925024"/>
                </a:lnTo>
                <a:lnTo>
                  <a:pt x="9075051" y="3925024"/>
                </a:lnTo>
                <a:lnTo>
                  <a:pt x="9075051" y="3621415"/>
                </a:lnTo>
                <a:cubicBezTo>
                  <a:pt x="9075051" y="3563868"/>
                  <a:pt x="9084179" y="3523982"/>
                  <a:pt x="9102436" y="3501757"/>
                </a:cubicBezTo>
                <a:cubicBezTo>
                  <a:pt x="9120692" y="3479532"/>
                  <a:pt x="9144504" y="3468420"/>
                  <a:pt x="9173873" y="3468420"/>
                </a:cubicBezTo>
                <a:cubicBezTo>
                  <a:pt x="9200464" y="3468420"/>
                  <a:pt x="9221101" y="3476655"/>
                  <a:pt x="9235786" y="3493125"/>
                </a:cubicBezTo>
                <a:cubicBezTo>
                  <a:pt x="9250470" y="3509595"/>
                  <a:pt x="9257812" y="3537674"/>
                  <a:pt x="9257812" y="3577362"/>
                </a:cubicBezTo>
                <a:lnTo>
                  <a:pt x="9257812" y="3925024"/>
                </a:lnTo>
                <a:lnTo>
                  <a:pt x="9501295" y="3925024"/>
                </a:lnTo>
                <a:lnTo>
                  <a:pt x="9501295" y="3523188"/>
                </a:lnTo>
                <a:cubicBezTo>
                  <a:pt x="9501295" y="3439845"/>
                  <a:pt x="9482344" y="3378230"/>
                  <a:pt x="9444442" y="3338344"/>
                </a:cubicBezTo>
                <a:cubicBezTo>
                  <a:pt x="9406541" y="3298458"/>
                  <a:pt x="9354054" y="3278515"/>
                  <a:pt x="9286982" y="3278515"/>
                </a:cubicBezTo>
                <a:close/>
                <a:moveTo>
                  <a:pt x="8349961" y="3278515"/>
                </a:moveTo>
                <a:cubicBezTo>
                  <a:pt x="8238439" y="3278515"/>
                  <a:pt x="8151027" y="3309074"/>
                  <a:pt x="8087726" y="3370193"/>
                </a:cubicBezTo>
                <a:cubicBezTo>
                  <a:pt x="8024424" y="3431312"/>
                  <a:pt x="7992773" y="3511282"/>
                  <a:pt x="7992773" y="3610104"/>
                </a:cubicBezTo>
                <a:cubicBezTo>
                  <a:pt x="7992773" y="3679557"/>
                  <a:pt x="8008549" y="3739981"/>
                  <a:pt x="8040101" y="3791377"/>
                </a:cubicBezTo>
                <a:cubicBezTo>
                  <a:pt x="8071652" y="3842772"/>
                  <a:pt x="8111439" y="3880277"/>
                  <a:pt x="8159461" y="3903891"/>
                </a:cubicBezTo>
                <a:cubicBezTo>
                  <a:pt x="8207483" y="3927505"/>
                  <a:pt x="8273364" y="3939312"/>
                  <a:pt x="8357105" y="3939312"/>
                </a:cubicBezTo>
                <a:cubicBezTo>
                  <a:pt x="8453545" y="3939312"/>
                  <a:pt x="8527562" y="3925520"/>
                  <a:pt x="8579156" y="3897937"/>
                </a:cubicBezTo>
                <a:cubicBezTo>
                  <a:pt x="8630750" y="3870355"/>
                  <a:pt x="8674803" y="3824813"/>
                  <a:pt x="8711315" y="3761313"/>
                </a:cubicBezTo>
                <a:lnTo>
                  <a:pt x="8472595" y="3739287"/>
                </a:lnTo>
                <a:cubicBezTo>
                  <a:pt x="8457514" y="3758337"/>
                  <a:pt x="8443425" y="3771632"/>
                  <a:pt x="8430328" y="3779173"/>
                </a:cubicBezTo>
                <a:cubicBezTo>
                  <a:pt x="8408897" y="3791079"/>
                  <a:pt x="8386275" y="3797032"/>
                  <a:pt x="8362462" y="3797032"/>
                </a:cubicBezTo>
                <a:cubicBezTo>
                  <a:pt x="8324759" y="3797032"/>
                  <a:pt x="8294200" y="3783340"/>
                  <a:pt x="8270784" y="3755955"/>
                </a:cubicBezTo>
                <a:cubicBezTo>
                  <a:pt x="8254115" y="3736905"/>
                  <a:pt x="8243598" y="3707934"/>
                  <a:pt x="8239233" y="3669040"/>
                </a:cubicBezTo>
                <a:lnTo>
                  <a:pt x="8725008" y="3669040"/>
                </a:lnTo>
                <a:lnTo>
                  <a:pt x="8725008" y="3641655"/>
                </a:lnTo>
                <a:cubicBezTo>
                  <a:pt x="8725008" y="3558312"/>
                  <a:pt x="8711315" y="3490644"/>
                  <a:pt x="8683931" y="3438654"/>
                </a:cubicBezTo>
                <a:cubicBezTo>
                  <a:pt x="8656547" y="3386663"/>
                  <a:pt x="8616661" y="3346976"/>
                  <a:pt x="8564273" y="3319592"/>
                </a:cubicBezTo>
                <a:cubicBezTo>
                  <a:pt x="8511886" y="3292207"/>
                  <a:pt x="8440448" y="3278515"/>
                  <a:pt x="8349961" y="3278515"/>
                </a:cubicBezTo>
                <a:close/>
                <a:moveTo>
                  <a:pt x="7250735" y="3278515"/>
                </a:moveTo>
                <a:cubicBezTo>
                  <a:pt x="7203835" y="3278515"/>
                  <a:pt x="7163793" y="3286651"/>
                  <a:pt x="7130607" y="3302923"/>
                </a:cubicBezTo>
                <a:cubicBezTo>
                  <a:pt x="7097422" y="3319194"/>
                  <a:pt x="7064532" y="3346579"/>
                  <a:pt x="7031939" y="3385076"/>
                </a:cubicBezTo>
                <a:lnTo>
                  <a:pt x="7031939" y="3292802"/>
                </a:lnTo>
                <a:lnTo>
                  <a:pt x="6805720" y="3292802"/>
                </a:lnTo>
                <a:lnTo>
                  <a:pt x="6805720" y="3925024"/>
                </a:lnTo>
                <a:lnTo>
                  <a:pt x="7048608" y="3925024"/>
                </a:lnTo>
                <a:lnTo>
                  <a:pt x="7048608" y="3602365"/>
                </a:lnTo>
                <a:cubicBezTo>
                  <a:pt x="7048608" y="3554343"/>
                  <a:pt x="7057568" y="3519815"/>
                  <a:pt x="7075490" y="3498780"/>
                </a:cubicBezTo>
                <a:cubicBezTo>
                  <a:pt x="7093411" y="3477746"/>
                  <a:pt x="7116312" y="3467229"/>
                  <a:pt x="7144193" y="3467229"/>
                </a:cubicBezTo>
                <a:cubicBezTo>
                  <a:pt x="7161314" y="3467229"/>
                  <a:pt x="7176246" y="3472091"/>
                  <a:pt x="7188990" y="3481814"/>
                </a:cubicBezTo>
                <a:cubicBezTo>
                  <a:pt x="7201733" y="3491538"/>
                  <a:pt x="7210694" y="3504337"/>
                  <a:pt x="7215872" y="3520212"/>
                </a:cubicBezTo>
                <a:cubicBezTo>
                  <a:pt x="7219059" y="3530134"/>
                  <a:pt x="7220653" y="3548985"/>
                  <a:pt x="7220653" y="3576767"/>
                </a:cubicBezTo>
                <a:lnTo>
                  <a:pt x="7220653" y="3925024"/>
                </a:lnTo>
                <a:lnTo>
                  <a:pt x="7463540" y="3925024"/>
                </a:lnTo>
                <a:lnTo>
                  <a:pt x="7463540" y="3598793"/>
                </a:lnTo>
                <a:cubicBezTo>
                  <a:pt x="7463540" y="3553152"/>
                  <a:pt x="7472242" y="3520013"/>
                  <a:pt x="7489646" y="3499376"/>
                </a:cubicBezTo>
                <a:cubicBezTo>
                  <a:pt x="7507049" y="3478738"/>
                  <a:pt x="7529989" y="3468420"/>
                  <a:pt x="7558465" y="3468420"/>
                </a:cubicBezTo>
                <a:cubicBezTo>
                  <a:pt x="7582587" y="3468420"/>
                  <a:pt x="7602757" y="3479334"/>
                  <a:pt x="7618973" y="3501162"/>
                </a:cubicBezTo>
                <a:cubicBezTo>
                  <a:pt x="7630048" y="3515052"/>
                  <a:pt x="7635586" y="3536285"/>
                  <a:pt x="7635586" y="3564860"/>
                </a:cubicBezTo>
                <a:lnTo>
                  <a:pt x="7635586" y="3925024"/>
                </a:lnTo>
                <a:lnTo>
                  <a:pt x="7878473" y="3925024"/>
                </a:lnTo>
                <a:lnTo>
                  <a:pt x="7878473" y="3527951"/>
                </a:lnTo>
                <a:cubicBezTo>
                  <a:pt x="7878473" y="3442226"/>
                  <a:pt x="7859449" y="3379222"/>
                  <a:pt x="7821402" y="3338939"/>
                </a:cubicBezTo>
                <a:cubicBezTo>
                  <a:pt x="7783355" y="3298656"/>
                  <a:pt x="7730445" y="3278515"/>
                  <a:pt x="7662672" y="3278515"/>
                </a:cubicBezTo>
                <a:cubicBezTo>
                  <a:pt x="7616697" y="3278515"/>
                  <a:pt x="7578054" y="3285956"/>
                  <a:pt x="7546745" y="3300839"/>
                </a:cubicBezTo>
                <a:cubicBezTo>
                  <a:pt x="7515435" y="3315722"/>
                  <a:pt x="7480755" y="3343801"/>
                  <a:pt x="7442705" y="3385076"/>
                </a:cubicBezTo>
                <a:cubicBezTo>
                  <a:pt x="7424027" y="3349754"/>
                  <a:pt x="7399982" y="3323163"/>
                  <a:pt x="7370569" y="3305304"/>
                </a:cubicBezTo>
                <a:cubicBezTo>
                  <a:pt x="7341157" y="3287444"/>
                  <a:pt x="7301213" y="3278515"/>
                  <a:pt x="7250735" y="3278515"/>
                </a:cubicBezTo>
                <a:close/>
                <a:moveTo>
                  <a:pt x="6031535" y="3278515"/>
                </a:moveTo>
                <a:cubicBezTo>
                  <a:pt x="5984635" y="3278515"/>
                  <a:pt x="5944593" y="3286651"/>
                  <a:pt x="5911407" y="3302923"/>
                </a:cubicBezTo>
                <a:cubicBezTo>
                  <a:pt x="5878222" y="3319194"/>
                  <a:pt x="5845332" y="3346579"/>
                  <a:pt x="5812739" y="3385076"/>
                </a:cubicBezTo>
                <a:lnTo>
                  <a:pt x="5812739" y="3292802"/>
                </a:lnTo>
                <a:lnTo>
                  <a:pt x="5586520" y="3292802"/>
                </a:lnTo>
                <a:lnTo>
                  <a:pt x="5586520" y="3925024"/>
                </a:lnTo>
                <a:lnTo>
                  <a:pt x="5829408" y="3925024"/>
                </a:lnTo>
                <a:lnTo>
                  <a:pt x="5829408" y="3602365"/>
                </a:lnTo>
                <a:cubicBezTo>
                  <a:pt x="5829408" y="3554343"/>
                  <a:pt x="5838368" y="3519815"/>
                  <a:pt x="5856290" y="3498780"/>
                </a:cubicBezTo>
                <a:cubicBezTo>
                  <a:pt x="5874211" y="3477746"/>
                  <a:pt x="5897112" y="3467229"/>
                  <a:pt x="5924993" y="3467229"/>
                </a:cubicBezTo>
                <a:cubicBezTo>
                  <a:pt x="5942114" y="3467229"/>
                  <a:pt x="5957046" y="3472091"/>
                  <a:pt x="5969790" y="3481814"/>
                </a:cubicBezTo>
                <a:cubicBezTo>
                  <a:pt x="5982533" y="3491538"/>
                  <a:pt x="5991494" y="3504337"/>
                  <a:pt x="5996672" y="3520212"/>
                </a:cubicBezTo>
                <a:cubicBezTo>
                  <a:pt x="5999859" y="3530134"/>
                  <a:pt x="6001453" y="3548985"/>
                  <a:pt x="6001453" y="3576767"/>
                </a:cubicBezTo>
                <a:lnTo>
                  <a:pt x="6001453" y="3925024"/>
                </a:lnTo>
                <a:lnTo>
                  <a:pt x="6244340" y="3925024"/>
                </a:lnTo>
                <a:lnTo>
                  <a:pt x="6244340" y="3598793"/>
                </a:lnTo>
                <a:cubicBezTo>
                  <a:pt x="6244340" y="3553152"/>
                  <a:pt x="6253042" y="3520013"/>
                  <a:pt x="6270446" y="3499376"/>
                </a:cubicBezTo>
                <a:cubicBezTo>
                  <a:pt x="6287849" y="3478738"/>
                  <a:pt x="6310789" y="3468420"/>
                  <a:pt x="6339265" y="3468420"/>
                </a:cubicBezTo>
                <a:cubicBezTo>
                  <a:pt x="6363387" y="3468420"/>
                  <a:pt x="6383557" y="3479334"/>
                  <a:pt x="6399773" y="3501162"/>
                </a:cubicBezTo>
                <a:cubicBezTo>
                  <a:pt x="6410848" y="3515052"/>
                  <a:pt x="6416386" y="3536285"/>
                  <a:pt x="6416386" y="3564860"/>
                </a:cubicBezTo>
                <a:lnTo>
                  <a:pt x="6416386" y="3925024"/>
                </a:lnTo>
                <a:lnTo>
                  <a:pt x="6659273" y="3925024"/>
                </a:lnTo>
                <a:lnTo>
                  <a:pt x="6659273" y="3527951"/>
                </a:lnTo>
                <a:cubicBezTo>
                  <a:pt x="6659273" y="3442226"/>
                  <a:pt x="6640249" y="3379222"/>
                  <a:pt x="6602202" y="3338939"/>
                </a:cubicBezTo>
                <a:cubicBezTo>
                  <a:pt x="6564155" y="3298656"/>
                  <a:pt x="6511245" y="3278515"/>
                  <a:pt x="6443472" y="3278515"/>
                </a:cubicBezTo>
                <a:cubicBezTo>
                  <a:pt x="6397497" y="3278515"/>
                  <a:pt x="6358854" y="3285956"/>
                  <a:pt x="6327545" y="3300839"/>
                </a:cubicBezTo>
                <a:cubicBezTo>
                  <a:pt x="6296235" y="3315722"/>
                  <a:pt x="6261555" y="3343801"/>
                  <a:pt x="6223505" y="3385076"/>
                </a:cubicBezTo>
                <a:cubicBezTo>
                  <a:pt x="6204827" y="3349754"/>
                  <a:pt x="6180782" y="3323163"/>
                  <a:pt x="6151369" y="3305304"/>
                </a:cubicBezTo>
                <a:cubicBezTo>
                  <a:pt x="6121957" y="3287444"/>
                  <a:pt x="6082012" y="3278515"/>
                  <a:pt x="6031535" y="3278515"/>
                </a:cubicBezTo>
                <a:close/>
                <a:moveTo>
                  <a:pt x="5106698" y="3278515"/>
                </a:moveTo>
                <a:cubicBezTo>
                  <a:pt x="4995970" y="3278515"/>
                  <a:pt x="4908062" y="3309769"/>
                  <a:pt x="4842975" y="3372277"/>
                </a:cubicBezTo>
                <a:cubicBezTo>
                  <a:pt x="4777887" y="3434784"/>
                  <a:pt x="4745343" y="3514259"/>
                  <a:pt x="4745343" y="3610699"/>
                </a:cubicBezTo>
                <a:cubicBezTo>
                  <a:pt x="4745343" y="3714284"/>
                  <a:pt x="4783840" y="3798024"/>
                  <a:pt x="4860834" y="3861921"/>
                </a:cubicBezTo>
                <a:cubicBezTo>
                  <a:pt x="4923540" y="3913515"/>
                  <a:pt x="5005694" y="3939312"/>
                  <a:pt x="5107293" y="3939312"/>
                </a:cubicBezTo>
                <a:cubicBezTo>
                  <a:pt x="5221197" y="3939312"/>
                  <a:pt x="5310394" y="3908256"/>
                  <a:pt x="5374887" y="3846145"/>
                </a:cubicBezTo>
                <a:cubicBezTo>
                  <a:pt x="5439379" y="3784034"/>
                  <a:pt x="5471625" y="3704362"/>
                  <a:pt x="5471625" y="3607127"/>
                </a:cubicBezTo>
                <a:cubicBezTo>
                  <a:pt x="5471625" y="3520609"/>
                  <a:pt x="5445630" y="3447782"/>
                  <a:pt x="5393639" y="3388648"/>
                </a:cubicBezTo>
                <a:cubicBezTo>
                  <a:pt x="5328949" y="3315226"/>
                  <a:pt x="5233301" y="3278515"/>
                  <a:pt x="5106698" y="3278515"/>
                </a:cubicBezTo>
                <a:close/>
                <a:moveTo>
                  <a:pt x="4003584" y="3052296"/>
                </a:moveTo>
                <a:lnTo>
                  <a:pt x="4003584" y="3925024"/>
                </a:lnTo>
                <a:lnTo>
                  <a:pt x="4251234" y="3925024"/>
                </a:lnTo>
                <a:lnTo>
                  <a:pt x="4251234" y="3760718"/>
                </a:lnTo>
                <a:lnTo>
                  <a:pt x="4342512" y="3671588"/>
                </a:lnTo>
                <a:lnTo>
                  <a:pt x="4470560" y="3925024"/>
                </a:lnTo>
                <a:lnTo>
                  <a:pt x="4743558" y="3925024"/>
                </a:lnTo>
                <a:lnTo>
                  <a:pt x="4503656" y="3514268"/>
                </a:lnTo>
                <a:lnTo>
                  <a:pt x="4730461" y="3292802"/>
                </a:lnTo>
                <a:lnTo>
                  <a:pt x="4432209" y="3292802"/>
                </a:lnTo>
                <a:lnTo>
                  <a:pt x="4251234" y="3502780"/>
                </a:lnTo>
                <a:lnTo>
                  <a:pt x="4251234" y="3052296"/>
                </a:lnTo>
                <a:close/>
                <a:moveTo>
                  <a:pt x="3602344" y="3052296"/>
                </a:moveTo>
                <a:lnTo>
                  <a:pt x="3602344" y="3925024"/>
                </a:lnTo>
                <a:lnTo>
                  <a:pt x="3845231" y="3925024"/>
                </a:lnTo>
                <a:lnTo>
                  <a:pt x="3845231" y="3052296"/>
                </a:lnTo>
                <a:close/>
                <a:moveTo>
                  <a:pt x="3192769" y="3052296"/>
                </a:moveTo>
                <a:lnTo>
                  <a:pt x="3192769" y="3925024"/>
                </a:lnTo>
                <a:lnTo>
                  <a:pt x="3435656" y="3925024"/>
                </a:lnTo>
                <a:lnTo>
                  <a:pt x="3435656" y="3052296"/>
                </a:lnTo>
                <a:close/>
                <a:moveTo>
                  <a:pt x="2783789" y="3052296"/>
                </a:moveTo>
                <a:lnTo>
                  <a:pt x="2783789" y="3217198"/>
                </a:lnTo>
                <a:lnTo>
                  <a:pt x="3026081" y="3217198"/>
                </a:lnTo>
                <a:lnTo>
                  <a:pt x="3026081" y="3052296"/>
                </a:lnTo>
                <a:close/>
                <a:moveTo>
                  <a:pt x="1443741" y="3052296"/>
                </a:moveTo>
                <a:lnTo>
                  <a:pt x="1637905" y="3925024"/>
                </a:lnTo>
                <a:lnTo>
                  <a:pt x="1902354" y="3925024"/>
                </a:lnTo>
                <a:lnTo>
                  <a:pt x="2054829" y="3375551"/>
                </a:lnTo>
                <a:lnTo>
                  <a:pt x="2207899" y="3925024"/>
                </a:lnTo>
                <a:lnTo>
                  <a:pt x="2472347" y="3925024"/>
                </a:lnTo>
                <a:lnTo>
                  <a:pt x="2664727" y="3052296"/>
                </a:lnTo>
                <a:lnTo>
                  <a:pt x="2409914" y="3052296"/>
                </a:lnTo>
                <a:lnTo>
                  <a:pt x="2317594" y="3540220"/>
                </a:lnTo>
                <a:lnTo>
                  <a:pt x="2182291" y="3052296"/>
                </a:lnTo>
                <a:lnTo>
                  <a:pt x="1927069" y="3052296"/>
                </a:lnTo>
                <a:lnTo>
                  <a:pt x="1792101" y="3540871"/>
                </a:lnTo>
                <a:lnTo>
                  <a:pt x="1699883" y="3052296"/>
                </a:lnTo>
                <a:close/>
                <a:moveTo>
                  <a:pt x="0" y="0"/>
                </a:moveTo>
                <a:lnTo>
                  <a:pt x="11017224" y="0"/>
                </a:lnTo>
                <a:lnTo>
                  <a:pt x="11017224" y="7344816"/>
                </a:lnTo>
                <a:lnTo>
                  <a:pt x="0" y="7344816"/>
                </a:lnTo>
                <a:close/>
              </a:path>
            </a:pathLst>
          </a:cu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7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Zoom</a:t>
            </a:r>
            <a:br>
              <a:rPr lang="de-DE" dirty="0"/>
            </a:br>
            <a:r>
              <a:rPr lang="de-DE" dirty="0">
                <a:hlinkClick r:id="rId3"/>
              </a:rPr>
              <a:t>www.zoom.us</a:t>
            </a:r>
            <a:br>
              <a:rPr lang="de-DE" dirty="0"/>
            </a:b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064896" cy="3780089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melde ich mich an?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/>
              <a:t>Mit der Hochschul-E-Mailadresse z.B. </a:t>
            </a:r>
            <a:r>
              <a:rPr lang="de-DE" dirty="0">
                <a:hlinkClick r:id="rId4"/>
              </a:rPr>
              <a:t>s-mmust@haw-landshut.de</a:t>
            </a: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dirty="0"/>
              <a:t>Zoom erkennt Ihren </a:t>
            </a:r>
            <a:r>
              <a:rPr lang="de-DE" dirty="0" err="1"/>
              <a:t>Hochschulaccount</a:t>
            </a:r>
            <a:r>
              <a:rPr lang="de-DE" dirty="0"/>
              <a:t> durch Ihre E-Mailadresse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b="23889"/>
          <a:stretch/>
        </p:blipFill>
        <p:spPr>
          <a:xfrm>
            <a:off x="251520" y="2420889"/>
            <a:ext cx="8219694" cy="2988000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flipV="1">
            <a:off x="6156176" y="2564904"/>
            <a:ext cx="1296144" cy="36004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660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Zoom</a:t>
            </a:r>
            <a:br>
              <a:rPr lang="de-DE" dirty="0"/>
            </a:br>
            <a:r>
              <a:rPr lang="de-DE" dirty="0">
                <a:hlinkClick r:id="rId3"/>
              </a:rPr>
              <a:t>www.zoom.us</a:t>
            </a:r>
            <a:br>
              <a:rPr lang="de-DE" dirty="0"/>
            </a:b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064896" cy="3780089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Welche Möglichkeiten bietet Zoom?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Chat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Hand heben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Reaktionen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 err="1"/>
              <a:t>Breakout</a:t>
            </a:r>
            <a:r>
              <a:rPr lang="de-DE" sz="1600" dirty="0"/>
              <a:t> Sessions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Umfragen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Virtueller Hintergrund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>
              <a:buFont typeface="Wingdings" panose="05000000000000000000" pitchFamily="2" charset="2"/>
              <a:buChar char="à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988840"/>
            <a:ext cx="6693641" cy="3634888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6342704" y="5340536"/>
            <a:ext cx="432048" cy="38655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2555776" y="5210665"/>
            <a:ext cx="1008112" cy="55826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5228397" y="5330704"/>
            <a:ext cx="439387" cy="367979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43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Was ist Moodle?</a:t>
            </a:r>
          </a:p>
          <a:p>
            <a:pPr marL="0" indent="0">
              <a:buNone/>
            </a:pPr>
            <a:r>
              <a:rPr lang="de-DE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/>
              <a:t>Lern- und Prüfungsplattform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Wo finde ich Moodle?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Über die Startseite der Homepage  Quicklinks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Moodle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5CE0DB5-A6F6-431F-982E-E417C814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550426"/>
            <a:ext cx="4153906" cy="2146274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95E16AF2-167A-4349-84C6-7B045701DC03}"/>
              </a:ext>
            </a:extLst>
          </p:cNvPr>
          <p:cNvSpPr/>
          <p:nvPr/>
        </p:nvSpPr>
        <p:spPr>
          <a:xfrm flipH="1">
            <a:off x="3708808" y="3550426"/>
            <a:ext cx="575160" cy="2264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7B04E70-6110-4DA9-8E05-6965A77E8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616" y="1592495"/>
            <a:ext cx="2907858" cy="2305963"/>
          </a:xfrm>
          <a:prstGeom prst="rect">
            <a:avLst/>
          </a:prstGeom>
        </p:spPr>
      </p:pic>
      <p:sp>
        <p:nvSpPr>
          <p:cNvPr id="13" name="Pfeil: nach oben 12">
            <a:extLst>
              <a:ext uri="{FF2B5EF4-FFF2-40B4-BE49-F238E27FC236}">
                <a16:creationId xmlns:a16="http://schemas.microsoft.com/office/drawing/2014/main" id="{1C91E965-97AE-41AF-91A9-38AA3FB9BBAA}"/>
              </a:ext>
            </a:extLst>
          </p:cNvPr>
          <p:cNvSpPr/>
          <p:nvPr/>
        </p:nvSpPr>
        <p:spPr>
          <a:xfrm rot="3888703">
            <a:off x="4947086" y="2812467"/>
            <a:ext cx="342891" cy="1414807"/>
          </a:xfrm>
          <a:prstGeom prst="up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7520D06-A667-4949-B61E-134613F43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330" y="4221088"/>
            <a:ext cx="2671865" cy="1859173"/>
          </a:xfrm>
          <a:prstGeom prst="rect">
            <a:avLst/>
          </a:prstGeom>
        </p:spPr>
      </p:pic>
      <p:sp>
        <p:nvSpPr>
          <p:cNvPr id="14" name="Pfeil: nach oben gekrümmt 13">
            <a:extLst>
              <a:ext uri="{FF2B5EF4-FFF2-40B4-BE49-F238E27FC236}">
                <a16:creationId xmlns:a16="http://schemas.microsoft.com/office/drawing/2014/main" id="{FD9B084D-5305-4BD6-B5AD-7D895D11E48D}"/>
              </a:ext>
            </a:extLst>
          </p:cNvPr>
          <p:cNvSpPr/>
          <p:nvPr/>
        </p:nvSpPr>
        <p:spPr>
          <a:xfrm rot="4915696">
            <a:off x="4910238" y="3967230"/>
            <a:ext cx="1351977" cy="622532"/>
          </a:xfrm>
          <a:prstGeom prst="curvedUp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D48DC46-B9D2-4352-A555-8DC90C6B7AF6}"/>
              </a:ext>
            </a:extLst>
          </p:cNvPr>
          <p:cNvSpPr/>
          <p:nvPr/>
        </p:nvSpPr>
        <p:spPr>
          <a:xfrm flipH="1">
            <a:off x="7308304" y="5173187"/>
            <a:ext cx="332645" cy="184636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86EDCD4-C976-4B49-8D54-71A0038EC8A6}"/>
              </a:ext>
            </a:extLst>
          </p:cNvPr>
          <p:cNvSpPr/>
          <p:nvPr/>
        </p:nvSpPr>
        <p:spPr>
          <a:xfrm flipH="1">
            <a:off x="7789327" y="3653646"/>
            <a:ext cx="707449" cy="244718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011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23B68E7-BCDA-449F-93D2-E8A0860D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132" y="1412776"/>
            <a:ext cx="5547362" cy="4980638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Moodle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1"/>
            <a:ext cx="2952328" cy="50405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logge ich mich ein?</a:t>
            </a:r>
          </a:p>
        </p:txBody>
      </p:sp>
      <p:sp>
        <p:nvSpPr>
          <p:cNvPr id="8" name="Ellipse 7"/>
          <p:cNvSpPr/>
          <p:nvPr/>
        </p:nvSpPr>
        <p:spPr>
          <a:xfrm>
            <a:off x="4870571" y="2276872"/>
            <a:ext cx="3229821" cy="1008113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520179" y="4967589"/>
            <a:ext cx="126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 steht wie‘s geht</a:t>
            </a:r>
          </a:p>
        </p:txBody>
      </p:sp>
      <p:sp>
        <p:nvSpPr>
          <p:cNvPr id="9" name="Pfeil nach rechts 8"/>
          <p:cNvSpPr/>
          <p:nvPr/>
        </p:nvSpPr>
        <p:spPr>
          <a:xfrm>
            <a:off x="3491881" y="5070171"/>
            <a:ext cx="1583362" cy="36003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/>
          <p:cNvCxnSpPr/>
          <p:nvPr/>
        </p:nvCxnSpPr>
        <p:spPr>
          <a:xfrm>
            <a:off x="5652120" y="5229200"/>
            <a:ext cx="237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531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Moodle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1"/>
            <a:ext cx="3960440" cy="50405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finde ich einen Kurs?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6833FEB-AAE8-4139-B55A-72CA6A275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" y="2119572"/>
            <a:ext cx="9144000" cy="3487769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691680" y="2113191"/>
            <a:ext cx="648072" cy="42366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572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Moodle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1"/>
            <a:ext cx="3960440" cy="504056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finde ich einen Kurs?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47D871-01CF-44E5-9911-E8CD1891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19" y="1988840"/>
            <a:ext cx="7942854" cy="433332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32D5F77-641A-4A56-AC52-BDCC09B9FC12}"/>
              </a:ext>
            </a:extLst>
          </p:cNvPr>
          <p:cNvSpPr/>
          <p:nvPr/>
        </p:nvSpPr>
        <p:spPr>
          <a:xfrm>
            <a:off x="1835696" y="2924944"/>
            <a:ext cx="1944216" cy="216024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318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7063403-5910-4957-AAE8-73361799F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626262"/>
                </a:solidFill>
              </a:rPr>
              <a:t>Überblick zu allen wichtigen Links und Portale </a:t>
            </a:r>
            <a:br>
              <a:rPr lang="de-DE" sz="2000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626262"/>
                </a:solidFill>
              </a:rPr>
              <a:t>auf der Homepage unter ‚Studium‘ -&gt; ‚Im Studium‘</a:t>
            </a:r>
            <a:br>
              <a:rPr lang="de-DE" sz="2000" dirty="0">
                <a:solidFill>
                  <a:srgbClr val="626262"/>
                </a:solidFill>
              </a:rPr>
            </a:br>
            <a:br>
              <a:rPr lang="de-DE" sz="2000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00B0F0"/>
                </a:solidFill>
                <a:hlinkClick r:id="rId2"/>
              </a:rPr>
              <a:t>https://www.haw-landshut.de/tools-und-links</a:t>
            </a:r>
            <a:endParaRPr lang="de-DE" sz="2000" dirty="0">
              <a:solidFill>
                <a:srgbClr val="00B0F0"/>
              </a:solidFill>
            </a:endParaRPr>
          </a:p>
          <a:p>
            <a:endParaRPr lang="de-DE" sz="2000" dirty="0">
              <a:solidFill>
                <a:srgbClr val="00B0F0"/>
              </a:solidFill>
            </a:endParaRPr>
          </a:p>
          <a:p>
            <a:r>
              <a:rPr lang="de-DE" sz="2000" b="1" dirty="0">
                <a:solidFill>
                  <a:srgbClr val="626262"/>
                </a:solidFill>
              </a:rPr>
              <a:t>Tipp:</a:t>
            </a:r>
            <a:br>
              <a:rPr lang="de-DE" sz="2000" b="1" dirty="0">
                <a:solidFill>
                  <a:srgbClr val="626262"/>
                </a:solidFill>
              </a:rPr>
            </a:br>
            <a:r>
              <a:rPr lang="de-DE" sz="2000" dirty="0">
                <a:solidFill>
                  <a:srgbClr val="626262"/>
                </a:solidFill>
              </a:rPr>
              <a:t>Lesezeichen im Browser erstellen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A9584DB-19AE-442A-8397-43942ED2F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Überblick wichtiger Links und Portale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CD2335-37F0-4A49-BE16-ACCFBBF4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25C371C-84BF-4656-BE0C-775A189F86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7382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3175E99-34D3-4C00-AB08-70008BF9F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9600" b="1" dirty="0">
                <a:solidFill>
                  <a:srgbClr val="C00000"/>
                </a:solidFill>
              </a:rPr>
              <a:t>? ? ?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Fragen zu Zoom?</a:t>
            </a:r>
          </a:p>
          <a:p>
            <a:r>
              <a:rPr lang="de-DE" dirty="0"/>
              <a:t>Fragen zu </a:t>
            </a:r>
            <a:r>
              <a:rPr lang="de-DE" dirty="0" err="1"/>
              <a:t>Moodle</a:t>
            </a:r>
            <a:r>
              <a:rPr lang="de-DE" dirty="0"/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709A38D-D5E1-4533-9A98-A1AA98A348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7CF41D-5B17-4580-B9C4-DBE4F4800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FD1015-0AA8-40B8-B549-DD49AB72A2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2843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15C6E48-92C9-4109-8589-32B734C5A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b="1" dirty="0">
                <a:solidFill>
                  <a:srgbClr val="626262"/>
                </a:solidFill>
              </a:rPr>
              <a:t>Es folgen Informationen zu:</a:t>
            </a:r>
          </a:p>
          <a:p>
            <a:pPr marL="0" indent="0">
              <a:buNone/>
            </a:pPr>
            <a:endParaRPr lang="de-DE" sz="1800" b="1" dirty="0">
              <a:solidFill>
                <a:srgbClr val="626262"/>
              </a:solidFill>
            </a:endParaRPr>
          </a:p>
          <a:p>
            <a:r>
              <a:rPr lang="de-DE" sz="1800" dirty="0">
                <a:solidFill>
                  <a:srgbClr val="626262"/>
                </a:solidFill>
              </a:rPr>
              <a:t>Schönaustraße</a:t>
            </a:r>
          </a:p>
          <a:p>
            <a:r>
              <a:rPr lang="de-DE" sz="1800" dirty="0">
                <a:solidFill>
                  <a:srgbClr val="626262"/>
                </a:solidFill>
              </a:rPr>
              <a:t>Studierendenausweis</a:t>
            </a:r>
          </a:p>
          <a:p>
            <a:r>
              <a:rPr lang="de-DE" sz="1800" dirty="0">
                <a:solidFill>
                  <a:srgbClr val="626262"/>
                </a:solidFill>
              </a:rPr>
              <a:t>Drucken am Campus</a:t>
            </a:r>
          </a:p>
          <a:p>
            <a:r>
              <a:rPr lang="de-DE" sz="1800" dirty="0">
                <a:solidFill>
                  <a:srgbClr val="626262"/>
                </a:solidFill>
              </a:rPr>
              <a:t>Bibliothek</a:t>
            </a:r>
          </a:p>
          <a:p>
            <a:r>
              <a:rPr lang="de-DE" sz="1800" dirty="0">
                <a:solidFill>
                  <a:srgbClr val="626262"/>
                </a:solidFill>
              </a:rPr>
              <a:t>Schwarzes Brette</a:t>
            </a:r>
          </a:p>
          <a:p>
            <a:r>
              <a:rPr lang="de-DE" sz="1800" dirty="0" err="1">
                <a:solidFill>
                  <a:srgbClr val="626262"/>
                </a:solidFill>
              </a:rPr>
              <a:t>UniNow</a:t>
            </a:r>
            <a:r>
              <a:rPr lang="de-DE" sz="1800" dirty="0">
                <a:solidFill>
                  <a:srgbClr val="626262"/>
                </a:solidFill>
              </a:rPr>
              <a:t>-App</a:t>
            </a:r>
          </a:p>
          <a:p>
            <a:r>
              <a:rPr lang="de-DE" sz="1800" dirty="0">
                <a:solidFill>
                  <a:srgbClr val="626262"/>
                </a:solidFill>
              </a:rPr>
              <a:t>Microsoft 365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D5270C4-50B5-4D9E-BFEB-FC20A3278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Weitere Informationen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01667B0-E1BF-41E4-851F-C600168B7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69775A-C2C9-4E50-B715-73F9F5470B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70132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Schönaustraße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1"/>
            <a:ext cx="2880320" cy="576063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Wo finde ich was? </a:t>
            </a: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26" y="1628801"/>
            <a:ext cx="6732240" cy="4310995"/>
          </a:xfrm>
          <a:prstGeom prst="rect">
            <a:avLst/>
          </a:prstGeom>
        </p:spPr>
      </p:pic>
      <p:sp>
        <p:nvSpPr>
          <p:cNvPr id="9" name="Inhaltsplatzhalter 9"/>
          <p:cNvSpPr txBox="1">
            <a:spLocks/>
          </p:cNvSpPr>
          <p:nvPr/>
        </p:nvSpPr>
        <p:spPr>
          <a:xfrm>
            <a:off x="251520" y="2420888"/>
            <a:ext cx="2880320" cy="5760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E0000"/>
              </a:buClr>
              <a:buFont typeface="Wingdings" charset="2"/>
              <a:buChar char="§"/>
              <a:defRPr sz="1800" kern="1200">
                <a:solidFill>
                  <a:srgbClr val="6262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Schönaustraße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36</a:t>
            </a:r>
          </a:p>
          <a:p>
            <a:pPr marL="0" indent="0">
              <a:buFont typeface="Wingdings" charset="2"/>
              <a:buNone/>
            </a:pPr>
            <a:r>
              <a:rPr lang="de-DE" b="1" dirty="0">
                <a:sym typeface="Wingdings" panose="05000000000000000000" pitchFamily="2" charset="2"/>
              </a:rPr>
              <a:t>84036 Landshut</a:t>
            </a:r>
          </a:p>
          <a:p>
            <a:pPr marL="0" indent="0">
              <a:buFont typeface="Wingdings" charset="2"/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Font typeface="Wingdings" charset="2"/>
              <a:buNone/>
            </a:pPr>
            <a:r>
              <a:rPr lang="de-DE" b="1" dirty="0">
                <a:solidFill>
                  <a:srgbClr val="FF0000"/>
                </a:solidFill>
                <a:sym typeface="Wingdings" panose="05000000000000000000" pitchFamily="2" charset="2"/>
              </a:rPr>
              <a:t>ACHTUNG!</a:t>
            </a:r>
          </a:p>
          <a:p>
            <a:pPr marL="0" indent="0">
              <a:buFont typeface="Wingdings" charset="2"/>
              <a:buNone/>
            </a:pPr>
            <a:r>
              <a:rPr lang="de-DE" b="1" dirty="0">
                <a:solidFill>
                  <a:srgbClr val="FF0000"/>
                </a:solidFill>
                <a:sym typeface="Wingdings" panose="05000000000000000000" pitchFamily="2" charset="2"/>
              </a:rPr>
              <a:t>Andere Vorlesungszeiten!</a:t>
            </a:r>
            <a:endParaRPr lang="de-DE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779912" y="4180342"/>
            <a:ext cx="864096" cy="832834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012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Benutzeraccount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Token (zwei faktoren-Authentifizierung) 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 SSO-Portal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Hochschul-E-Mail / IT-Sicherheit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 err="1">
                <a:sym typeface="Wingdings" panose="05000000000000000000" pitchFamily="2" charset="2"/>
              </a:rPr>
              <a:t>Moodle</a:t>
            </a: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Zoom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Allgemeine Infos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Schönaustraße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Studierendenausweis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Bibliothek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Microsoft 365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Veranstaltungen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Was machen wir heute?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632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Studierendenausweis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280920" cy="468052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Kurzinfos zum Studierendenausweis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Für was brauche ich den Ausweis?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Vorzulegen bei Prüfungen!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Semesterticket  </a:t>
            </a:r>
            <a:r>
              <a:rPr lang="de-DE" sz="1400" dirty="0">
                <a:sym typeface="Wingdings" panose="05000000000000000000" pitchFamily="2" charset="2"/>
              </a:rPr>
              <a:t> Achtung: Ausweis muss dafür jedes Semester neu validiert werden!</a:t>
            </a:r>
            <a:br>
              <a:rPr lang="de-DE" sz="1400" dirty="0">
                <a:sym typeface="Wingdings" panose="05000000000000000000" pitchFamily="2" charset="2"/>
              </a:rPr>
            </a:br>
            <a:r>
              <a:rPr lang="de-DE" sz="1400" dirty="0">
                <a:sym typeface="Wingdings" panose="05000000000000000000" pitchFamily="2" charset="2"/>
              </a:rPr>
              <a:t>Validierungsstation im N-Gebäude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Bibliotheksausweis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Zuritt zur Bibliothek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Mensakarte  nur noch bargeldloses Bezahlen möglich!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dirty="0">
                <a:sym typeface="Wingdings" panose="05000000000000000000" pitchFamily="2" charset="2"/>
              </a:rPr>
              <a:t>Druckkostenabrechnung</a:t>
            </a:r>
          </a:p>
        </p:txBody>
      </p:sp>
    </p:spTree>
    <p:extLst>
      <p:ext uri="{BB962C8B-B14F-4D97-AF65-F5344CB8AC3E}">
        <p14:creationId xmlns:p14="http://schemas.microsoft.com/office/powerpoint/2010/main" val="3266370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Drucken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280920" cy="3888432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Wie kann ich am Campus drucken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 err="1"/>
              <a:t>CiP</a:t>
            </a:r>
            <a:r>
              <a:rPr lang="de-DE" sz="1600" dirty="0"/>
              <a:t>-Pool-Räume (Computerräume)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/>
              <a:t>Mit Drucker und Plotter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/>
              <a:t>Prepaid-Verfahren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Das Aufladen des persönlichen Druckguthabenkontos erfolgt über Terminals im B, C oder N-Gebäude.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/>
              <a:t>An diesen Terminals kann Guthaben vom Studierendenausweis (Mensaguthaben) auf das Druckguthabenkonto umgebucht werden.</a:t>
            </a:r>
            <a:endParaRPr lang="de-DE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65607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Informationsfluss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4032448" cy="4085516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Schwarzes Brett:</a:t>
            </a:r>
          </a:p>
          <a:p>
            <a:pPr marL="0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Informationen zu Verschiebungen, wichtige Abgabetermine, Veranstaltungen, Stellenanzeigen für Stud. Hilfskräfte, etc. kommen per E-Mail und sind auf der Homepage längere Zeit abrufbar.</a:t>
            </a:r>
          </a:p>
          <a:p>
            <a:pPr marL="0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(Homepage  Fakultätsseite  „Infos zum Laufenden Studienbetrieb“  „Schwarzes Brett“)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252577"/>
            <a:ext cx="4738846" cy="346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64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Bibliothek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280920" cy="2304255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Kurzinfos zur Bibliothek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dirty="0"/>
              <a:t>24-Stunden-Biblothek mit Lernräumen</a:t>
            </a:r>
          </a:p>
          <a:p>
            <a:pPr lvl="1"/>
            <a:r>
              <a:rPr lang="de-DE" dirty="0"/>
              <a:t>100.000 Bücher</a:t>
            </a:r>
          </a:p>
          <a:p>
            <a:pPr lvl="1"/>
            <a:r>
              <a:rPr lang="de-DE" dirty="0"/>
              <a:t>230.000 </a:t>
            </a:r>
            <a:r>
              <a:rPr lang="de-DE" dirty="0" err="1"/>
              <a:t>eBooks</a:t>
            </a:r>
            <a:endParaRPr lang="de-DE" dirty="0"/>
          </a:p>
          <a:p>
            <a:pPr lvl="1"/>
            <a:r>
              <a:rPr lang="de-DE" dirty="0"/>
              <a:t>40.000 </a:t>
            </a:r>
            <a:r>
              <a:rPr lang="de-DE" dirty="0" err="1"/>
              <a:t>eJournals</a:t>
            </a:r>
            <a:r>
              <a:rPr lang="de-DE" dirty="0"/>
              <a:t> 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</p:txBody>
      </p:sp>
      <p:pic>
        <p:nvPicPr>
          <p:cNvPr id="8" name="Inhaltsplatzhalter 12">
            <a:extLst>
              <a:ext uri="{FF2B5EF4-FFF2-40B4-BE49-F238E27FC236}">
                <a16:creationId xmlns:a16="http://schemas.microsoft.com/office/drawing/2014/main" id="{CED3F5B9-85DE-4CFC-9491-B0DFC062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7164"/>
            <a:ext cx="3960887" cy="26405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02E834-F7F8-4D9B-9F1D-B2A504AFE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4176464" cy="2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18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11762" t="4304" b="4148"/>
          <a:stretch/>
        </p:blipFill>
        <p:spPr>
          <a:xfrm>
            <a:off x="5508104" y="1504014"/>
            <a:ext cx="2772916" cy="4805306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Informationsfluss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4608512" cy="468052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UniNow-App</a:t>
            </a:r>
          </a:p>
          <a:p>
            <a:pPr marL="0" indent="0">
              <a:buNone/>
            </a:pPr>
            <a:r>
              <a:rPr lang="de-DE" sz="1600" dirty="0">
                <a:sym typeface="Wingdings" panose="05000000000000000000" pitchFamily="2" charset="2"/>
              </a:rPr>
              <a:t>Zugriff auf:</a:t>
            </a:r>
          </a:p>
          <a:p>
            <a:r>
              <a:rPr lang="de-DE" sz="1600" dirty="0">
                <a:sym typeface="Wingdings" panose="05000000000000000000" pitchFamily="2" charset="2"/>
              </a:rPr>
              <a:t>Vorlesungsplan</a:t>
            </a:r>
          </a:p>
          <a:p>
            <a:r>
              <a:rPr lang="de-DE" sz="1600" dirty="0">
                <a:sym typeface="Wingdings" panose="05000000000000000000" pitchFamily="2" charset="2"/>
              </a:rPr>
              <a:t>Hochschul-E-Mail</a:t>
            </a:r>
          </a:p>
          <a:p>
            <a:r>
              <a:rPr lang="de-DE" sz="1600" dirty="0">
                <a:sym typeface="Wingdings" panose="05000000000000000000" pitchFamily="2" charset="2"/>
              </a:rPr>
              <a:t>Noten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Mensa</a:t>
            </a:r>
          </a:p>
          <a:p>
            <a:r>
              <a:rPr lang="de-DE" sz="1600" dirty="0">
                <a:sym typeface="Wingdings" panose="05000000000000000000" pitchFamily="2" charset="2"/>
              </a:rPr>
              <a:t>Bibliothek</a:t>
            </a:r>
          </a:p>
          <a:p>
            <a:r>
              <a:rPr lang="de-DE" sz="1600" dirty="0">
                <a:sym typeface="Wingdings" panose="05000000000000000000" pitchFamily="2" charset="2"/>
              </a:rPr>
              <a:t>Campus Check-In</a:t>
            </a:r>
          </a:p>
          <a:p>
            <a:pPr marL="0" indent="0">
              <a:buNone/>
            </a:pPr>
            <a:endParaRPr lang="de-DE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Folgen Sie der Fakultät Soziale Arbeit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2148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Informationsfluss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4608512" cy="468052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Instagram</a:t>
            </a:r>
          </a:p>
          <a:p>
            <a:r>
              <a:rPr lang="de-DE" sz="1600" dirty="0">
                <a:sym typeface="Wingdings" panose="05000000000000000000" pitchFamily="2" charset="2"/>
              </a:rPr>
              <a:t>Infos zu Veranstaltungen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Campusleben</a:t>
            </a:r>
          </a:p>
          <a:p>
            <a:r>
              <a:rPr lang="de-DE" sz="1600" dirty="0">
                <a:sym typeface="Wingdings" panose="05000000000000000000" pitchFamily="2" charset="2"/>
              </a:rPr>
              <a:t>News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676863-E1E4-428A-99BD-DA8B04ACA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46" y="1416413"/>
            <a:ext cx="4352652" cy="489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09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Microsoft 365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251520" y="1628800"/>
            <a:ext cx="8280920" cy="403244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Microsoft 365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Studierende haben durch den </a:t>
            </a:r>
            <a:r>
              <a:rPr lang="de-DE" dirty="0" err="1">
                <a:sym typeface="Wingdings" panose="05000000000000000000" pitchFamily="2" charset="2"/>
              </a:rPr>
              <a:t>Hochschulaccount</a:t>
            </a:r>
            <a:r>
              <a:rPr lang="de-DE" dirty="0">
                <a:sym typeface="Wingdings" panose="05000000000000000000" pitchFamily="2" charset="2"/>
              </a:rPr>
              <a:t> Zugriff auf Microsoft 365 (Word, Excel, PowerPoint, Outlook, usw.)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Informationen wie der Zugriff genau erfolgt, gibt es auf der </a:t>
            </a:r>
            <a:r>
              <a:rPr lang="de-DE" dirty="0">
                <a:sym typeface="Wingdings" panose="05000000000000000000" pitchFamily="2" charset="2"/>
                <a:hlinkClick r:id="rId3"/>
              </a:rPr>
              <a:t>Homepage der IT-Abteilung (Link).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99750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Veranstaltungen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7877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Allgemeine Informationen</a:t>
            </a:r>
            <a:br>
              <a:rPr lang="de-DE" dirty="0"/>
            </a:br>
            <a:r>
              <a:rPr lang="de-DE" b="0" dirty="0">
                <a:solidFill>
                  <a:srgbClr val="C00000"/>
                </a:solidFill>
              </a:rPr>
              <a:t>Veranstaltungen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93582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3D3E770-EC0E-47B8-95C1-80E9B52FE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8496944" cy="4464495"/>
          </a:xfrm>
        </p:spPr>
        <p:txBody>
          <a:bodyPr/>
          <a:lstStyle/>
          <a:p>
            <a:pPr marL="0" indent="0" algn="ctr">
              <a:buNone/>
            </a:pPr>
            <a:endParaRPr lang="de-DE" sz="4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de-DE" sz="4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de-DE" sz="4800" b="1" dirty="0">
                <a:solidFill>
                  <a:srgbClr val="C00000"/>
                </a:solidFill>
              </a:rPr>
              <a:t>Viel Spaß im Studium!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5158351-AF99-444E-9159-E00049A316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Fakultät Soziale Arbeit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DB88073-BB85-48E0-927E-15939CAE5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0724C63-436E-4D65-BC0C-A735095E6D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3785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784976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Für was brauche ich den Benutzeraccount und die Hochschul-E-Mailadresse?</a:t>
            </a:r>
          </a:p>
          <a:p>
            <a:pPr marL="0" indent="0">
              <a:buNone/>
            </a:pPr>
            <a:endParaRPr lang="de-DE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Für ALLES</a:t>
            </a:r>
          </a:p>
          <a:p>
            <a:pPr marL="457200" lvl="1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Benutzeraccount: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Fächer &amp; Prüfungsanmeldung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Anmeldung bei Moodle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Anmeldung bei Zoom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E-Mail: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Kommunikation mit Lehrenden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Informationen zu Verschiebungen / Änderungen / Fristen / Sonderveranstaltungen / Prüfungs-Infos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Benutzeraccount &amp; E-Mail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754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komme ich an meinen Benutzeraccount?</a:t>
            </a:r>
          </a:p>
          <a:p>
            <a:pPr marL="0" indent="0">
              <a:buNone/>
            </a:pPr>
            <a:endParaRPr lang="de-DE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Über das </a:t>
            </a:r>
            <a:r>
              <a:rPr lang="de-DE" sz="2400" b="1" dirty="0">
                <a:sym typeface="Wingdings" panose="05000000000000000000" pitchFamily="2" charset="2"/>
              </a:rPr>
              <a:t>Bewerberportal</a:t>
            </a:r>
            <a:r>
              <a:rPr lang="de-DE" b="1" dirty="0">
                <a:sym typeface="Wingdings" panose="05000000000000000000" pitchFamily="2" charset="2"/>
              </a:rPr>
              <a:t>, über welches Sie sich für den Studienplatz beworben haben!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Nach der Immatrikulation wurden Ihnen die Informationen zugeschickt.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u="sng" dirty="0">
                <a:sym typeface="Wingdings" panose="05000000000000000000" pitchFamily="2" charset="2"/>
              </a:rPr>
              <a:t>Beispiel: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Student: 	Max Mustermann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E-Mail: 		</a:t>
            </a:r>
            <a:r>
              <a:rPr lang="de-DE" dirty="0">
                <a:sym typeface="Wingdings" panose="05000000000000000000" pitchFamily="2" charset="2"/>
                <a:hlinkClick r:id="rId3"/>
              </a:rPr>
              <a:t>s-mmust@haw-landshut.de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Benutzername:	s-</a:t>
            </a:r>
            <a:r>
              <a:rPr lang="de-DE" dirty="0" err="1">
                <a:sym typeface="Wingdings" panose="05000000000000000000" pitchFamily="2" charset="2"/>
              </a:rPr>
              <a:t>mmust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	Passwort: 	</a:t>
            </a:r>
            <a:r>
              <a:rPr lang="de-DE" dirty="0" err="1">
                <a:sym typeface="Wingdings" panose="05000000000000000000" pitchFamily="2" charset="2"/>
              </a:rPr>
              <a:t>dkienfg</a:t>
            </a:r>
            <a:r>
              <a:rPr lang="de-DE" dirty="0">
                <a:sym typeface="Wingdings" panose="05000000000000000000" pitchFamily="2" charset="2"/>
              </a:rPr>
              <a:t>#!$</a:t>
            </a:r>
            <a:r>
              <a:rPr lang="de-DE" dirty="0" err="1">
                <a:sym typeface="Wingdings" panose="05000000000000000000" pitchFamily="2" charset="2"/>
              </a:rPr>
              <a:t>kj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Benutzeraccount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68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764057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Bewerberportal = PRIMUSS </a:t>
            </a:r>
            <a:r>
              <a:rPr lang="de-DE" b="1" dirty="0">
                <a:sym typeface="Wingdings" panose="05000000000000000000" pitchFamily="2" charset="2"/>
              </a:rPr>
              <a:t> PRIMUSS gibt es in verschiedenen „Ansichten“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Benutzeraccount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A3D691E-8489-42EF-8014-58FF431199D8}"/>
              </a:ext>
            </a:extLst>
          </p:cNvPr>
          <p:cNvSpPr txBox="1"/>
          <p:nvPr/>
        </p:nvSpPr>
        <p:spPr>
          <a:xfrm>
            <a:off x="385272" y="2292266"/>
            <a:ext cx="3240360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Bewerberansicht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Login mit privater E-Mail und selbst festgelegten Passwort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15B37B7-15B4-4A7B-B61E-5BF570065454}"/>
              </a:ext>
            </a:extLst>
          </p:cNvPr>
          <p:cNvSpPr txBox="1"/>
          <p:nvPr/>
        </p:nvSpPr>
        <p:spPr>
          <a:xfrm>
            <a:off x="4716016" y="2285147"/>
            <a:ext cx="3888432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Studierendenansicht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Login mit Benutzerdaten der Hochschule (siehe Folie 5).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Benötigt man während dem Studium (Prüfungsanmeldung, Immatrikulationsbescheinigung etc.)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Hier kommt man über das </a:t>
            </a:r>
            <a:r>
              <a:rPr lang="de-DE" b="1" dirty="0">
                <a:sym typeface="Wingdings" panose="05000000000000000000" pitchFamily="2" charset="2"/>
              </a:rPr>
              <a:t>SSO-Portal</a:t>
            </a:r>
            <a:r>
              <a:rPr lang="de-DE" dirty="0">
                <a:sym typeface="Wingdings" panose="05000000000000000000" pitchFamily="2" charset="2"/>
              </a:rPr>
              <a:t> rein. (siehe Seite 7)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64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861A4D8F-31A2-4AC2-A890-8D3C34486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87" y="3847687"/>
            <a:ext cx="3641464" cy="2407777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Wie komme ich ins SSO-Portal?</a:t>
            </a:r>
          </a:p>
          <a:p>
            <a:pPr marL="0" indent="0">
              <a:buNone/>
            </a:pPr>
            <a:endParaRPr lang="de-DE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Über die Homepage der Hochschule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b="1" dirty="0">
                <a:sym typeface="Wingdings" panose="05000000000000000000" pitchFamily="2" charset="2"/>
              </a:rPr>
              <a:t>Für was ist das SSO-Portal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>
                <a:highlight>
                  <a:srgbClr val="00FF00"/>
                </a:highlight>
                <a:sym typeface="Wingdings" panose="05000000000000000000" pitchFamily="2" charset="2"/>
              </a:rPr>
              <a:t>Ändern Passwort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Zugang SB-Portal (Fächereinschreibung)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Zugang PRIMUS (Prüfungsanmeldung)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SSO-Portal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188C51-95D1-476C-8D93-DA52090B3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84" y="2564904"/>
            <a:ext cx="4153906" cy="2146274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 flipH="1">
            <a:off x="3736272" y="2564904"/>
            <a:ext cx="575160" cy="2264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E7C95EA-F76B-4CA0-AA80-D6D84DEE3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270" y="1447374"/>
            <a:ext cx="2907858" cy="230596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DA41940-14FA-440F-A0C5-4F6FD9CE4ABD}"/>
              </a:ext>
            </a:extLst>
          </p:cNvPr>
          <p:cNvSpPr/>
          <p:nvPr/>
        </p:nvSpPr>
        <p:spPr>
          <a:xfrm flipH="1">
            <a:off x="7668344" y="5373216"/>
            <a:ext cx="575160" cy="2264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A985ED1-BB2C-4F7E-9C3F-D7EC15EB6893}"/>
              </a:ext>
            </a:extLst>
          </p:cNvPr>
          <p:cNvSpPr/>
          <p:nvPr/>
        </p:nvSpPr>
        <p:spPr>
          <a:xfrm flipH="1">
            <a:off x="6948264" y="3538368"/>
            <a:ext cx="575160" cy="2264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: nach oben 15">
            <a:extLst>
              <a:ext uri="{FF2B5EF4-FFF2-40B4-BE49-F238E27FC236}">
                <a16:creationId xmlns:a16="http://schemas.microsoft.com/office/drawing/2014/main" id="{29957345-FC0C-4529-A96E-0243AF131555}"/>
              </a:ext>
            </a:extLst>
          </p:cNvPr>
          <p:cNvSpPr/>
          <p:nvPr/>
        </p:nvSpPr>
        <p:spPr>
          <a:xfrm rot="3888703">
            <a:off x="4553982" y="2867441"/>
            <a:ext cx="139110" cy="493618"/>
          </a:xfrm>
          <a:prstGeom prst="up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: nach oben gekrümmt 16">
            <a:extLst>
              <a:ext uri="{FF2B5EF4-FFF2-40B4-BE49-F238E27FC236}">
                <a16:creationId xmlns:a16="http://schemas.microsoft.com/office/drawing/2014/main" id="{EB882634-B390-46AF-8B07-0495621D412B}"/>
              </a:ext>
            </a:extLst>
          </p:cNvPr>
          <p:cNvSpPr/>
          <p:nvPr/>
        </p:nvSpPr>
        <p:spPr>
          <a:xfrm rot="4915696">
            <a:off x="4988720" y="3785912"/>
            <a:ext cx="588117" cy="292741"/>
          </a:xfrm>
          <a:prstGeom prst="curvedUpArrow">
            <a:avLst/>
          </a:prstGeom>
          <a:solidFill>
            <a:srgbClr val="B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10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38575AB-8BCE-4A19-948A-5CBBB096C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>
                <a:solidFill>
                  <a:srgbClr val="626262"/>
                </a:solidFill>
              </a:rPr>
              <a:t>Token = „2. Passwort“</a:t>
            </a:r>
          </a:p>
          <a:p>
            <a:endParaRPr lang="de-DE" sz="2000" dirty="0">
              <a:solidFill>
                <a:srgbClr val="626262"/>
              </a:solidFill>
            </a:endParaRPr>
          </a:p>
          <a:p>
            <a:r>
              <a:rPr lang="de-DE" sz="2000" dirty="0">
                <a:solidFill>
                  <a:srgbClr val="626262"/>
                </a:solidFill>
              </a:rPr>
              <a:t>Für die Anmeldung im </a:t>
            </a:r>
            <a:r>
              <a:rPr lang="de-DE" sz="2000" b="1" dirty="0">
                <a:solidFill>
                  <a:srgbClr val="626262"/>
                </a:solidFill>
              </a:rPr>
              <a:t>SSO-Portal </a:t>
            </a:r>
            <a:r>
              <a:rPr lang="de-DE" sz="2000" dirty="0">
                <a:solidFill>
                  <a:srgbClr val="626262"/>
                </a:solidFill>
              </a:rPr>
              <a:t>benötigen Sie neben Ihrem Benutzernamen und dem Passwort, ein jedes mal neu generiertes „zweites Passwort“.</a:t>
            </a:r>
          </a:p>
          <a:p>
            <a:endParaRPr lang="de-DE" sz="2000" dirty="0">
              <a:solidFill>
                <a:srgbClr val="626262"/>
              </a:solidFill>
            </a:endParaRPr>
          </a:p>
          <a:p>
            <a:r>
              <a:rPr lang="de-DE" sz="2000" dirty="0">
                <a:solidFill>
                  <a:srgbClr val="626262"/>
                </a:solidFill>
              </a:rPr>
              <a:t>Mit diesem „zweiten Passwort“ wird sichergestellt, dass auch wirklich SIE sich einloggen.</a:t>
            </a:r>
            <a:endParaRPr lang="de-DE" dirty="0">
              <a:solidFill>
                <a:srgbClr val="626262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6853E22-B296-4954-BF68-F6D92046E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1" y="260648"/>
            <a:ext cx="7632847" cy="792088"/>
          </a:xfrm>
        </p:spPr>
        <p:txBody>
          <a:bodyPr/>
          <a:lstStyle/>
          <a:p>
            <a:r>
              <a:rPr lang="de-DE" dirty="0">
                <a:solidFill>
                  <a:srgbClr val="626262"/>
                </a:solidFill>
              </a:rPr>
              <a:t>SSO-Portal</a:t>
            </a:r>
            <a:br>
              <a:rPr lang="de-DE" dirty="0">
                <a:solidFill>
                  <a:srgbClr val="626262"/>
                </a:solidFill>
              </a:rPr>
            </a:br>
            <a:r>
              <a:rPr lang="de-DE" dirty="0">
                <a:solidFill>
                  <a:srgbClr val="626262"/>
                </a:solidFill>
              </a:rPr>
              <a:t>Wie komme ich da rein? Was ist ein Token?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E14012C-003B-40E2-A892-2CEE9F68F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8AAC0C1-81A0-46A0-BF59-83BC0043FF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106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251520" y="1521090"/>
            <a:ext cx="8496944" cy="4464495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ym typeface="Wingdings" panose="05000000000000000000" pitchFamily="2" charset="2"/>
              </a:rPr>
              <a:t>Wie geht das mit dem Token?</a:t>
            </a:r>
          </a:p>
          <a:p>
            <a:pPr marL="0" indent="0">
              <a:buNone/>
            </a:pPr>
            <a:endParaRPr lang="de-DE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FAQ der IT beachten!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  <a:hlinkClick r:id="rId3"/>
              </a:rPr>
              <a:t>https://ticket.haw-landshut.de/otrs/public.pl?Action=PublicFAQExplorer;CategoryID=36</a:t>
            </a:r>
            <a:endParaRPr lang="de-DE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1600" dirty="0">
                <a:sym typeface="Wingdings" panose="05000000000000000000" pitchFamily="2" charset="2"/>
              </a:rPr>
              <a:t>Erklärvideo: </a:t>
            </a:r>
            <a:r>
              <a:rPr lang="en-GB" sz="1600" dirty="0">
                <a:hlinkClick r:id="rId4"/>
              </a:rPr>
              <a:t>https://www.haw-landshut.de/fileadmin/Hochschule_Landshut_NEU/Ungeschuetzt/Service-IT/News/2020/SSOTutorialSubbed.mp4</a:t>
            </a:r>
            <a:r>
              <a:rPr lang="en-GB" sz="1600" dirty="0"/>
              <a:t> 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600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r>
              <a:rPr lang="de-DE" sz="1600" dirty="0">
                <a:sym typeface="Wingdings" panose="05000000000000000000" pitchFamily="2" charset="2"/>
              </a:rPr>
              <a:t>Es wird eine APP benötigt (kostenlos) </a:t>
            </a:r>
            <a:br>
              <a:rPr lang="de-DE" sz="1600" dirty="0">
                <a:sym typeface="Wingdings" panose="05000000000000000000" pitchFamily="2" charset="2"/>
              </a:rPr>
            </a:br>
            <a:r>
              <a:rPr lang="de-DE" sz="1600" dirty="0">
                <a:sym typeface="Wingdings" panose="05000000000000000000" pitchFamily="2" charset="2"/>
              </a:rPr>
              <a:t>- </a:t>
            </a:r>
            <a:r>
              <a:rPr lang="de-DE" sz="1600" dirty="0" err="1"/>
              <a:t>FreeOTP</a:t>
            </a:r>
            <a:r>
              <a:rPr lang="de-DE" sz="1600" dirty="0"/>
              <a:t> </a:t>
            </a:r>
            <a:r>
              <a:rPr lang="de-DE" sz="1600" dirty="0" err="1"/>
              <a:t>Authenticator</a:t>
            </a:r>
            <a:r>
              <a:rPr lang="de-DE" sz="1600" dirty="0"/>
              <a:t> im Apple Store für iOS</a:t>
            </a:r>
            <a:br>
              <a:rPr lang="de-DE" sz="1600" dirty="0"/>
            </a:br>
            <a:r>
              <a:rPr lang="de-DE" sz="1600" dirty="0"/>
              <a:t>- </a:t>
            </a:r>
            <a:r>
              <a:rPr lang="de-DE" sz="1600" dirty="0" err="1"/>
              <a:t>FreeOTP</a:t>
            </a:r>
            <a:r>
              <a:rPr lang="de-DE" sz="1600" dirty="0"/>
              <a:t> im Google Play Store für Android</a:t>
            </a:r>
            <a:br>
              <a:rPr lang="de-DE" sz="1600" dirty="0"/>
            </a:br>
            <a:r>
              <a:rPr lang="de-DE" sz="1600" dirty="0"/>
              <a:t>- Google </a:t>
            </a:r>
            <a:r>
              <a:rPr lang="de-DE" sz="1600" dirty="0" err="1"/>
              <a:t>Authenticator</a:t>
            </a:r>
            <a:r>
              <a:rPr lang="de-DE" sz="1600" dirty="0"/>
              <a:t> im Google Play Store für Android</a:t>
            </a:r>
            <a:endParaRPr lang="de-DE" sz="1600" dirty="0">
              <a:sym typeface="Wingdings" panose="05000000000000000000" pitchFamily="2" charset="2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SSO-Portal</a:t>
            </a:r>
            <a:br>
              <a:rPr lang="de-DE" dirty="0"/>
            </a:br>
            <a:r>
              <a:rPr lang="de-DE" b="0" dirty="0"/>
              <a:t>Token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Hochschule Landshut  |  www.haw-landshut.de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DE59DF-1964-4F40-BFE0-0271FA9E7BFB}" type="datetime1">
              <a:rPr lang="de-DE" smtClean="0"/>
              <a:t>29.07.2024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879411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-0926[2]">
  <a:themeElements>
    <a:clrScheme name="Benutzerdefiniert 1">
      <a:dk1>
        <a:srgbClr val="272727"/>
      </a:dk1>
      <a:lt1>
        <a:srgbClr val="FFFFFF"/>
      </a:lt1>
      <a:dk2>
        <a:srgbClr val="000000"/>
      </a:dk2>
      <a:lt2>
        <a:srgbClr val="626262"/>
      </a:lt2>
      <a:accent1>
        <a:srgbClr val="78B400"/>
      </a:accent1>
      <a:accent2>
        <a:srgbClr val="4196B4"/>
      </a:accent2>
      <a:accent3>
        <a:srgbClr val="4B9664"/>
      </a:accent3>
      <a:accent4>
        <a:srgbClr val="FFB400"/>
      </a:accent4>
      <a:accent5>
        <a:srgbClr val="325596"/>
      </a:accent5>
      <a:accent6>
        <a:srgbClr val="5F4678"/>
      </a:accent6>
      <a:hlink>
        <a:srgbClr val="2700CE"/>
      </a:hlink>
      <a:folHlink>
        <a:srgbClr val="808080"/>
      </a:folHlink>
    </a:clrScheme>
    <a:fontScheme name="Hochschule Landsh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E00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master-0926[2].potx</Template>
  <TotalTime>0</TotalTime>
  <Words>1986</Words>
  <Application>Microsoft Office PowerPoint</Application>
  <PresentationFormat>Bildschirmpräsentation (4:3)</PresentationFormat>
  <Paragraphs>451</Paragraphs>
  <Slides>39</Slides>
  <Notes>28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4" baseType="lpstr">
      <vt:lpstr>Arial</vt:lpstr>
      <vt:lpstr>Calibri</vt:lpstr>
      <vt:lpstr>Fieldwork 04 Geo Regular</vt:lpstr>
      <vt:lpstr>Wingdings</vt:lpstr>
      <vt:lpstr>master-0926[2]</vt:lpstr>
      <vt:lpstr>PowerPoint-Präsentation</vt:lpstr>
      <vt:lpstr>PowerPoint-Präsentation</vt:lpstr>
      <vt:lpstr>Was machen wir heute?</vt:lpstr>
      <vt:lpstr>Benutzeraccount &amp; E-Mail</vt:lpstr>
      <vt:lpstr>Benutzeraccount</vt:lpstr>
      <vt:lpstr>Benutzeraccount</vt:lpstr>
      <vt:lpstr>SSO-Portal</vt:lpstr>
      <vt:lpstr>SSO-Portal Wie komme ich da rein? Was ist ein Token?</vt:lpstr>
      <vt:lpstr>SSO-Portal Token</vt:lpstr>
      <vt:lpstr>Erste SSO-Anmeldung</vt:lpstr>
      <vt:lpstr>Erste SSO-Anmeldung</vt:lpstr>
      <vt:lpstr>Erste SSO-Anmeldung</vt:lpstr>
      <vt:lpstr>Erste SSO-Anmeldung</vt:lpstr>
      <vt:lpstr>Erste SSO-Anmeldung</vt:lpstr>
      <vt:lpstr>Jede weitere SSO- Anmeldung</vt:lpstr>
      <vt:lpstr>Hochschul-E-Mail</vt:lpstr>
      <vt:lpstr>PowerPoint-Präsentation</vt:lpstr>
      <vt:lpstr>Fragen</vt:lpstr>
      <vt:lpstr>Weitere Systeme</vt:lpstr>
      <vt:lpstr>Zoom www.zoom.us </vt:lpstr>
      <vt:lpstr>Zoom www.zoom.us </vt:lpstr>
      <vt:lpstr>Moodle</vt:lpstr>
      <vt:lpstr>Moodle</vt:lpstr>
      <vt:lpstr>Moodle</vt:lpstr>
      <vt:lpstr>Moodle</vt:lpstr>
      <vt:lpstr>Überblick wichtiger Links und Portale</vt:lpstr>
      <vt:lpstr>Fragen</vt:lpstr>
      <vt:lpstr>Weitere Informationen</vt:lpstr>
      <vt:lpstr>Allgemeine Informationen Schönaustraße</vt:lpstr>
      <vt:lpstr>Allgemeine Informationen Studierendenausweis</vt:lpstr>
      <vt:lpstr>Allgemeine Informationen Drucken</vt:lpstr>
      <vt:lpstr>Allgemeine Informationen Informationsfluss</vt:lpstr>
      <vt:lpstr>Allgemeine Informationen Bibliothek</vt:lpstr>
      <vt:lpstr>Allgemeine Informationen Informationsfluss</vt:lpstr>
      <vt:lpstr>Allgemeine Informationen Informationsfluss</vt:lpstr>
      <vt:lpstr>Allgemeine Informationen Microsoft 365</vt:lpstr>
      <vt:lpstr>Allgemeine Informationen Veranstaltungen</vt:lpstr>
      <vt:lpstr>Allgemeine Informationen Veranstaltungen</vt:lpstr>
      <vt:lpstr>Fakultät Soziale Arbeit</vt:lpstr>
    </vt:vector>
  </TitlesOfParts>
  <Company>Hochschule Landshut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Schnyder Ulrike</dc:creator>
  <cp:lastModifiedBy>BFT haw.soziale.arbeit</cp:lastModifiedBy>
  <cp:revision>421</cp:revision>
  <cp:lastPrinted>2017-12-19T11:56:27Z</cp:lastPrinted>
  <dcterms:created xsi:type="dcterms:W3CDTF">2016-09-12T07:09:21Z</dcterms:created>
  <dcterms:modified xsi:type="dcterms:W3CDTF">2024-07-29T13:45:03Z</dcterms:modified>
</cp:coreProperties>
</file>