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handoutMasterIdLst>
    <p:handoutMasterId r:id="rId68"/>
  </p:handoutMasterIdLst>
  <p:sldIdLst>
    <p:sldId id="307" r:id="rId2"/>
    <p:sldId id="404" r:id="rId3"/>
    <p:sldId id="310" r:id="rId4"/>
    <p:sldId id="352" r:id="rId5"/>
    <p:sldId id="436" r:id="rId6"/>
    <p:sldId id="410" r:id="rId7"/>
    <p:sldId id="354" r:id="rId8"/>
    <p:sldId id="355" r:id="rId9"/>
    <p:sldId id="356" r:id="rId10"/>
    <p:sldId id="357" r:id="rId11"/>
    <p:sldId id="358" r:id="rId12"/>
    <p:sldId id="359" r:id="rId13"/>
    <p:sldId id="360" r:id="rId14"/>
    <p:sldId id="361" r:id="rId15"/>
    <p:sldId id="362" r:id="rId16"/>
    <p:sldId id="363" r:id="rId17"/>
    <p:sldId id="364" r:id="rId18"/>
    <p:sldId id="365" r:id="rId19"/>
    <p:sldId id="366" r:id="rId20"/>
    <p:sldId id="367" r:id="rId21"/>
    <p:sldId id="368" r:id="rId22"/>
    <p:sldId id="369" r:id="rId23"/>
    <p:sldId id="370" r:id="rId24"/>
    <p:sldId id="406" r:id="rId25"/>
    <p:sldId id="407" r:id="rId26"/>
    <p:sldId id="408" r:id="rId27"/>
    <p:sldId id="409" r:id="rId28"/>
    <p:sldId id="373" r:id="rId29"/>
    <p:sldId id="374" r:id="rId30"/>
    <p:sldId id="375" r:id="rId31"/>
    <p:sldId id="377" r:id="rId32"/>
    <p:sldId id="438" r:id="rId33"/>
    <p:sldId id="430" r:id="rId34"/>
    <p:sldId id="379" r:id="rId35"/>
    <p:sldId id="380" r:id="rId36"/>
    <p:sldId id="405" r:id="rId37"/>
    <p:sldId id="387" r:id="rId38"/>
    <p:sldId id="386" r:id="rId39"/>
    <p:sldId id="412" r:id="rId40"/>
    <p:sldId id="413" r:id="rId41"/>
    <p:sldId id="414" r:id="rId42"/>
    <p:sldId id="437" r:id="rId43"/>
    <p:sldId id="416" r:id="rId44"/>
    <p:sldId id="417" r:id="rId45"/>
    <p:sldId id="418" r:id="rId46"/>
    <p:sldId id="419" r:id="rId47"/>
    <p:sldId id="420" r:id="rId48"/>
    <p:sldId id="421" r:id="rId49"/>
    <p:sldId id="422" r:id="rId50"/>
    <p:sldId id="423" r:id="rId51"/>
    <p:sldId id="424" r:id="rId52"/>
    <p:sldId id="425" r:id="rId53"/>
    <p:sldId id="426" r:id="rId54"/>
    <p:sldId id="427" r:id="rId55"/>
    <p:sldId id="428" r:id="rId56"/>
    <p:sldId id="429" r:id="rId57"/>
    <p:sldId id="385" r:id="rId58"/>
    <p:sldId id="388" r:id="rId59"/>
    <p:sldId id="390" r:id="rId60"/>
    <p:sldId id="393" r:id="rId61"/>
    <p:sldId id="431" r:id="rId62"/>
    <p:sldId id="432" r:id="rId63"/>
    <p:sldId id="433" r:id="rId64"/>
    <p:sldId id="434" r:id="rId65"/>
    <p:sldId id="435" r:id="rId66"/>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6262"/>
    <a:srgbClr val="D2D2D2"/>
    <a:srgbClr val="4B9664"/>
    <a:srgbClr val="78B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440" autoAdjust="0"/>
    <p:restoredTop sz="83761" autoAdjust="0"/>
  </p:normalViewPr>
  <p:slideViewPr>
    <p:cSldViewPr showGuides="1">
      <p:cViewPr varScale="1">
        <p:scale>
          <a:sx n="96" d="100"/>
          <a:sy n="96" d="100"/>
        </p:scale>
        <p:origin x="2334" y="90"/>
      </p:cViewPr>
      <p:guideLst>
        <p:guide orient="horz" pos="2160"/>
        <p:guide pos="204"/>
      </p:guideLst>
    </p:cSldViewPr>
  </p:slideViewPr>
  <p:outlineViewPr>
    <p:cViewPr>
      <p:scale>
        <a:sx n="33" d="100"/>
        <a:sy n="33" d="100"/>
      </p:scale>
      <p:origin x="0" y="2603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5144C29-C0F0-E042-99EB-E9D3949336AB}" type="datetime1">
              <a:rPr lang="de-DE" smtClean="0"/>
              <a:t>20.03.2023</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F47DD57-4886-134A-8F1B-BAC64F561F73}" type="slidenum">
              <a:rPr lang="de-DE" smtClean="0"/>
              <a:t>‹Nr.›</a:t>
            </a:fld>
            <a:endParaRPr lang="de-DE"/>
          </a:p>
        </p:txBody>
      </p:sp>
    </p:spTree>
    <p:extLst>
      <p:ext uri="{BB962C8B-B14F-4D97-AF65-F5344CB8AC3E}">
        <p14:creationId xmlns:p14="http://schemas.microsoft.com/office/powerpoint/2010/main" val="38761328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A30561-B2A5-1E41-ABF0-0F9E8914B36D}" type="datetime1">
              <a:rPr lang="de-DE" smtClean="0"/>
              <a:t>20.03.2023</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804C45-C4B7-024C-9A1F-72DDADF5CA1E}" type="slidenum">
              <a:rPr lang="de-DE" smtClean="0"/>
              <a:t>‹Nr.›</a:t>
            </a:fld>
            <a:endParaRPr lang="de-DE"/>
          </a:p>
        </p:txBody>
      </p:sp>
    </p:spTree>
    <p:extLst>
      <p:ext uri="{BB962C8B-B14F-4D97-AF65-F5344CB8AC3E}">
        <p14:creationId xmlns:p14="http://schemas.microsoft.com/office/powerpoint/2010/main" val="285124564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9804C45-C4B7-024C-9A1F-72DDADF5CA1E}" type="slidenum">
              <a:rPr lang="de-DE" smtClean="0"/>
              <a:t>1</a:t>
            </a:fld>
            <a:endParaRPr lang="de-DE"/>
          </a:p>
        </p:txBody>
      </p:sp>
    </p:spTree>
    <p:extLst>
      <p:ext uri="{BB962C8B-B14F-4D97-AF65-F5344CB8AC3E}">
        <p14:creationId xmlns:p14="http://schemas.microsoft.com/office/powerpoint/2010/main" val="4161846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9804C45-C4B7-024C-9A1F-72DDADF5CA1E}" type="slidenum">
              <a:rPr lang="de-DE" smtClean="0"/>
              <a:t>2</a:t>
            </a:fld>
            <a:endParaRPr lang="de-DE"/>
          </a:p>
        </p:txBody>
      </p:sp>
    </p:spTree>
    <p:extLst>
      <p:ext uri="{BB962C8B-B14F-4D97-AF65-F5344CB8AC3E}">
        <p14:creationId xmlns:p14="http://schemas.microsoft.com/office/powerpoint/2010/main" val="13793365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w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rlie_Bsp1">
    <p:spTree>
      <p:nvGrpSpPr>
        <p:cNvPr id="1" name=""/>
        <p:cNvGrpSpPr/>
        <p:nvPr/>
      </p:nvGrpSpPr>
      <p:grpSpPr>
        <a:xfrm>
          <a:off x="0" y="0"/>
          <a:ext cx="0" cy="0"/>
          <a:chOff x="0" y="0"/>
          <a:chExt cx="0" cy="0"/>
        </a:xfrm>
      </p:grpSpPr>
      <p:sp>
        <p:nvSpPr>
          <p:cNvPr id="6" name="Bildplatzhalter 5"/>
          <p:cNvSpPr>
            <a:spLocks noGrp="1"/>
          </p:cNvSpPr>
          <p:nvPr>
            <p:ph type="pic" sz="quarter" idx="10"/>
          </p:nvPr>
        </p:nvSpPr>
        <p:spPr>
          <a:xfrm>
            <a:off x="0" y="1386000"/>
            <a:ext cx="9144000" cy="5472000"/>
          </a:xfrm>
          <a:prstGeom prst="rect">
            <a:avLst/>
          </a:prstGeom>
        </p:spPr>
        <p:txBody>
          <a:bodyPr vert="horz"/>
          <a:lstStyle>
            <a:lvl1pPr>
              <a:defRPr sz="2400">
                <a:solidFill>
                  <a:srgbClr val="626262"/>
                </a:solidFill>
              </a:defRPr>
            </a:lvl1pPr>
          </a:lstStyle>
          <a:p>
            <a:endParaRPr lang="de-DE" dirty="0"/>
          </a:p>
        </p:txBody>
      </p:sp>
      <p:sp>
        <p:nvSpPr>
          <p:cNvPr id="9" name="Rechteck 8"/>
          <p:cNvSpPr/>
          <p:nvPr userDrawn="1"/>
        </p:nvSpPr>
        <p:spPr>
          <a:xfrm>
            <a:off x="-1" y="1340768"/>
            <a:ext cx="9144001" cy="45719"/>
          </a:xfrm>
          <a:prstGeom prst="rect">
            <a:avLst/>
          </a:prstGeom>
          <a:solidFill>
            <a:srgbClr val="BE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p:cNvSpPr>
            <a:spLocks noGrp="1"/>
          </p:cNvSpPr>
          <p:nvPr>
            <p:ph type="ctrTitle" hasCustomPrompt="1"/>
          </p:nvPr>
        </p:nvSpPr>
        <p:spPr>
          <a:xfrm>
            <a:off x="251521" y="260648"/>
            <a:ext cx="7632847" cy="792088"/>
          </a:xfrm>
          <a:prstGeom prst="rect">
            <a:avLst/>
          </a:prstGeom>
        </p:spPr>
        <p:txBody>
          <a:bodyPr>
            <a:noAutofit/>
          </a:bodyPr>
          <a:lstStyle>
            <a:lvl1pPr algn="l">
              <a:defRPr sz="2400" b="1" i="0" cap="none">
                <a:solidFill>
                  <a:schemeClr val="bg2"/>
                </a:solidFill>
                <a:latin typeface="Arial" panose="020B0604020202020204" pitchFamily="34" charset="0"/>
                <a:cs typeface="Arial" panose="020B0604020202020204" pitchFamily="34" charset="0"/>
              </a:defRPr>
            </a:lvl1pPr>
          </a:lstStyle>
          <a:p>
            <a:r>
              <a:rPr lang="de-DE" dirty="0" smtClean="0"/>
              <a:t>Titelmasterformat durch klicken bearbeiten</a:t>
            </a:r>
            <a:endParaRPr lang="de-DE" dirty="0"/>
          </a:p>
        </p:txBody>
      </p:sp>
      <p:sp>
        <p:nvSpPr>
          <p:cNvPr id="4" name="Textfeld 3"/>
          <p:cNvSpPr txBox="1"/>
          <p:nvPr userDrawn="1"/>
        </p:nvSpPr>
        <p:spPr>
          <a:xfrm>
            <a:off x="-3835400" y="-533400"/>
            <a:ext cx="184666" cy="369332"/>
          </a:xfrm>
          <a:prstGeom prst="rect">
            <a:avLst/>
          </a:prstGeom>
          <a:noFill/>
        </p:spPr>
        <p:txBody>
          <a:bodyPr wrap="none" rtlCol="0">
            <a:spAutoFit/>
          </a:bodyPr>
          <a:lstStyle/>
          <a:p>
            <a:endParaRPr lang="de-DE"/>
          </a:p>
        </p:txBody>
      </p:sp>
      <p:pic>
        <p:nvPicPr>
          <p:cNvPr id="10" name="Picture 4"/>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72400" y="260647"/>
            <a:ext cx="678725" cy="693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841290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Endfolie">
    <p:spTree>
      <p:nvGrpSpPr>
        <p:cNvPr id="1" name=""/>
        <p:cNvGrpSpPr/>
        <p:nvPr/>
      </p:nvGrpSpPr>
      <p:grpSpPr>
        <a:xfrm>
          <a:off x="0" y="0"/>
          <a:ext cx="0" cy="0"/>
          <a:chOff x="0" y="0"/>
          <a:chExt cx="0" cy="0"/>
        </a:xfrm>
      </p:grpSpPr>
      <p:sp>
        <p:nvSpPr>
          <p:cNvPr id="8" name="Rechteck 7"/>
          <p:cNvSpPr/>
          <p:nvPr userDrawn="1"/>
        </p:nvSpPr>
        <p:spPr>
          <a:xfrm>
            <a:off x="-63063" y="4797152"/>
            <a:ext cx="9315583" cy="2060848"/>
          </a:xfrm>
          <a:prstGeom prst="rect">
            <a:avLst/>
          </a:prstGeom>
          <a:solidFill>
            <a:srgbClr val="BE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 name="Inhaltsplatzhalter 3"/>
          <p:cNvSpPr>
            <a:spLocks noGrp="1"/>
          </p:cNvSpPr>
          <p:nvPr>
            <p:ph sz="quarter" idx="10"/>
          </p:nvPr>
        </p:nvSpPr>
        <p:spPr>
          <a:xfrm>
            <a:off x="0" y="1386488"/>
            <a:ext cx="9144000" cy="3410664"/>
          </a:xfrm>
          <a:prstGeom prst="rect">
            <a:avLst/>
          </a:prstGeo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5" name="Rechteck 4"/>
          <p:cNvSpPr/>
          <p:nvPr userDrawn="1"/>
        </p:nvSpPr>
        <p:spPr>
          <a:xfrm>
            <a:off x="5017657" y="5085184"/>
            <a:ext cx="3779912" cy="1077218"/>
          </a:xfrm>
          <a:prstGeom prst="rect">
            <a:avLst/>
          </a:prstGeom>
        </p:spPr>
        <p:txBody>
          <a:bodyPr wrap="square">
            <a:spAutoFit/>
          </a:bodyPr>
          <a:lstStyle/>
          <a:p>
            <a:pPr eaLnBrk="1" hangingPunct="1">
              <a:lnSpc>
                <a:spcPct val="100000"/>
              </a:lnSpc>
              <a:spcBef>
                <a:spcPct val="0"/>
              </a:spcBef>
              <a:spcAft>
                <a:spcPct val="0"/>
              </a:spcAft>
              <a:buClrTx/>
              <a:buFontTx/>
              <a:buNone/>
            </a:pPr>
            <a:r>
              <a:rPr lang="de-DE" altLang="de-DE" sz="1600" dirty="0" smtClean="0">
                <a:solidFill>
                  <a:schemeClr val="bg1"/>
                </a:solidFill>
                <a:cs typeface="Arial" pitchFamily="34" charset="0"/>
              </a:rPr>
              <a:t>Tel. 	+49 (0)871 – 506 0</a:t>
            </a:r>
            <a:br>
              <a:rPr lang="de-DE" altLang="de-DE" sz="1600" dirty="0" smtClean="0">
                <a:solidFill>
                  <a:schemeClr val="bg1"/>
                </a:solidFill>
                <a:cs typeface="Arial" pitchFamily="34" charset="0"/>
              </a:rPr>
            </a:br>
            <a:r>
              <a:rPr lang="de-DE" altLang="de-DE" sz="1600" dirty="0" smtClean="0">
                <a:solidFill>
                  <a:schemeClr val="bg1"/>
                </a:solidFill>
                <a:cs typeface="Arial" pitchFamily="34" charset="0"/>
              </a:rPr>
              <a:t>Fax 	+49 (0)871 – 506 506</a:t>
            </a:r>
          </a:p>
          <a:p>
            <a:pPr eaLnBrk="1" hangingPunct="1">
              <a:lnSpc>
                <a:spcPct val="100000"/>
              </a:lnSpc>
              <a:spcBef>
                <a:spcPct val="0"/>
              </a:spcBef>
              <a:spcAft>
                <a:spcPct val="0"/>
              </a:spcAft>
              <a:buClrTx/>
              <a:buFontTx/>
              <a:buNone/>
            </a:pPr>
            <a:r>
              <a:rPr lang="de-DE" altLang="de-DE" sz="1600" dirty="0" smtClean="0">
                <a:solidFill>
                  <a:schemeClr val="bg1"/>
                </a:solidFill>
                <a:cs typeface="Arial" pitchFamily="34" charset="0"/>
              </a:rPr>
              <a:t>info@haw-landshut.de</a:t>
            </a:r>
          </a:p>
          <a:p>
            <a:pPr eaLnBrk="1" hangingPunct="1">
              <a:lnSpc>
                <a:spcPct val="100000"/>
              </a:lnSpc>
              <a:spcBef>
                <a:spcPct val="0"/>
              </a:spcBef>
              <a:spcAft>
                <a:spcPct val="0"/>
              </a:spcAft>
              <a:buClrTx/>
              <a:buFontTx/>
              <a:buNone/>
            </a:pPr>
            <a:r>
              <a:rPr lang="de-DE" altLang="de-DE" sz="1600" dirty="0" smtClean="0">
                <a:solidFill>
                  <a:schemeClr val="bg1"/>
                </a:solidFill>
                <a:cs typeface="Arial" pitchFamily="34" charset="0"/>
              </a:rPr>
              <a:t>www.haw-landshut.de</a:t>
            </a:r>
          </a:p>
        </p:txBody>
      </p:sp>
      <p:sp>
        <p:nvSpPr>
          <p:cNvPr id="9" name="Rechteck 8"/>
          <p:cNvSpPr/>
          <p:nvPr userDrawn="1"/>
        </p:nvSpPr>
        <p:spPr>
          <a:xfrm>
            <a:off x="-1" y="1340768"/>
            <a:ext cx="9144001" cy="45719"/>
          </a:xfrm>
          <a:prstGeom prst="rect">
            <a:avLst/>
          </a:prstGeom>
          <a:solidFill>
            <a:srgbClr val="BE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11" name="Picture 4"/>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72400" y="260647"/>
            <a:ext cx="678725" cy="693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hteck 9"/>
          <p:cNvSpPr/>
          <p:nvPr userDrawn="1"/>
        </p:nvSpPr>
        <p:spPr>
          <a:xfrm>
            <a:off x="454470" y="5085183"/>
            <a:ext cx="4320480" cy="1077218"/>
          </a:xfrm>
          <a:prstGeom prst="rect">
            <a:avLst/>
          </a:prstGeom>
        </p:spPr>
        <p:txBody>
          <a:bodyPr wrap="square">
            <a:spAutoFit/>
          </a:bodyPr>
          <a:lstStyle/>
          <a:p>
            <a:pPr eaLnBrk="1" hangingPunct="1">
              <a:lnSpc>
                <a:spcPct val="100000"/>
              </a:lnSpc>
              <a:spcBef>
                <a:spcPct val="0"/>
              </a:spcBef>
              <a:spcAft>
                <a:spcPct val="0"/>
              </a:spcAft>
              <a:buClrTx/>
              <a:buFontTx/>
              <a:buNone/>
            </a:pPr>
            <a:r>
              <a:rPr lang="de-DE" altLang="de-DE" sz="1600" dirty="0" smtClean="0">
                <a:solidFill>
                  <a:schemeClr val="bg1"/>
                </a:solidFill>
                <a:cs typeface="Arial" pitchFamily="34" charset="0"/>
              </a:rPr>
              <a:t>Hochschule Landshut </a:t>
            </a:r>
          </a:p>
          <a:p>
            <a:pPr eaLnBrk="1" hangingPunct="1">
              <a:lnSpc>
                <a:spcPct val="100000"/>
              </a:lnSpc>
              <a:spcBef>
                <a:spcPct val="0"/>
              </a:spcBef>
              <a:spcAft>
                <a:spcPct val="0"/>
              </a:spcAft>
              <a:buClrTx/>
              <a:buFontTx/>
              <a:buNone/>
            </a:pPr>
            <a:r>
              <a:rPr lang="de-DE" altLang="de-DE" sz="1600" dirty="0" smtClean="0">
                <a:solidFill>
                  <a:schemeClr val="bg1"/>
                </a:solidFill>
                <a:cs typeface="Arial" pitchFamily="34" charset="0"/>
              </a:rPr>
              <a:t>Am Lurzenhof 1</a:t>
            </a:r>
          </a:p>
          <a:p>
            <a:pPr eaLnBrk="1" hangingPunct="1">
              <a:lnSpc>
                <a:spcPct val="100000"/>
              </a:lnSpc>
              <a:spcBef>
                <a:spcPct val="0"/>
              </a:spcBef>
              <a:spcAft>
                <a:spcPct val="0"/>
              </a:spcAft>
              <a:buClrTx/>
              <a:buFontTx/>
              <a:buNone/>
            </a:pPr>
            <a:r>
              <a:rPr lang="de-DE" altLang="de-DE" sz="1600" dirty="0" smtClean="0">
                <a:solidFill>
                  <a:schemeClr val="bg1"/>
                </a:solidFill>
                <a:cs typeface="Arial" pitchFamily="34" charset="0"/>
              </a:rPr>
              <a:t>84036 Landshut</a:t>
            </a:r>
          </a:p>
          <a:p>
            <a:pPr eaLnBrk="1" hangingPunct="1">
              <a:lnSpc>
                <a:spcPct val="100000"/>
              </a:lnSpc>
              <a:spcBef>
                <a:spcPct val="0"/>
              </a:spcBef>
              <a:spcAft>
                <a:spcPct val="0"/>
              </a:spcAft>
              <a:buClrTx/>
              <a:buFontTx/>
              <a:buNone/>
            </a:pPr>
            <a:endParaRPr lang="de-DE" altLang="de-DE" sz="1600" dirty="0" smtClean="0">
              <a:solidFill>
                <a:schemeClr val="bg1"/>
              </a:solidFill>
              <a:cs typeface="Arial" pitchFamily="34" charset="0"/>
            </a:endParaRPr>
          </a:p>
        </p:txBody>
      </p:sp>
    </p:spTree>
    <p:extLst>
      <p:ext uri="{BB962C8B-B14F-4D97-AF65-F5344CB8AC3E}">
        <p14:creationId xmlns:p14="http://schemas.microsoft.com/office/powerpoint/2010/main" val="104967838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4" name="Datumsplatzhalter 1"/>
          <p:cNvSpPr txBox="1">
            <a:spLocks/>
          </p:cNvSpPr>
          <p:nvPr userDrawn="1"/>
        </p:nvSpPr>
        <p:spPr>
          <a:xfrm>
            <a:off x="2000250" y="6545263"/>
            <a:ext cx="5214938" cy="365125"/>
          </a:xfrm>
          <a:prstGeom prst="rect">
            <a:avLst/>
          </a:prstGeom>
        </p:spPr>
        <p:txBody>
          <a:bodyPr anchor="ctr"/>
          <a:lstStyle>
            <a:lvl1pPr algn="l">
              <a:defRPr sz="1200">
                <a:solidFill>
                  <a:schemeClr val="tx1">
                    <a:tint val="75000"/>
                  </a:schemeClr>
                </a:solidFill>
              </a:defRPr>
            </a:lvl1pPr>
          </a:lstStyle>
          <a:p>
            <a:pPr algn="ctr">
              <a:defRPr/>
            </a:pPr>
            <a:endParaRPr lang="de-DE" dirty="0"/>
          </a:p>
        </p:txBody>
      </p:sp>
      <p:sp>
        <p:nvSpPr>
          <p:cNvPr id="2" name="Titel 1"/>
          <p:cNvSpPr>
            <a:spLocks noGrp="1"/>
          </p:cNvSpPr>
          <p:nvPr>
            <p:ph type="title"/>
          </p:nvPr>
        </p:nvSpPr>
        <p:spPr>
          <a:xfrm>
            <a:off x="323850" y="1336675"/>
            <a:ext cx="8262938" cy="657225"/>
          </a:xfrm>
          <a:prstGeom prst="rect">
            <a:avLst/>
          </a:prstGeom>
        </p:spPr>
        <p:txBody>
          <a:bodyPr/>
          <a:lstStyle/>
          <a:p>
            <a:r>
              <a:rPr lang="de-DE" dirty="0" smtClean="0"/>
              <a:t>Titelmasterformat durch Klicken bearbeiten</a:t>
            </a:r>
            <a:endParaRPr lang="de-DE" dirty="0"/>
          </a:p>
        </p:txBody>
      </p:sp>
      <p:sp>
        <p:nvSpPr>
          <p:cNvPr id="3" name="Inhaltsplatzhalter 2"/>
          <p:cNvSpPr>
            <a:spLocks noGrp="1"/>
          </p:cNvSpPr>
          <p:nvPr>
            <p:ph idx="1"/>
          </p:nvPr>
        </p:nvSpPr>
        <p:spPr>
          <a:xfrm>
            <a:off x="323850" y="2287588"/>
            <a:ext cx="8262938" cy="4310062"/>
          </a:xfrm>
          <a:prstGeom prst="rect">
            <a:avLst/>
          </a:prstGeo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5" name="Datumsplatzhalter 3"/>
          <p:cNvSpPr>
            <a:spLocks noGrp="1"/>
          </p:cNvSpPr>
          <p:nvPr>
            <p:ph type="dt" sz="half" idx="10"/>
          </p:nvPr>
        </p:nvSpPr>
        <p:spPr>
          <a:xfrm>
            <a:off x="234950" y="6564313"/>
            <a:ext cx="2133600" cy="365125"/>
          </a:xfrm>
          <a:prstGeom prst="rect">
            <a:avLst/>
          </a:prstGeom>
        </p:spPr>
        <p:txBody>
          <a:bodyPr/>
          <a:lstStyle>
            <a:lvl1pPr>
              <a:defRPr sz="1200">
                <a:solidFill>
                  <a:srgbClr val="626262"/>
                </a:solidFill>
              </a:defRPr>
            </a:lvl1pPr>
          </a:lstStyle>
          <a:p>
            <a:pPr>
              <a:defRPr/>
            </a:pPr>
            <a:fld id="{C678BB31-B881-40B6-8420-D47071565E8C}" type="datetime1">
              <a:rPr lang="de-DE"/>
              <a:pPr>
                <a:defRPr/>
              </a:pPr>
              <a:t>20.03.2023</a:t>
            </a:fld>
            <a:endParaRPr lang="de-DE"/>
          </a:p>
        </p:txBody>
      </p:sp>
      <p:sp>
        <p:nvSpPr>
          <p:cNvPr id="6" name="Fußzeilenplatzhalter 4"/>
          <p:cNvSpPr>
            <a:spLocks noGrp="1"/>
          </p:cNvSpPr>
          <p:nvPr>
            <p:ph type="ftr" sz="quarter" idx="11"/>
          </p:nvPr>
        </p:nvSpPr>
        <p:spPr>
          <a:xfrm>
            <a:off x="357188" y="6564313"/>
            <a:ext cx="8215312" cy="365125"/>
          </a:xfrm>
          <a:prstGeom prst="rect">
            <a:avLst/>
          </a:prstGeom>
        </p:spPr>
        <p:txBody>
          <a:bodyPr/>
          <a:lstStyle>
            <a:lvl1pPr algn="ctr">
              <a:defRPr sz="1200">
                <a:solidFill>
                  <a:srgbClr val="626262"/>
                </a:solidFill>
              </a:defRPr>
            </a:lvl1pPr>
          </a:lstStyle>
          <a:p>
            <a:pPr>
              <a:defRPr/>
            </a:pPr>
            <a:r>
              <a:rPr lang="de-DE"/>
              <a:t>Hochschulbibliothek Landshut</a:t>
            </a:r>
          </a:p>
        </p:txBody>
      </p:sp>
      <p:sp>
        <p:nvSpPr>
          <p:cNvPr id="7" name="Foliennummernplatzhalter 5"/>
          <p:cNvSpPr>
            <a:spLocks noGrp="1"/>
          </p:cNvSpPr>
          <p:nvPr>
            <p:ph type="sldNum" sz="quarter" idx="12"/>
          </p:nvPr>
        </p:nvSpPr>
        <p:spPr>
          <a:xfrm>
            <a:off x="6492875" y="6564313"/>
            <a:ext cx="2090738" cy="365125"/>
          </a:xfrm>
          <a:prstGeom prst="rect">
            <a:avLst/>
          </a:prstGeom>
        </p:spPr>
        <p:txBody>
          <a:bodyPr/>
          <a:lstStyle>
            <a:lvl1pPr algn="r">
              <a:defRPr sz="1200">
                <a:solidFill>
                  <a:srgbClr val="626262"/>
                </a:solidFill>
              </a:defRPr>
            </a:lvl1pPr>
          </a:lstStyle>
          <a:p>
            <a:pPr>
              <a:defRPr/>
            </a:pPr>
            <a:fld id="{5077B7B6-367C-4212-BA86-4461E0D46D01}" type="slidenum">
              <a:rPr lang="de-DE"/>
              <a:pPr>
                <a:defRPr/>
              </a:pPr>
              <a:t>‹Nr.›</a:t>
            </a:fld>
            <a:endParaRPr lang="de-DE" dirty="0"/>
          </a:p>
        </p:txBody>
      </p:sp>
    </p:spTree>
    <p:extLst>
      <p:ext uri="{BB962C8B-B14F-4D97-AF65-F5344CB8AC3E}">
        <p14:creationId xmlns:p14="http://schemas.microsoft.com/office/powerpoint/2010/main" val="1226111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234950" y="6564313"/>
            <a:ext cx="2133600" cy="365125"/>
          </a:xfrm>
          <a:prstGeom prst="rect">
            <a:avLst/>
          </a:prstGeom>
        </p:spPr>
        <p:txBody>
          <a:bodyPr/>
          <a:lstStyle>
            <a:lvl1pPr>
              <a:defRPr/>
            </a:lvl1pPr>
          </a:lstStyle>
          <a:p>
            <a:pPr>
              <a:defRPr/>
            </a:pPr>
            <a:fld id="{454F15E2-767A-4091-8F9E-363B3159E409}" type="datetime1">
              <a:rPr lang="de-DE"/>
              <a:pPr>
                <a:defRPr/>
              </a:pPr>
              <a:t>20.03.2023</a:t>
            </a:fld>
            <a:endParaRPr lang="de-DE"/>
          </a:p>
        </p:txBody>
      </p:sp>
      <p:sp>
        <p:nvSpPr>
          <p:cNvPr id="3" name="Fußzeilenplatzhalter 2"/>
          <p:cNvSpPr>
            <a:spLocks noGrp="1"/>
          </p:cNvSpPr>
          <p:nvPr>
            <p:ph type="ftr" sz="quarter" idx="11"/>
          </p:nvPr>
        </p:nvSpPr>
        <p:spPr>
          <a:xfrm>
            <a:off x="357188" y="6564313"/>
            <a:ext cx="8215312" cy="365125"/>
          </a:xfrm>
          <a:prstGeom prst="rect">
            <a:avLst/>
          </a:prstGeom>
        </p:spPr>
        <p:txBody>
          <a:bodyPr/>
          <a:lstStyle>
            <a:lvl1pPr>
              <a:defRPr/>
            </a:lvl1pPr>
          </a:lstStyle>
          <a:p>
            <a:pPr>
              <a:defRPr/>
            </a:pPr>
            <a:r>
              <a:rPr lang="de-DE"/>
              <a:t>Bibliothek der Hochschule Augsburg</a:t>
            </a:r>
          </a:p>
        </p:txBody>
      </p:sp>
      <p:sp>
        <p:nvSpPr>
          <p:cNvPr id="4" name="Foliennummernplatzhalter 3"/>
          <p:cNvSpPr>
            <a:spLocks noGrp="1"/>
          </p:cNvSpPr>
          <p:nvPr>
            <p:ph type="sldNum" sz="quarter" idx="12"/>
          </p:nvPr>
        </p:nvSpPr>
        <p:spPr>
          <a:xfrm>
            <a:off x="6492875" y="6564313"/>
            <a:ext cx="2090738" cy="365125"/>
          </a:xfrm>
          <a:prstGeom prst="rect">
            <a:avLst/>
          </a:prstGeom>
        </p:spPr>
        <p:txBody>
          <a:bodyPr/>
          <a:lstStyle>
            <a:lvl1pPr>
              <a:defRPr/>
            </a:lvl1pPr>
          </a:lstStyle>
          <a:p>
            <a:pPr>
              <a:defRPr/>
            </a:pPr>
            <a:fld id="{A66A1317-D9F3-48B5-A1AE-0AEDC214F5F4}" type="slidenum">
              <a:rPr lang="de-DE"/>
              <a:pPr>
                <a:defRPr/>
              </a:pPr>
              <a:t>‹Nr.›</a:t>
            </a:fld>
            <a:endParaRPr lang="de-DE"/>
          </a:p>
        </p:txBody>
      </p:sp>
    </p:spTree>
    <p:extLst>
      <p:ext uri="{BB962C8B-B14F-4D97-AF65-F5344CB8AC3E}">
        <p14:creationId xmlns:p14="http://schemas.microsoft.com/office/powerpoint/2010/main" val="342096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itelfolie">
    <p:spTree>
      <p:nvGrpSpPr>
        <p:cNvPr id="1" name=""/>
        <p:cNvGrpSpPr/>
        <p:nvPr/>
      </p:nvGrpSpPr>
      <p:grpSpPr>
        <a:xfrm>
          <a:off x="0" y="0"/>
          <a:ext cx="0" cy="0"/>
          <a:chOff x="0" y="0"/>
          <a:chExt cx="0" cy="0"/>
        </a:xfrm>
      </p:grpSpPr>
      <p:pic>
        <p:nvPicPr>
          <p:cNvPr id="4" name="Grafik 9"/>
          <p:cNvPicPr>
            <a:picLocks noChangeAspect="1"/>
          </p:cNvPicPr>
          <p:nvPr userDrawn="1"/>
        </p:nvPicPr>
        <p:blipFill>
          <a:blip r:embed="rId2">
            <a:extLst>
              <a:ext uri="{28A0092B-C50C-407E-A947-70E740481C1C}">
                <a14:useLocalDpi xmlns:a14="http://schemas.microsoft.com/office/drawing/2010/main" val="0"/>
              </a:ext>
            </a:extLst>
          </a:blip>
          <a:srcRect l="6036" t="1593" r="24966" b="148"/>
          <a:stretch>
            <a:fillRect/>
          </a:stretch>
        </p:blipFill>
        <p:spPr bwMode="auto">
          <a:xfrm>
            <a:off x="4572000" y="1830388"/>
            <a:ext cx="4572000" cy="421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uppieren 10"/>
          <p:cNvGrpSpPr>
            <a:grpSpLocks/>
          </p:cNvGrpSpPr>
          <p:nvPr userDrawn="1"/>
        </p:nvGrpSpPr>
        <p:grpSpPr bwMode="auto">
          <a:xfrm>
            <a:off x="-7938" y="1830388"/>
            <a:ext cx="8642351" cy="5043487"/>
            <a:chOff x="-7937" y="1829732"/>
            <a:chExt cx="8642350" cy="5044225"/>
          </a:xfrm>
        </p:grpSpPr>
        <p:pic>
          <p:nvPicPr>
            <p:cNvPr id="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r="49948"/>
            <a:stretch>
              <a:fillRect/>
            </a:stretch>
          </p:blipFill>
          <p:spPr bwMode="auto">
            <a:xfrm>
              <a:off x="-7937" y="1830388"/>
              <a:ext cx="4579938" cy="503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arallelogramm 1"/>
            <p:cNvSpPr/>
            <p:nvPr userDrawn="1"/>
          </p:nvSpPr>
          <p:spPr>
            <a:xfrm>
              <a:off x="4567492" y="1829732"/>
              <a:ext cx="819654" cy="5044225"/>
            </a:xfrm>
            <a:custGeom>
              <a:avLst/>
              <a:gdLst>
                <a:gd name="connsiteX0" fmla="*/ 0 w 1008112"/>
                <a:gd name="connsiteY0" fmla="*/ 1152128 h 1152128"/>
                <a:gd name="connsiteX1" fmla="*/ 252028 w 1008112"/>
                <a:gd name="connsiteY1" fmla="*/ 0 h 1152128"/>
                <a:gd name="connsiteX2" fmla="*/ 1008112 w 1008112"/>
                <a:gd name="connsiteY2" fmla="*/ 0 h 1152128"/>
                <a:gd name="connsiteX3" fmla="*/ 756084 w 1008112"/>
                <a:gd name="connsiteY3" fmla="*/ 1152128 h 1152128"/>
                <a:gd name="connsiteX4" fmla="*/ 0 w 1008112"/>
                <a:gd name="connsiteY4" fmla="*/ 1152128 h 1152128"/>
                <a:gd name="connsiteX0" fmla="*/ 575286 w 1583398"/>
                <a:gd name="connsiteY0" fmla="*/ 1152128 h 1152128"/>
                <a:gd name="connsiteX1" fmla="*/ 0 w 1583398"/>
                <a:gd name="connsiteY1" fmla="*/ 210457 h 1152128"/>
                <a:gd name="connsiteX2" fmla="*/ 1583398 w 1583398"/>
                <a:gd name="connsiteY2" fmla="*/ 0 h 1152128"/>
                <a:gd name="connsiteX3" fmla="*/ 1331370 w 1583398"/>
                <a:gd name="connsiteY3" fmla="*/ 1152128 h 1152128"/>
                <a:gd name="connsiteX4" fmla="*/ 575286 w 1583398"/>
                <a:gd name="connsiteY4" fmla="*/ 1152128 h 1152128"/>
                <a:gd name="connsiteX0" fmla="*/ 0 w 1588683"/>
                <a:gd name="connsiteY0" fmla="*/ 5245157 h 5245157"/>
                <a:gd name="connsiteX1" fmla="*/ 5285 w 1588683"/>
                <a:gd name="connsiteY1" fmla="*/ 210457 h 5245157"/>
                <a:gd name="connsiteX2" fmla="*/ 1588683 w 1588683"/>
                <a:gd name="connsiteY2" fmla="*/ 0 h 5245157"/>
                <a:gd name="connsiteX3" fmla="*/ 1336655 w 1588683"/>
                <a:gd name="connsiteY3" fmla="*/ 1152128 h 5245157"/>
                <a:gd name="connsiteX4" fmla="*/ 0 w 1588683"/>
                <a:gd name="connsiteY4" fmla="*/ 5245157 h 5245157"/>
                <a:gd name="connsiteX0" fmla="*/ 0 w 1336655"/>
                <a:gd name="connsiteY0" fmla="*/ 5034700 h 5034700"/>
                <a:gd name="connsiteX1" fmla="*/ 5285 w 1336655"/>
                <a:gd name="connsiteY1" fmla="*/ 0 h 5034700"/>
                <a:gd name="connsiteX2" fmla="*/ 942798 w 1336655"/>
                <a:gd name="connsiteY2" fmla="*/ 711200 h 5034700"/>
                <a:gd name="connsiteX3" fmla="*/ 1336655 w 1336655"/>
                <a:gd name="connsiteY3" fmla="*/ 941671 h 5034700"/>
                <a:gd name="connsiteX4" fmla="*/ 0 w 1336655"/>
                <a:gd name="connsiteY4" fmla="*/ 5034700 h 5034700"/>
                <a:gd name="connsiteX0" fmla="*/ 0 w 1336655"/>
                <a:gd name="connsiteY0" fmla="*/ 5034700 h 5034700"/>
                <a:gd name="connsiteX1" fmla="*/ 5285 w 1336655"/>
                <a:gd name="connsiteY1" fmla="*/ 0 h 5034700"/>
                <a:gd name="connsiteX2" fmla="*/ 833941 w 1336655"/>
                <a:gd name="connsiteY2" fmla="*/ 0 h 5034700"/>
                <a:gd name="connsiteX3" fmla="*/ 1336655 w 1336655"/>
                <a:gd name="connsiteY3" fmla="*/ 941671 h 5034700"/>
                <a:gd name="connsiteX4" fmla="*/ 0 w 1336655"/>
                <a:gd name="connsiteY4" fmla="*/ 5034700 h 5034700"/>
                <a:gd name="connsiteX0" fmla="*/ 0 w 833941"/>
                <a:gd name="connsiteY0" fmla="*/ 5034700 h 5034700"/>
                <a:gd name="connsiteX1" fmla="*/ 5285 w 833941"/>
                <a:gd name="connsiteY1" fmla="*/ 0 h 5034700"/>
                <a:gd name="connsiteX2" fmla="*/ 833941 w 833941"/>
                <a:gd name="connsiteY2" fmla="*/ 0 h 5034700"/>
                <a:gd name="connsiteX3" fmla="*/ 342427 w 833941"/>
                <a:gd name="connsiteY3" fmla="*/ 4512185 h 5034700"/>
                <a:gd name="connsiteX4" fmla="*/ 0 w 833941"/>
                <a:gd name="connsiteY4" fmla="*/ 5034700 h 5034700"/>
                <a:gd name="connsiteX0" fmla="*/ 0 w 833941"/>
                <a:gd name="connsiteY0" fmla="*/ 5034700 h 5034700"/>
                <a:gd name="connsiteX1" fmla="*/ 5285 w 833941"/>
                <a:gd name="connsiteY1" fmla="*/ 0 h 5034700"/>
                <a:gd name="connsiteX2" fmla="*/ 833941 w 833941"/>
                <a:gd name="connsiteY2" fmla="*/ 0 h 5034700"/>
                <a:gd name="connsiteX3" fmla="*/ 131970 w 833941"/>
                <a:gd name="connsiteY3" fmla="*/ 2784985 h 5034700"/>
                <a:gd name="connsiteX4" fmla="*/ 0 w 833941"/>
                <a:gd name="connsiteY4" fmla="*/ 5034700 h 5034700"/>
                <a:gd name="connsiteX0" fmla="*/ 0 w 833941"/>
                <a:gd name="connsiteY0" fmla="*/ 5034700 h 5034700"/>
                <a:gd name="connsiteX1" fmla="*/ 5285 w 833941"/>
                <a:gd name="connsiteY1" fmla="*/ 0 h 5034700"/>
                <a:gd name="connsiteX2" fmla="*/ 833941 w 833941"/>
                <a:gd name="connsiteY2" fmla="*/ 0 h 5034700"/>
                <a:gd name="connsiteX3" fmla="*/ 298884 w 833941"/>
                <a:gd name="connsiteY3" fmla="*/ 4192871 h 5034700"/>
                <a:gd name="connsiteX4" fmla="*/ 0 w 833941"/>
                <a:gd name="connsiteY4" fmla="*/ 5034700 h 5034700"/>
                <a:gd name="connsiteX0" fmla="*/ 0 w 833941"/>
                <a:gd name="connsiteY0" fmla="*/ 5044225 h 5044225"/>
                <a:gd name="connsiteX1" fmla="*/ 5285 w 833941"/>
                <a:gd name="connsiteY1" fmla="*/ 0 h 5044225"/>
                <a:gd name="connsiteX2" fmla="*/ 833941 w 833941"/>
                <a:gd name="connsiteY2" fmla="*/ 9525 h 5044225"/>
                <a:gd name="connsiteX3" fmla="*/ 298884 w 833941"/>
                <a:gd name="connsiteY3" fmla="*/ 4202396 h 5044225"/>
                <a:gd name="connsiteX4" fmla="*/ 0 w 833941"/>
                <a:gd name="connsiteY4" fmla="*/ 5044225 h 5044225"/>
                <a:gd name="connsiteX0" fmla="*/ 0 w 667254"/>
                <a:gd name="connsiteY0" fmla="*/ 5044225 h 5044225"/>
                <a:gd name="connsiteX1" fmla="*/ 5285 w 667254"/>
                <a:gd name="connsiteY1" fmla="*/ 0 h 5044225"/>
                <a:gd name="connsiteX2" fmla="*/ 667254 w 667254"/>
                <a:gd name="connsiteY2" fmla="*/ 61913 h 5044225"/>
                <a:gd name="connsiteX3" fmla="*/ 298884 w 667254"/>
                <a:gd name="connsiteY3" fmla="*/ 4202396 h 5044225"/>
                <a:gd name="connsiteX4" fmla="*/ 0 w 667254"/>
                <a:gd name="connsiteY4" fmla="*/ 5044225 h 5044225"/>
                <a:gd name="connsiteX0" fmla="*/ 0 w 819654"/>
                <a:gd name="connsiteY0" fmla="*/ 5044225 h 5044225"/>
                <a:gd name="connsiteX1" fmla="*/ 5285 w 819654"/>
                <a:gd name="connsiteY1" fmla="*/ 0 h 5044225"/>
                <a:gd name="connsiteX2" fmla="*/ 819654 w 819654"/>
                <a:gd name="connsiteY2" fmla="*/ 9525 h 5044225"/>
                <a:gd name="connsiteX3" fmla="*/ 298884 w 819654"/>
                <a:gd name="connsiteY3" fmla="*/ 4202396 h 5044225"/>
                <a:gd name="connsiteX4" fmla="*/ 0 w 819654"/>
                <a:gd name="connsiteY4" fmla="*/ 5044225 h 5044225"/>
                <a:gd name="connsiteX0" fmla="*/ 0 w 814892"/>
                <a:gd name="connsiteY0" fmla="*/ 5053750 h 5053750"/>
                <a:gd name="connsiteX1" fmla="*/ 5285 w 814892"/>
                <a:gd name="connsiteY1" fmla="*/ 9525 h 5053750"/>
                <a:gd name="connsiteX2" fmla="*/ 814892 w 814892"/>
                <a:gd name="connsiteY2" fmla="*/ 0 h 5053750"/>
                <a:gd name="connsiteX3" fmla="*/ 298884 w 814892"/>
                <a:gd name="connsiteY3" fmla="*/ 4211921 h 5053750"/>
                <a:gd name="connsiteX4" fmla="*/ 0 w 814892"/>
                <a:gd name="connsiteY4" fmla="*/ 5053750 h 5053750"/>
                <a:gd name="connsiteX0" fmla="*/ 0 w 819654"/>
                <a:gd name="connsiteY0" fmla="*/ 5044225 h 5044225"/>
                <a:gd name="connsiteX1" fmla="*/ 5285 w 819654"/>
                <a:gd name="connsiteY1" fmla="*/ 0 h 5044225"/>
                <a:gd name="connsiteX2" fmla="*/ 819654 w 819654"/>
                <a:gd name="connsiteY2" fmla="*/ 4763 h 5044225"/>
                <a:gd name="connsiteX3" fmla="*/ 298884 w 819654"/>
                <a:gd name="connsiteY3" fmla="*/ 4202396 h 5044225"/>
                <a:gd name="connsiteX4" fmla="*/ 0 w 819654"/>
                <a:gd name="connsiteY4" fmla="*/ 5044225 h 5044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654" h="5044225">
                  <a:moveTo>
                    <a:pt x="0" y="5044225"/>
                  </a:moveTo>
                  <a:cubicBezTo>
                    <a:pt x="1762" y="3365992"/>
                    <a:pt x="3523" y="1678233"/>
                    <a:pt x="5285" y="0"/>
                  </a:cubicBezTo>
                  <a:lnTo>
                    <a:pt x="819654" y="4763"/>
                  </a:lnTo>
                  <a:lnTo>
                    <a:pt x="298884" y="4202396"/>
                  </a:lnTo>
                  <a:lnTo>
                    <a:pt x="0" y="5044225"/>
                  </a:lnTo>
                  <a:close/>
                </a:path>
              </a:pathLst>
            </a:custGeom>
            <a:gradFill flip="none" rotWithShape="1">
              <a:gsLst>
                <a:gs pos="0">
                  <a:srgbClr val="BE0000">
                    <a:shade val="30000"/>
                    <a:satMod val="115000"/>
                    <a:alpha val="18000"/>
                  </a:srgbClr>
                </a:gs>
                <a:gs pos="58000">
                  <a:srgbClr val="BE0000">
                    <a:shade val="67500"/>
                    <a:satMod val="115000"/>
                    <a:alpha val="50000"/>
                  </a:srgbClr>
                </a:gs>
                <a:gs pos="100000">
                  <a:srgbClr val="BE0000">
                    <a:shade val="100000"/>
                    <a:satMod val="115000"/>
                  </a:srgbClr>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9" name="Freihandform 8"/>
            <p:cNvSpPr/>
            <p:nvPr userDrawn="1"/>
          </p:nvSpPr>
          <p:spPr>
            <a:xfrm>
              <a:off x="4572000" y="4752747"/>
              <a:ext cx="4062413" cy="2105333"/>
            </a:xfrm>
            <a:custGeom>
              <a:avLst/>
              <a:gdLst>
                <a:gd name="connsiteX0" fmla="*/ 0 w 4062413"/>
                <a:gd name="connsiteY0" fmla="*/ 0 h 2105025"/>
                <a:gd name="connsiteX1" fmla="*/ 600075 w 4062413"/>
                <a:gd name="connsiteY1" fmla="*/ 957263 h 2105025"/>
                <a:gd name="connsiteX2" fmla="*/ 4062413 w 4062413"/>
                <a:gd name="connsiteY2" fmla="*/ 1290638 h 2105025"/>
                <a:gd name="connsiteX3" fmla="*/ 3848100 w 4062413"/>
                <a:gd name="connsiteY3" fmla="*/ 2105025 h 2105025"/>
                <a:gd name="connsiteX4" fmla="*/ 0 w 4062413"/>
                <a:gd name="connsiteY4" fmla="*/ 2105025 h 2105025"/>
                <a:gd name="connsiteX5" fmla="*/ 0 w 4062413"/>
                <a:gd name="connsiteY5" fmla="*/ 0 h 2105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2413" h="2105025">
                  <a:moveTo>
                    <a:pt x="0" y="0"/>
                  </a:moveTo>
                  <a:lnTo>
                    <a:pt x="600075" y="957263"/>
                  </a:lnTo>
                  <a:lnTo>
                    <a:pt x="4062413" y="1290638"/>
                  </a:lnTo>
                  <a:lnTo>
                    <a:pt x="3848100" y="2105025"/>
                  </a:lnTo>
                  <a:lnTo>
                    <a:pt x="0" y="2105025"/>
                  </a:lnTo>
                  <a:lnTo>
                    <a:pt x="0" y="0"/>
                  </a:lnTo>
                  <a:close/>
                </a:path>
              </a:pathLst>
            </a:custGeom>
            <a:gradFill flip="none" rotWithShape="1">
              <a:gsLst>
                <a:gs pos="0">
                  <a:srgbClr val="BE0000">
                    <a:shade val="30000"/>
                    <a:satMod val="115000"/>
                  </a:srgbClr>
                </a:gs>
                <a:gs pos="75000">
                  <a:srgbClr val="BE0000">
                    <a:shade val="67500"/>
                    <a:satMod val="115000"/>
                    <a:alpha val="51000"/>
                  </a:srgbClr>
                </a:gs>
                <a:gs pos="100000">
                  <a:srgbClr val="BE0000">
                    <a:shade val="100000"/>
                    <a:satMod val="115000"/>
                  </a:srgbClr>
                </a:gs>
              </a:gsLst>
              <a:lin ang="1350000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grpSp>
      <p:pic>
        <p:nvPicPr>
          <p:cNvPr id="11" name="Grafik 8"/>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68313" y="260350"/>
            <a:ext cx="5087937"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platzhalter 27"/>
          <p:cNvSpPr>
            <a:spLocks noGrp="1"/>
          </p:cNvSpPr>
          <p:nvPr>
            <p:ph type="body" sz="quarter" idx="10"/>
          </p:nvPr>
        </p:nvSpPr>
        <p:spPr>
          <a:xfrm>
            <a:off x="467544" y="5164449"/>
            <a:ext cx="3600400" cy="720080"/>
          </a:xfrm>
          <a:prstGeom prst="rect">
            <a:avLst/>
          </a:prstGeom>
        </p:spPr>
        <p:txBody>
          <a:bodyPr anchor="b">
            <a:normAutofit/>
          </a:bodyPr>
          <a:lstStyle>
            <a:lvl1pPr marL="0" indent="0">
              <a:buNone/>
              <a:defRPr sz="1600">
                <a:solidFill>
                  <a:schemeClr val="bg1"/>
                </a:solidFill>
              </a:defRPr>
            </a:lvl1pPr>
          </a:lstStyle>
          <a:p>
            <a:pPr lvl="0"/>
            <a:r>
              <a:rPr lang="de-DE" smtClean="0"/>
              <a:t>Textmasterformat bearbeiten</a:t>
            </a:r>
          </a:p>
        </p:txBody>
      </p:sp>
      <p:sp>
        <p:nvSpPr>
          <p:cNvPr id="10" name="Titelplatzhalter 1"/>
          <p:cNvSpPr>
            <a:spLocks noGrp="1"/>
          </p:cNvSpPr>
          <p:nvPr>
            <p:ph type="title"/>
          </p:nvPr>
        </p:nvSpPr>
        <p:spPr>
          <a:xfrm>
            <a:off x="457200" y="2204864"/>
            <a:ext cx="3610744" cy="3024336"/>
          </a:xfrm>
          <a:prstGeom prst="rect">
            <a:avLst/>
          </a:prstGeom>
        </p:spPr>
        <p:txBody>
          <a:bodyPr rtlCol="0">
            <a:normAutofit/>
          </a:bodyPr>
          <a:lstStyle>
            <a:lvl1pPr algn="l">
              <a:defRPr sz="2800">
                <a:solidFill>
                  <a:schemeClr val="bg1"/>
                </a:solidFill>
              </a:defRPr>
            </a:lvl1pPr>
          </a:lstStyle>
          <a:p>
            <a:r>
              <a:rPr lang="de-DE" smtClean="0"/>
              <a:t>Titelmasterformat durch Klicken bearbeiten</a:t>
            </a:r>
            <a:endParaRPr lang="de-DE" dirty="0"/>
          </a:p>
        </p:txBody>
      </p:sp>
    </p:spTree>
    <p:extLst>
      <p:ext uri="{BB962C8B-B14F-4D97-AF65-F5344CB8AC3E}">
        <p14:creationId xmlns:p14="http://schemas.microsoft.com/office/powerpoint/2010/main" val="542865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seite">
    <p:spTree>
      <p:nvGrpSpPr>
        <p:cNvPr id="1" name=""/>
        <p:cNvGrpSpPr/>
        <p:nvPr/>
      </p:nvGrpSpPr>
      <p:grpSpPr>
        <a:xfrm>
          <a:off x="0" y="0"/>
          <a:ext cx="0" cy="0"/>
          <a:chOff x="0" y="0"/>
          <a:chExt cx="0" cy="0"/>
        </a:xfrm>
      </p:grpSpPr>
      <p:sp>
        <p:nvSpPr>
          <p:cNvPr id="7" name="Rechteck 6"/>
          <p:cNvSpPr/>
          <p:nvPr userDrawn="1"/>
        </p:nvSpPr>
        <p:spPr>
          <a:xfrm>
            <a:off x="-6259" y="4941168"/>
            <a:ext cx="9186771" cy="1916832"/>
          </a:xfrm>
          <a:prstGeom prst="rect">
            <a:avLst/>
          </a:prstGeom>
          <a:solidFill>
            <a:srgbClr val="BE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9" name="Bildplatzhalter 8"/>
          <p:cNvSpPr>
            <a:spLocks noGrp="1"/>
          </p:cNvSpPr>
          <p:nvPr>
            <p:ph type="pic" sz="quarter" idx="10"/>
          </p:nvPr>
        </p:nvSpPr>
        <p:spPr>
          <a:xfrm>
            <a:off x="0" y="0"/>
            <a:ext cx="9144000" cy="4941168"/>
          </a:xfrm>
          <a:prstGeom prst="rect">
            <a:avLst/>
          </a:prstGeom>
        </p:spPr>
        <p:txBody>
          <a:bodyPr/>
          <a:lstStyle>
            <a:lvl1pPr>
              <a:defRPr sz="1800">
                <a:solidFill>
                  <a:schemeClr val="bg2"/>
                </a:solidFill>
              </a:defRPr>
            </a:lvl1pPr>
          </a:lstStyle>
          <a:p>
            <a:r>
              <a:rPr lang="de-DE" dirty="0" smtClean="0"/>
              <a:t>Bild auf Platzhalter ziehen oder durch Klicken auf Symbol hinzufügen</a:t>
            </a:r>
            <a:endParaRPr lang="de-DE" dirty="0"/>
          </a:p>
        </p:txBody>
      </p:sp>
      <p:sp>
        <p:nvSpPr>
          <p:cNvPr id="8" name="Untertitel 2"/>
          <p:cNvSpPr>
            <a:spLocks noGrp="1"/>
          </p:cNvSpPr>
          <p:nvPr>
            <p:ph type="subTitle" idx="1" hasCustomPrompt="1"/>
          </p:nvPr>
        </p:nvSpPr>
        <p:spPr>
          <a:xfrm>
            <a:off x="251520" y="5229200"/>
            <a:ext cx="8496944" cy="1296144"/>
          </a:xfrm>
          <a:prstGeom prst="rect">
            <a:avLst/>
          </a:prstGeom>
        </p:spPr>
        <p:txBody>
          <a:bodyPr>
            <a:normAutofit/>
          </a:bodyPr>
          <a:lstStyle>
            <a:lvl1pPr marL="0" indent="0" algn="l">
              <a:buNone/>
              <a:defRPr sz="240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de-DE" dirty="0"/>
          </a:p>
        </p:txBody>
      </p:sp>
    </p:spTree>
    <p:extLst>
      <p:ext uri="{BB962C8B-B14F-4D97-AF65-F5344CB8AC3E}">
        <p14:creationId xmlns:p14="http://schemas.microsoft.com/office/powerpoint/2010/main" val="122328769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alt1">
    <p:spTree>
      <p:nvGrpSpPr>
        <p:cNvPr id="1" name=""/>
        <p:cNvGrpSpPr/>
        <p:nvPr/>
      </p:nvGrpSpPr>
      <p:grpSpPr>
        <a:xfrm>
          <a:off x="0" y="0"/>
          <a:ext cx="0" cy="0"/>
          <a:chOff x="0" y="0"/>
          <a:chExt cx="0" cy="0"/>
        </a:xfrm>
      </p:grpSpPr>
      <p:sp>
        <p:nvSpPr>
          <p:cNvPr id="3" name="Inhaltsplatzhalter 2"/>
          <p:cNvSpPr>
            <a:spLocks noGrp="1"/>
          </p:cNvSpPr>
          <p:nvPr>
            <p:ph idx="1"/>
          </p:nvPr>
        </p:nvSpPr>
        <p:spPr>
          <a:xfrm>
            <a:off x="251520" y="1628800"/>
            <a:ext cx="4752528" cy="4464495"/>
          </a:xfrm>
          <a:prstGeom prst="rect">
            <a:avLst/>
          </a:prstGeom>
        </p:spPr>
        <p:txBody>
          <a:bodyPr/>
          <a:lstStyle>
            <a:lvl1pPr marL="342900" indent="-342900">
              <a:buClr>
                <a:srgbClr val="BE0000"/>
              </a:buClr>
              <a:buFont typeface="Wingdings" charset="2"/>
              <a:buChar char="§"/>
              <a:defRPr sz="1800">
                <a:solidFill>
                  <a:srgbClr val="626262"/>
                </a:solidFill>
                <a:latin typeface="Arial" panose="020B0604020202020204" pitchFamily="34" charset="0"/>
                <a:cs typeface="Arial" panose="020B0604020202020204" pitchFamily="34" charset="0"/>
              </a:defRPr>
            </a:lvl1pPr>
            <a:lvl2pPr marL="742950" indent="-285750">
              <a:buClr>
                <a:srgbClr val="BE0000"/>
              </a:buClr>
              <a:buFont typeface="Wingdings" charset="2"/>
              <a:buChar char="§"/>
              <a:defRPr sz="1800">
                <a:solidFill>
                  <a:srgbClr val="626262"/>
                </a:solidFill>
                <a:latin typeface="Arial" panose="020B0604020202020204" pitchFamily="34" charset="0"/>
                <a:cs typeface="Arial" panose="020B0604020202020204" pitchFamily="34" charset="0"/>
              </a:defRPr>
            </a:lvl2pPr>
            <a:lvl3pPr marL="1143000" indent="-228600">
              <a:buClr>
                <a:srgbClr val="BE0000"/>
              </a:buClr>
              <a:buFont typeface="Wingdings" charset="2"/>
              <a:buChar char="§"/>
              <a:defRPr sz="1800">
                <a:solidFill>
                  <a:srgbClr val="626262"/>
                </a:solidFill>
                <a:latin typeface="Arial" panose="020B0604020202020204" pitchFamily="34" charset="0"/>
                <a:cs typeface="Arial" panose="020B0604020202020204" pitchFamily="34" charset="0"/>
              </a:defRPr>
            </a:lvl3pPr>
            <a:lvl4pPr marL="1600200" indent="-228600">
              <a:buClr>
                <a:srgbClr val="BE0000"/>
              </a:buClr>
              <a:buFont typeface="Wingdings" charset="2"/>
              <a:buChar char="§"/>
              <a:defRPr sz="1800">
                <a:solidFill>
                  <a:srgbClr val="626262"/>
                </a:solidFill>
                <a:latin typeface="Arial" panose="020B0604020202020204" pitchFamily="34" charset="0"/>
                <a:cs typeface="Arial" panose="020B0604020202020204" pitchFamily="34" charset="0"/>
              </a:defRPr>
            </a:lvl4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p:txBody>
      </p:sp>
      <p:sp>
        <p:nvSpPr>
          <p:cNvPr id="5" name="Bildplatzhalter 4"/>
          <p:cNvSpPr>
            <a:spLocks noGrp="1"/>
          </p:cNvSpPr>
          <p:nvPr>
            <p:ph type="pic" sz="quarter" idx="10"/>
          </p:nvPr>
        </p:nvSpPr>
        <p:spPr>
          <a:xfrm>
            <a:off x="5292080" y="1628800"/>
            <a:ext cx="3600400" cy="2088232"/>
          </a:xfrm>
          <a:prstGeom prst="rect">
            <a:avLst/>
          </a:prstGeom>
        </p:spPr>
        <p:txBody>
          <a:bodyPr>
            <a:normAutofit/>
          </a:bodyPr>
          <a:lstStyle>
            <a:lvl1pPr>
              <a:defRPr sz="1800">
                <a:solidFill>
                  <a:srgbClr val="626262"/>
                </a:solidFill>
              </a:defRPr>
            </a:lvl1pPr>
          </a:lstStyle>
          <a:p>
            <a:r>
              <a:rPr lang="de-DE" dirty="0" smtClean="0"/>
              <a:t>Bild auf Platzhalter ziehen oder durch Klicken auf Symbol hinzufügen</a:t>
            </a:r>
            <a:endParaRPr lang="de-DE" dirty="0"/>
          </a:p>
        </p:txBody>
      </p:sp>
      <p:sp>
        <p:nvSpPr>
          <p:cNvPr id="8" name="Bildplatzhalter 4"/>
          <p:cNvSpPr>
            <a:spLocks noGrp="1"/>
          </p:cNvSpPr>
          <p:nvPr>
            <p:ph type="pic" sz="quarter" idx="11"/>
          </p:nvPr>
        </p:nvSpPr>
        <p:spPr>
          <a:xfrm>
            <a:off x="5292080" y="4005064"/>
            <a:ext cx="3600400" cy="2088232"/>
          </a:xfrm>
          <a:prstGeom prst="rect">
            <a:avLst/>
          </a:prstGeom>
        </p:spPr>
        <p:txBody>
          <a:bodyPr>
            <a:normAutofit/>
          </a:bodyPr>
          <a:lstStyle>
            <a:lvl1pPr>
              <a:defRPr sz="1800">
                <a:solidFill>
                  <a:srgbClr val="626262"/>
                </a:solidFill>
              </a:defRPr>
            </a:lvl1pPr>
          </a:lstStyle>
          <a:p>
            <a:r>
              <a:rPr lang="de-DE" dirty="0" smtClean="0"/>
              <a:t>Bild auf Platzhalter ziehen oder durch Klicken auf Symbol hinzufügen</a:t>
            </a:r>
            <a:endParaRPr lang="de-DE" dirty="0"/>
          </a:p>
        </p:txBody>
      </p:sp>
      <p:sp>
        <p:nvSpPr>
          <p:cNvPr id="13" name="Titel 1"/>
          <p:cNvSpPr>
            <a:spLocks noGrp="1"/>
          </p:cNvSpPr>
          <p:nvPr>
            <p:ph type="ctrTitle" hasCustomPrompt="1"/>
          </p:nvPr>
        </p:nvSpPr>
        <p:spPr>
          <a:xfrm>
            <a:off x="251521" y="260648"/>
            <a:ext cx="7632847" cy="792088"/>
          </a:xfrm>
          <a:prstGeom prst="rect">
            <a:avLst/>
          </a:prstGeom>
        </p:spPr>
        <p:txBody>
          <a:bodyPr>
            <a:noAutofit/>
          </a:bodyPr>
          <a:lstStyle>
            <a:lvl1pPr algn="l">
              <a:defRPr sz="2400" b="1">
                <a:solidFill>
                  <a:schemeClr val="bg2"/>
                </a:solidFill>
                <a:latin typeface="Arial" panose="020B0604020202020204" pitchFamily="34" charset="0"/>
                <a:cs typeface="Arial" panose="020B0604020202020204" pitchFamily="34" charset="0"/>
              </a:defRPr>
            </a:lvl1pPr>
          </a:lstStyle>
          <a:p>
            <a:r>
              <a:rPr lang="de-DE" dirty="0" smtClean="0"/>
              <a:t>Titelmasterformat durch klicken bearbeiten</a:t>
            </a:r>
            <a:endParaRPr lang="de-DE" dirty="0"/>
          </a:p>
        </p:txBody>
      </p:sp>
      <p:sp>
        <p:nvSpPr>
          <p:cNvPr id="20" name="Rechteck 19"/>
          <p:cNvSpPr/>
          <p:nvPr userDrawn="1"/>
        </p:nvSpPr>
        <p:spPr>
          <a:xfrm>
            <a:off x="-1" y="1340768"/>
            <a:ext cx="9144001" cy="45719"/>
          </a:xfrm>
          <a:prstGeom prst="rect">
            <a:avLst/>
          </a:prstGeom>
          <a:solidFill>
            <a:srgbClr val="BE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21" name="Picture 4"/>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72400" y="260647"/>
            <a:ext cx="678725" cy="693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hteck 22"/>
          <p:cNvSpPr/>
          <p:nvPr userDrawn="1"/>
        </p:nvSpPr>
        <p:spPr>
          <a:xfrm>
            <a:off x="-6260" y="6408712"/>
            <a:ext cx="9187200" cy="476672"/>
          </a:xfrm>
          <a:prstGeom prst="rect">
            <a:avLst/>
          </a:prstGeom>
          <a:solidFill>
            <a:srgbClr val="BE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1" name="Fußzeilenplatzhalter 3"/>
          <p:cNvSpPr>
            <a:spLocks noGrp="1"/>
          </p:cNvSpPr>
          <p:nvPr>
            <p:ph type="ftr" sz="quarter" idx="3"/>
          </p:nvPr>
        </p:nvSpPr>
        <p:spPr>
          <a:xfrm>
            <a:off x="1043608" y="6525344"/>
            <a:ext cx="4752527" cy="288032"/>
          </a:xfrm>
          <a:prstGeom prst="rect">
            <a:avLst/>
          </a:prstGeom>
        </p:spPr>
        <p:txBody>
          <a:bodyPr/>
          <a:lstStyle>
            <a:lvl1pPr algn="l">
              <a:defRPr sz="800">
                <a:solidFill>
                  <a:schemeClr val="bg1"/>
                </a:solidFill>
              </a:defRPr>
            </a:lvl1pPr>
          </a:lstStyle>
          <a:p>
            <a:r>
              <a:rPr lang="de-DE" dirty="0" smtClean="0"/>
              <a:t>Hochschule Landshut  |  www.haw-landshut.de</a:t>
            </a:r>
            <a:endParaRPr lang="de-DE" dirty="0"/>
          </a:p>
        </p:txBody>
      </p:sp>
      <p:sp>
        <p:nvSpPr>
          <p:cNvPr id="12" name="Datumsplatzhalter 2"/>
          <p:cNvSpPr>
            <a:spLocks noGrp="1"/>
          </p:cNvSpPr>
          <p:nvPr>
            <p:ph type="dt" sz="half" idx="2"/>
          </p:nvPr>
        </p:nvSpPr>
        <p:spPr>
          <a:xfrm>
            <a:off x="251520" y="6525344"/>
            <a:ext cx="792088" cy="288032"/>
          </a:xfrm>
          <a:prstGeom prst="rect">
            <a:avLst/>
          </a:prstGeom>
        </p:spPr>
        <p:txBody>
          <a:bodyPr/>
          <a:lstStyle>
            <a:lvl1pPr algn="r">
              <a:defRPr sz="800">
                <a:solidFill>
                  <a:srgbClr val="FFFFFF"/>
                </a:solidFill>
              </a:defRPr>
            </a:lvl1pPr>
          </a:lstStyle>
          <a:p>
            <a:fld id="{C6DE59DF-1964-4F40-BFE0-0271FA9E7BFB}" type="datetime1">
              <a:rPr lang="de-DE" smtClean="0"/>
              <a:t>20.03.2023</a:t>
            </a:fld>
            <a:endParaRPr lang="de-DE" dirty="0"/>
          </a:p>
        </p:txBody>
      </p:sp>
      <p:sp>
        <p:nvSpPr>
          <p:cNvPr id="14" name="Textfeld 13"/>
          <p:cNvSpPr txBox="1"/>
          <p:nvPr userDrawn="1"/>
        </p:nvSpPr>
        <p:spPr>
          <a:xfrm>
            <a:off x="8460432" y="6525344"/>
            <a:ext cx="720080" cy="215444"/>
          </a:xfrm>
          <a:prstGeom prst="rect">
            <a:avLst/>
          </a:prstGeom>
          <a:noFill/>
        </p:spPr>
        <p:txBody>
          <a:bodyPr wrap="square" rtlCol="0">
            <a:spAutoFit/>
          </a:bodyPr>
          <a:lstStyle/>
          <a:p>
            <a:fld id="{C45D47F5-C6F8-4076-98B4-AE849A5F4767}" type="slidenum">
              <a:rPr lang="de-DE" sz="800" smtClean="0">
                <a:solidFill>
                  <a:schemeClr val="bg1"/>
                </a:solidFill>
              </a:rPr>
              <a:t>‹Nr.›</a:t>
            </a:fld>
            <a:endParaRPr lang="de-DE" sz="800" dirty="0">
              <a:solidFill>
                <a:schemeClr val="bg1"/>
              </a:solidFill>
            </a:endParaRPr>
          </a:p>
        </p:txBody>
      </p:sp>
    </p:spTree>
    <p:extLst>
      <p:ext uri="{BB962C8B-B14F-4D97-AF65-F5344CB8AC3E}">
        <p14:creationId xmlns:p14="http://schemas.microsoft.com/office/powerpoint/2010/main" val="2527886111"/>
      </p:ext>
    </p:extLst>
  </p:cSld>
  <p:clrMapOvr>
    <a:masterClrMapping/>
  </p:clrMapOvr>
  <p:timing>
    <p:tnLst>
      <p:par>
        <p:cTn id="1" dur="indefinite" restart="never" nodeType="tmRoot"/>
      </p:par>
    </p:tnLst>
  </p:timing>
  <p:hf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alt2">
    <p:spTree>
      <p:nvGrpSpPr>
        <p:cNvPr id="1" name=""/>
        <p:cNvGrpSpPr/>
        <p:nvPr/>
      </p:nvGrpSpPr>
      <p:grpSpPr>
        <a:xfrm>
          <a:off x="0" y="0"/>
          <a:ext cx="0" cy="0"/>
          <a:chOff x="0" y="0"/>
          <a:chExt cx="0" cy="0"/>
        </a:xfrm>
      </p:grpSpPr>
      <p:sp>
        <p:nvSpPr>
          <p:cNvPr id="3" name="Inhaltsplatzhalter 2"/>
          <p:cNvSpPr>
            <a:spLocks noGrp="1"/>
          </p:cNvSpPr>
          <p:nvPr>
            <p:ph idx="1"/>
          </p:nvPr>
        </p:nvSpPr>
        <p:spPr>
          <a:xfrm>
            <a:off x="251520" y="1628799"/>
            <a:ext cx="8640960" cy="2736305"/>
          </a:xfrm>
          <a:prstGeom prst="rect">
            <a:avLst/>
          </a:prstGeom>
        </p:spPr>
        <p:txBody>
          <a:bodyPr/>
          <a:lstStyle>
            <a:lvl1pPr marL="342900" indent="-342900">
              <a:buClr>
                <a:srgbClr val="BE0000"/>
              </a:buClr>
              <a:buFont typeface="Wingdings" charset="2"/>
              <a:buChar char="§"/>
              <a:defRPr sz="1800">
                <a:solidFill>
                  <a:schemeClr val="bg2"/>
                </a:solidFill>
                <a:latin typeface="Arial" panose="020B0604020202020204" pitchFamily="34" charset="0"/>
                <a:cs typeface="Arial" panose="020B0604020202020204" pitchFamily="34" charset="0"/>
              </a:defRPr>
            </a:lvl1pPr>
            <a:lvl2pPr marL="742950" indent="-285750">
              <a:buClr>
                <a:srgbClr val="BE0000"/>
              </a:buClr>
              <a:buFont typeface="Wingdings" charset="2"/>
              <a:buChar char="§"/>
              <a:defRPr sz="1800">
                <a:solidFill>
                  <a:schemeClr val="bg2"/>
                </a:solidFill>
                <a:latin typeface="Arial" panose="020B0604020202020204" pitchFamily="34" charset="0"/>
                <a:cs typeface="Arial" panose="020B0604020202020204" pitchFamily="34" charset="0"/>
              </a:defRPr>
            </a:lvl2pPr>
            <a:lvl3pPr marL="1143000" indent="-228600">
              <a:buClr>
                <a:srgbClr val="BE0000"/>
              </a:buClr>
              <a:buFont typeface="Wingdings" charset="2"/>
              <a:buChar char="§"/>
              <a:defRPr sz="1800">
                <a:solidFill>
                  <a:schemeClr val="bg2"/>
                </a:solidFill>
                <a:latin typeface="Arial" panose="020B0604020202020204" pitchFamily="34" charset="0"/>
                <a:cs typeface="Arial" panose="020B0604020202020204" pitchFamily="34" charset="0"/>
              </a:defRPr>
            </a:lvl3pPr>
            <a:lvl4pPr marL="1600200" indent="-228600">
              <a:buClr>
                <a:srgbClr val="BE0000"/>
              </a:buClr>
              <a:buFont typeface="Wingdings" charset="2"/>
              <a:buChar char="§"/>
              <a:defRPr sz="1800">
                <a:solidFill>
                  <a:schemeClr val="bg2"/>
                </a:solidFill>
                <a:latin typeface="Arial" panose="020B0604020202020204" pitchFamily="34" charset="0"/>
                <a:cs typeface="Arial" panose="020B0604020202020204" pitchFamily="34" charset="0"/>
              </a:defRPr>
            </a:lvl4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p:txBody>
      </p:sp>
      <p:sp>
        <p:nvSpPr>
          <p:cNvPr id="8" name="Bildplatzhalter 4"/>
          <p:cNvSpPr>
            <a:spLocks noGrp="1"/>
          </p:cNvSpPr>
          <p:nvPr>
            <p:ph type="pic" sz="quarter" idx="11"/>
          </p:nvPr>
        </p:nvSpPr>
        <p:spPr>
          <a:xfrm>
            <a:off x="6156176" y="4581128"/>
            <a:ext cx="2736304" cy="1584176"/>
          </a:xfrm>
          <a:prstGeom prst="rect">
            <a:avLst/>
          </a:prstGeom>
        </p:spPr>
        <p:txBody>
          <a:bodyPr/>
          <a:lstStyle>
            <a:lvl1pPr>
              <a:defRPr sz="1800">
                <a:solidFill>
                  <a:srgbClr val="626262"/>
                </a:solidFill>
              </a:defRPr>
            </a:lvl1pPr>
          </a:lstStyle>
          <a:p>
            <a:r>
              <a:rPr lang="de-DE" dirty="0" smtClean="0"/>
              <a:t>Bild auf Platzhalter ziehen oder durch Klicken auf Symbol hinzufügen</a:t>
            </a:r>
            <a:endParaRPr lang="de-DE" dirty="0"/>
          </a:p>
        </p:txBody>
      </p:sp>
      <p:sp>
        <p:nvSpPr>
          <p:cNvPr id="9" name="Bildplatzhalter 4"/>
          <p:cNvSpPr>
            <a:spLocks noGrp="1"/>
          </p:cNvSpPr>
          <p:nvPr>
            <p:ph type="pic" sz="quarter" idx="12"/>
          </p:nvPr>
        </p:nvSpPr>
        <p:spPr>
          <a:xfrm>
            <a:off x="251520" y="4581128"/>
            <a:ext cx="2736304" cy="1584176"/>
          </a:xfrm>
          <a:prstGeom prst="rect">
            <a:avLst/>
          </a:prstGeom>
        </p:spPr>
        <p:txBody>
          <a:bodyPr/>
          <a:lstStyle>
            <a:lvl1pPr>
              <a:defRPr sz="1800">
                <a:solidFill>
                  <a:srgbClr val="626262"/>
                </a:solidFill>
              </a:defRPr>
            </a:lvl1pPr>
          </a:lstStyle>
          <a:p>
            <a:r>
              <a:rPr lang="de-DE" dirty="0" smtClean="0"/>
              <a:t>Bild auf Platzhalter ziehen oder durch Klicken auf Symbol hinzufügen</a:t>
            </a:r>
            <a:endParaRPr lang="de-DE" dirty="0"/>
          </a:p>
        </p:txBody>
      </p:sp>
      <p:sp>
        <p:nvSpPr>
          <p:cNvPr id="10" name="Bildplatzhalter 4"/>
          <p:cNvSpPr>
            <a:spLocks noGrp="1"/>
          </p:cNvSpPr>
          <p:nvPr>
            <p:ph type="pic" sz="quarter" idx="13"/>
          </p:nvPr>
        </p:nvSpPr>
        <p:spPr>
          <a:xfrm>
            <a:off x="3203848" y="4581128"/>
            <a:ext cx="2736304" cy="1584176"/>
          </a:xfrm>
          <a:prstGeom prst="rect">
            <a:avLst/>
          </a:prstGeom>
        </p:spPr>
        <p:txBody>
          <a:bodyPr/>
          <a:lstStyle>
            <a:lvl1pPr>
              <a:defRPr sz="1800">
                <a:solidFill>
                  <a:srgbClr val="626262"/>
                </a:solidFill>
              </a:defRPr>
            </a:lvl1pPr>
          </a:lstStyle>
          <a:p>
            <a:r>
              <a:rPr lang="de-DE" dirty="0" smtClean="0"/>
              <a:t>Bild auf Platzhalter ziehen oder durch Klicken auf Symbol hinzufügen</a:t>
            </a:r>
            <a:endParaRPr lang="de-DE" dirty="0"/>
          </a:p>
        </p:txBody>
      </p:sp>
      <p:sp>
        <p:nvSpPr>
          <p:cNvPr id="12" name="Titel 1"/>
          <p:cNvSpPr>
            <a:spLocks noGrp="1"/>
          </p:cNvSpPr>
          <p:nvPr>
            <p:ph type="ctrTitle" hasCustomPrompt="1"/>
          </p:nvPr>
        </p:nvSpPr>
        <p:spPr>
          <a:xfrm>
            <a:off x="251521" y="260648"/>
            <a:ext cx="7632847" cy="792088"/>
          </a:xfrm>
          <a:prstGeom prst="rect">
            <a:avLst/>
          </a:prstGeom>
        </p:spPr>
        <p:txBody>
          <a:bodyPr>
            <a:noAutofit/>
          </a:bodyPr>
          <a:lstStyle>
            <a:lvl1pPr algn="l">
              <a:defRPr sz="2400" b="1">
                <a:solidFill>
                  <a:schemeClr val="bg2"/>
                </a:solidFill>
                <a:latin typeface="Arial" panose="020B0604020202020204" pitchFamily="34" charset="0"/>
                <a:cs typeface="Arial" panose="020B0604020202020204" pitchFamily="34" charset="0"/>
              </a:defRPr>
            </a:lvl1pPr>
          </a:lstStyle>
          <a:p>
            <a:r>
              <a:rPr lang="de-DE" dirty="0" smtClean="0"/>
              <a:t>Titelmasterformat durch klicken bearbeiten</a:t>
            </a:r>
            <a:endParaRPr lang="de-DE" dirty="0"/>
          </a:p>
        </p:txBody>
      </p:sp>
      <p:pic>
        <p:nvPicPr>
          <p:cNvPr id="13" name="Picture 4"/>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72400" y="260647"/>
            <a:ext cx="678725" cy="693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hteck 13"/>
          <p:cNvSpPr/>
          <p:nvPr userDrawn="1"/>
        </p:nvSpPr>
        <p:spPr>
          <a:xfrm>
            <a:off x="-1" y="1340768"/>
            <a:ext cx="9144001" cy="45719"/>
          </a:xfrm>
          <a:prstGeom prst="rect">
            <a:avLst/>
          </a:prstGeom>
          <a:solidFill>
            <a:srgbClr val="BE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 name="Rechteck 20"/>
          <p:cNvSpPr/>
          <p:nvPr userDrawn="1"/>
        </p:nvSpPr>
        <p:spPr>
          <a:xfrm>
            <a:off x="-6260" y="6408712"/>
            <a:ext cx="9187200" cy="476672"/>
          </a:xfrm>
          <a:prstGeom prst="rect">
            <a:avLst/>
          </a:prstGeom>
          <a:solidFill>
            <a:srgbClr val="BE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5" name="Fußzeilenplatzhalter 3"/>
          <p:cNvSpPr>
            <a:spLocks noGrp="1"/>
          </p:cNvSpPr>
          <p:nvPr>
            <p:ph type="ftr" sz="quarter" idx="3"/>
          </p:nvPr>
        </p:nvSpPr>
        <p:spPr>
          <a:xfrm>
            <a:off x="1043608" y="6525344"/>
            <a:ext cx="4752527" cy="288032"/>
          </a:xfrm>
          <a:prstGeom prst="rect">
            <a:avLst/>
          </a:prstGeom>
        </p:spPr>
        <p:txBody>
          <a:bodyPr/>
          <a:lstStyle>
            <a:lvl1pPr algn="l">
              <a:defRPr sz="800">
                <a:solidFill>
                  <a:schemeClr val="bg1"/>
                </a:solidFill>
              </a:defRPr>
            </a:lvl1pPr>
          </a:lstStyle>
          <a:p>
            <a:r>
              <a:rPr lang="de-DE" dirty="0" smtClean="0"/>
              <a:t>Hochschule Landshut  |  www.haw-landshut.de</a:t>
            </a:r>
            <a:endParaRPr lang="de-DE" dirty="0"/>
          </a:p>
        </p:txBody>
      </p:sp>
      <p:sp>
        <p:nvSpPr>
          <p:cNvPr id="16" name="Datumsplatzhalter 2"/>
          <p:cNvSpPr>
            <a:spLocks noGrp="1"/>
          </p:cNvSpPr>
          <p:nvPr>
            <p:ph type="dt" sz="half" idx="2"/>
          </p:nvPr>
        </p:nvSpPr>
        <p:spPr>
          <a:xfrm>
            <a:off x="251520" y="6525344"/>
            <a:ext cx="792088" cy="288032"/>
          </a:xfrm>
          <a:prstGeom prst="rect">
            <a:avLst/>
          </a:prstGeom>
        </p:spPr>
        <p:txBody>
          <a:bodyPr/>
          <a:lstStyle>
            <a:lvl1pPr algn="r">
              <a:defRPr sz="800">
                <a:solidFill>
                  <a:srgbClr val="FFFFFF"/>
                </a:solidFill>
              </a:defRPr>
            </a:lvl1pPr>
          </a:lstStyle>
          <a:p>
            <a:fld id="{C6DE59DF-1964-4F40-BFE0-0271FA9E7BFB}" type="datetime1">
              <a:rPr lang="de-DE" smtClean="0"/>
              <a:t>20.03.2023</a:t>
            </a:fld>
            <a:endParaRPr lang="de-DE" dirty="0"/>
          </a:p>
        </p:txBody>
      </p:sp>
      <p:sp>
        <p:nvSpPr>
          <p:cNvPr id="17" name="Textfeld 16"/>
          <p:cNvSpPr txBox="1"/>
          <p:nvPr userDrawn="1"/>
        </p:nvSpPr>
        <p:spPr>
          <a:xfrm>
            <a:off x="8460432" y="6525344"/>
            <a:ext cx="720080" cy="215444"/>
          </a:xfrm>
          <a:prstGeom prst="rect">
            <a:avLst/>
          </a:prstGeom>
          <a:noFill/>
        </p:spPr>
        <p:txBody>
          <a:bodyPr wrap="square" rtlCol="0">
            <a:spAutoFit/>
          </a:bodyPr>
          <a:lstStyle/>
          <a:p>
            <a:fld id="{C45D47F5-C6F8-4076-98B4-AE849A5F4767}" type="slidenum">
              <a:rPr lang="de-DE" sz="800" smtClean="0">
                <a:solidFill>
                  <a:schemeClr val="bg1"/>
                </a:solidFill>
              </a:rPr>
              <a:t>‹Nr.›</a:t>
            </a:fld>
            <a:endParaRPr lang="de-DE" sz="800" dirty="0">
              <a:solidFill>
                <a:schemeClr val="bg1"/>
              </a:solidFill>
            </a:endParaRPr>
          </a:p>
        </p:txBody>
      </p:sp>
    </p:spTree>
    <p:extLst>
      <p:ext uri="{BB962C8B-B14F-4D97-AF65-F5344CB8AC3E}">
        <p14:creationId xmlns:p14="http://schemas.microsoft.com/office/powerpoint/2010/main" val="221175763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3">
    <p:spTree>
      <p:nvGrpSpPr>
        <p:cNvPr id="1" name=""/>
        <p:cNvGrpSpPr/>
        <p:nvPr/>
      </p:nvGrpSpPr>
      <p:grpSpPr>
        <a:xfrm>
          <a:off x="0" y="0"/>
          <a:ext cx="0" cy="0"/>
          <a:chOff x="0" y="0"/>
          <a:chExt cx="0" cy="0"/>
        </a:xfrm>
      </p:grpSpPr>
      <p:sp>
        <p:nvSpPr>
          <p:cNvPr id="3" name="Inhaltsplatzhalter 2"/>
          <p:cNvSpPr>
            <a:spLocks noGrp="1"/>
          </p:cNvSpPr>
          <p:nvPr>
            <p:ph idx="1"/>
          </p:nvPr>
        </p:nvSpPr>
        <p:spPr>
          <a:xfrm>
            <a:off x="4139952" y="1628801"/>
            <a:ext cx="4752528" cy="4536000"/>
          </a:xfrm>
          <a:prstGeom prst="rect">
            <a:avLst/>
          </a:prstGeom>
        </p:spPr>
        <p:txBody>
          <a:bodyPr/>
          <a:lstStyle>
            <a:lvl1pPr marL="342900" indent="-342900">
              <a:buClr>
                <a:srgbClr val="BE0000"/>
              </a:buClr>
              <a:buFont typeface="Wingdings" charset="2"/>
              <a:buChar char="§"/>
              <a:defRPr sz="1800">
                <a:solidFill>
                  <a:schemeClr val="bg2"/>
                </a:solidFill>
                <a:latin typeface="Arial" panose="020B0604020202020204" pitchFamily="34" charset="0"/>
                <a:cs typeface="Arial" panose="020B0604020202020204" pitchFamily="34" charset="0"/>
              </a:defRPr>
            </a:lvl1pPr>
            <a:lvl2pPr marL="742950" indent="-285750">
              <a:buClr>
                <a:srgbClr val="BE0000"/>
              </a:buClr>
              <a:buFont typeface="Wingdings" charset="2"/>
              <a:buChar char="§"/>
              <a:defRPr sz="1800">
                <a:solidFill>
                  <a:schemeClr val="bg2"/>
                </a:solidFill>
                <a:latin typeface="Arial" panose="020B0604020202020204" pitchFamily="34" charset="0"/>
                <a:cs typeface="Arial" panose="020B0604020202020204" pitchFamily="34" charset="0"/>
              </a:defRPr>
            </a:lvl2pPr>
            <a:lvl3pPr marL="1143000" indent="-228600">
              <a:buClr>
                <a:srgbClr val="BE0000"/>
              </a:buClr>
              <a:buFont typeface="Wingdings" charset="2"/>
              <a:buChar char="§"/>
              <a:defRPr sz="1800">
                <a:solidFill>
                  <a:schemeClr val="bg2"/>
                </a:solidFill>
                <a:latin typeface="Arial" panose="020B0604020202020204" pitchFamily="34" charset="0"/>
                <a:cs typeface="Arial" panose="020B0604020202020204" pitchFamily="34" charset="0"/>
              </a:defRPr>
            </a:lvl3pPr>
            <a:lvl4pPr marL="1600200" indent="-228600">
              <a:buClr>
                <a:srgbClr val="BE0000"/>
              </a:buClr>
              <a:buFont typeface="Wingdings" charset="2"/>
              <a:buChar char="§"/>
              <a:defRPr sz="1800">
                <a:solidFill>
                  <a:schemeClr val="bg2"/>
                </a:solidFill>
                <a:latin typeface="Arial" panose="020B0604020202020204" pitchFamily="34" charset="0"/>
                <a:cs typeface="Arial" panose="020B0604020202020204" pitchFamily="34" charset="0"/>
              </a:defRPr>
            </a:lvl4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p:txBody>
      </p:sp>
      <p:sp>
        <p:nvSpPr>
          <p:cNvPr id="8" name="Bildplatzhalter 4"/>
          <p:cNvSpPr>
            <a:spLocks noGrp="1"/>
          </p:cNvSpPr>
          <p:nvPr>
            <p:ph type="pic" sz="quarter" idx="11"/>
          </p:nvPr>
        </p:nvSpPr>
        <p:spPr>
          <a:xfrm>
            <a:off x="251520" y="1628800"/>
            <a:ext cx="3778374" cy="4536000"/>
          </a:xfrm>
          <a:prstGeom prst="rect">
            <a:avLst/>
          </a:prstGeom>
        </p:spPr>
        <p:txBody>
          <a:bodyPr/>
          <a:lstStyle>
            <a:lvl1pPr>
              <a:defRPr sz="1800">
                <a:solidFill>
                  <a:srgbClr val="626262"/>
                </a:solidFill>
              </a:defRPr>
            </a:lvl1pPr>
          </a:lstStyle>
          <a:p>
            <a:r>
              <a:rPr lang="de-DE" dirty="0" smtClean="0"/>
              <a:t>Bild auf Platzhalter ziehen oder durch Klicken auf Symbol hinzufügen</a:t>
            </a:r>
            <a:endParaRPr lang="de-DE" dirty="0"/>
          </a:p>
        </p:txBody>
      </p:sp>
      <p:sp>
        <p:nvSpPr>
          <p:cNvPr id="7" name="Titel 1"/>
          <p:cNvSpPr>
            <a:spLocks noGrp="1"/>
          </p:cNvSpPr>
          <p:nvPr>
            <p:ph type="ctrTitle" hasCustomPrompt="1"/>
          </p:nvPr>
        </p:nvSpPr>
        <p:spPr>
          <a:xfrm>
            <a:off x="251521" y="260648"/>
            <a:ext cx="7632847" cy="792088"/>
          </a:xfrm>
          <a:prstGeom prst="rect">
            <a:avLst/>
          </a:prstGeom>
        </p:spPr>
        <p:txBody>
          <a:bodyPr>
            <a:noAutofit/>
          </a:bodyPr>
          <a:lstStyle>
            <a:lvl1pPr algn="l">
              <a:defRPr sz="2400" b="1">
                <a:solidFill>
                  <a:schemeClr val="bg2"/>
                </a:solidFill>
                <a:latin typeface="Arial" panose="020B0604020202020204" pitchFamily="34" charset="0"/>
                <a:cs typeface="Arial" panose="020B0604020202020204" pitchFamily="34" charset="0"/>
              </a:defRPr>
            </a:lvl1pPr>
          </a:lstStyle>
          <a:p>
            <a:r>
              <a:rPr lang="de-DE" dirty="0" smtClean="0"/>
              <a:t>Titelmasterformat durch klicken bearbeiten</a:t>
            </a:r>
            <a:endParaRPr lang="de-DE" dirty="0"/>
          </a:p>
        </p:txBody>
      </p:sp>
      <p:pic>
        <p:nvPicPr>
          <p:cNvPr id="9" name="Picture 4"/>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72400" y="260647"/>
            <a:ext cx="678725" cy="693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hteck 9"/>
          <p:cNvSpPr/>
          <p:nvPr userDrawn="1"/>
        </p:nvSpPr>
        <p:spPr>
          <a:xfrm>
            <a:off x="0" y="1340768"/>
            <a:ext cx="9144001" cy="45719"/>
          </a:xfrm>
          <a:prstGeom prst="rect">
            <a:avLst/>
          </a:prstGeom>
          <a:solidFill>
            <a:srgbClr val="BE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Rechteck 19"/>
          <p:cNvSpPr/>
          <p:nvPr userDrawn="1"/>
        </p:nvSpPr>
        <p:spPr>
          <a:xfrm>
            <a:off x="-6260" y="6408712"/>
            <a:ext cx="9187200" cy="476672"/>
          </a:xfrm>
          <a:prstGeom prst="rect">
            <a:avLst/>
          </a:prstGeom>
          <a:solidFill>
            <a:srgbClr val="BE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1" name="Fußzeilenplatzhalter 3"/>
          <p:cNvSpPr>
            <a:spLocks noGrp="1"/>
          </p:cNvSpPr>
          <p:nvPr>
            <p:ph type="ftr" sz="quarter" idx="3"/>
          </p:nvPr>
        </p:nvSpPr>
        <p:spPr>
          <a:xfrm>
            <a:off x="1043608" y="6525344"/>
            <a:ext cx="4752527" cy="288032"/>
          </a:xfrm>
          <a:prstGeom prst="rect">
            <a:avLst/>
          </a:prstGeom>
        </p:spPr>
        <p:txBody>
          <a:bodyPr/>
          <a:lstStyle>
            <a:lvl1pPr algn="l">
              <a:defRPr sz="800">
                <a:solidFill>
                  <a:schemeClr val="bg1"/>
                </a:solidFill>
              </a:defRPr>
            </a:lvl1pPr>
          </a:lstStyle>
          <a:p>
            <a:r>
              <a:rPr lang="de-DE" dirty="0" smtClean="0"/>
              <a:t>Hochschule Landshut  |  www.haw-landshut.de</a:t>
            </a:r>
            <a:endParaRPr lang="de-DE" dirty="0"/>
          </a:p>
        </p:txBody>
      </p:sp>
      <p:sp>
        <p:nvSpPr>
          <p:cNvPr id="12" name="Datumsplatzhalter 2"/>
          <p:cNvSpPr>
            <a:spLocks noGrp="1"/>
          </p:cNvSpPr>
          <p:nvPr>
            <p:ph type="dt" sz="half" idx="2"/>
          </p:nvPr>
        </p:nvSpPr>
        <p:spPr>
          <a:xfrm>
            <a:off x="251520" y="6525344"/>
            <a:ext cx="792088" cy="288032"/>
          </a:xfrm>
          <a:prstGeom prst="rect">
            <a:avLst/>
          </a:prstGeom>
        </p:spPr>
        <p:txBody>
          <a:bodyPr/>
          <a:lstStyle>
            <a:lvl1pPr algn="r">
              <a:defRPr sz="800">
                <a:solidFill>
                  <a:srgbClr val="FFFFFF"/>
                </a:solidFill>
              </a:defRPr>
            </a:lvl1pPr>
          </a:lstStyle>
          <a:p>
            <a:fld id="{C6DE59DF-1964-4F40-BFE0-0271FA9E7BFB}" type="datetime1">
              <a:rPr lang="de-DE" smtClean="0"/>
              <a:t>20.03.2023</a:t>
            </a:fld>
            <a:endParaRPr lang="de-DE" dirty="0"/>
          </a:p>
        </p:txBody>
      </p:sp>
      <p:sp>
        <p:nvSpPr>
          <p:cNvPr id="13" name="Textfeld 12"/>
          <p:cNvSpPr txBox="1"/>
          <p:nvPr userDrawn="1"/>
        </p:nvSpPr>
        <p:spPr>
          <a:xfrm>
            <a:off x="8460432" y="6525344"/>
            <a:ext cx="720080" cy="215444"/>
          </a:xfrm>
          <a:prstGeom prst="rect">
            <a:avLst/>
          </a:prstGeom>
          <a:noFill/>
        </p:spPr>
        <p:txBody>
          <a:bodyPr wrap="square" rtlCol="0">
            <a:spAutoFit/>
          </a:bodyPr>
          <a:lstStyle/>
          <a:p>
            <a:fld id="{C45D47F5-C6F8-4076-98B4-AE849A5F4767}" type="slidenum">
              <a:rPr lang="de-DE" sz="800" smtClean="0">
                <a:solidFill>
                  <a:schemeClr val="bg1"/>
                </a:solidFill>
              </a:rPr>
              <a:t>‹Nr.›</a:t>
            </a:fld>
            <a:endParaRPr lang="de-DE" sz="800" dirty="0">
              <a:solidFill>
                <a:schemeClr val="bg1"/>
              </a:solidFill>
            </a:endParaRPr>
          </a:p>
        </p:txBody>
      </p:sp>
    </p:spTree>
    <p:extLst>
      <p:ext uri="{BB962C8B-B14F-4D97-AF65-F5344CB8AC3E}">
        <p14:creationId xmlns:p14="http://schemas.microsoft.com/office/powerpoint/2010/main" val="268069504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251520" y="1620000"/>
            <a:ext cx="8640960" cy="4536000"/>
          </a:xfrm>
          <a:prstGeom prst="rect">
            <a:avLst/>
          </a:prstGeom>
        </p:spPr>
        <p:txBody>
          <a:bodyPr/>
          <a:lstStyle>
            <a:lvl1pPr marL="342900" indent="-342900">
              <a:buClr>
                <a:srgbClr val="BE0000"/>
              </a:buClr>
              <a:buFont typeface="Wingdings" charset="2"/>
              <a:buChar char="§"/>
              <a:defRPr sz="2400">
                <a:solidFill>
                  <a:schemeClr val="bg2"/>
                </a:solidFill>
                <a:latin typeface="Arial" panose="020B0604020202020204" pitchFamily="34" charset="0"/>
                <a:cs typeface="Arial" panose="020B0604020202020204" pitchFamily="34" charset="0"/>
              </a:defRPr>
            </a:lvl1pPr>
            <a:lvl2pPr marL="742950" indent="-285750">
              <a:buClr>
                <a:srgbClr val="BE0000"/>
              </a:buClr>
              <a:buFont typeface="Wingdings" charset="2"/>
              <a:buChar char="§"/>
              <a:defRPr sz="2000">
                <a:solidFill>
                  <a:schemeClr val="bg2"/>
                </a:solidFill>
                <a:latin typeface="Arial" panose="020B0604020202020204" pitchFamily="34" charset="0"/>
                <a:cs typeface="Arial" panose="020B0604020202020204" pitchFamily="34" charset="0"/>
              </a:defRPr>
            </a:lvl2pPr>
            <a:lvl3pPr marL="1143000" indent="-228600">
              <a:buClr>
                <a:srgbClr val="BE0000"/>
              </a:buClr>
              <a:buFont typeface="Wingdings" charset="2"/>
              <a:buChar char="§"/>
              <a:defRPr sz="1600">
                <a:solidFill>
                  <a:schemeClr val="bg2"/>
                </a:solidFill>
                <a:latin typeface="Arial" panose="020B0604020202020204" pitchFamily="34" charset="0"/>
                <a:cs typeface="Arial" panose="020B0604020202020204" pitchFamily="34" charset="0"/>
              </a:defRPr>
            </a:lvl3pPr>
            <a:lvl4pPr marL="1600200" indent="-228600">
              <a:buClr>
                <a:srgbClr val="BE0000"/>
              </a:buClr>
              <a:buFont typeface="Wingdings" charset="2"/>
              <a:buChar char="§"/>
              <a:defRPr sz="1400">
                <a:solidFill>
                  <a:schemeClr val="bg2"/>
                </a:solidFill>
                <a:latin typeface="Arial" panose="020B0604020202020204" pitchFamily="34" charset="0"/>
                <a:cs typeface="Arial" panose="020B0604020202020204" pitchFamily="34" charset="0"/>
              </a:defRPr>
            </a:lvl4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p:txBody>
      </p:sp>
      <p:sp>
        <p:nvSpPr>
          <p:cNvPr id="9" name="Titel 1"/>
          <p:cNvSpPr>
            <a:spLocks noGrp="1"/>
          </p:cNvSpPr>
          <p:nvPr>
            <p:ph type="ctrTitle" hasCustomPrompt="1"/>
          </p:nvPr>
        </p:nvSpPr>
        <p:spPr>
          <a:xfrm>
            <a:off x="251521" y="260648"/>
            <a:ext cx="7632847" cy="792088"/>
          </a:xfrm>
          <a:prstGeom prst="rect">
            <a:avLst/>
          </a:prstGeom>
        </p:spPr>
        <p:txBody>
          <a:bodyPr>
            <a:noAutofit/>
          </a:bodyPr>
          <a:lstStyle>
            <a:lvl1pPr algn="l">
              <a:defRPr sz="2400" b="1">
                <a:solidFill>
                  <a:schemeClr val="bg2"/>
                </a:solidFill>
                <a:latin typeface="Arial" panose="020B0604020202020204" pitchFamily="34" charset="0"/>
                <a:cs typeface="Arial" panose="020B0604020202020204" pitchFamily="34" charset="0"/>
              </a:defRPr>
            </a:lvl1pPr>
          </a:lstStyle>
          <a:p>
            <a:r>
              <a:rPr lang="de-DE" dirty="0" smtClean="0"/>
              <a:t>Titelmasterformat durch klicken bearbeiten</a:t>
            </a:r>
            <a:endParaRPr lang="de-DE" dirty="0"/>
          </a:p>
        </p:txBody>
      </p:sp>
      <p:pic>
        <p:nvPicPr>
          <p:cNvPr id="10" name="Picture 4"/>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72400" y="260647"/>
            <a:ext cx="678725" cy="693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hteck 10"/>
          <p:cNvSpPr/>
          <p:nvPr userDrawn="1"/>
        </p:nvSpPr>
        <p:spPr>
          <a:xfrm>
            <a:off x="0" y="1340768"/>
            <a:ext cx="9144001" cy="45719"/>
          </a:xfrm>
          <a:prstGeom prst="rect">
            <a:avLst/>
          </a:prstGeom>
          <a:solidFill>
            <a:srgbClr val="BE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Rechteck 17"/>
          <p:cNvSpPr/>
          <p:nvPr userDrawn="1"/>
        </p:nvSpPr>
        <p:spPr>
          <a:xfrm>
            <a:off x="-6260" y="6408712"/>
            <a:ext cx="9187200" cy="476672"/>
          </a:xfrm>
          <a:prstGeom prst="rect">
            <a:avLst/>
          </a:prstGeom>
          <a:solidFill>
            <a:srgbClr val="BE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2" name="Fußzeilenplatzhalter 3"/>
          <p:cNvSpPr>
            <a:spLocks noGrp="1"/>
          </p:cNvSpPr>
          <p:nvPr>
            <p:ph type="ftr" sz="quarter" idx="3"/>
          </p:nvPr>
        </p:nvSpPr>
        <p:spPr>
          <a:xfrm>
            <a:off x="1043608" y="6525344"/>
            <a:ext cx="4752527" cy="288032"/>
          </a:xfrm>
          <a:prstGeom prst="rect">
            <a:avLst/>
          </a:prstGeom>
        </p:spPr>
        <p:txBody>
          <a:bodyPr/>
          <a:lstStyle>
            <a:lvl1pPr algn="l">
              <a:defRPr sz="800">
                <a:solidFill>
                  <a:schemeClr val="bg1"/>
                </a:solidFill>
              </a:defRPr>
            </a:lvl1pPr>
          </a:lstStyle>
          <a:p>
            <a:r>
              <a:rPr lang="de-DE" dirty="0" smtClean="0"/>
              <a:t>Hochschule Landshut  |  www.haw-landshut.de</a:t>
            </a:r>
            <a:endParaRPr lang="de-DE" dirty="0"/>
          </a:p>
        </p:txBody>
      </p:sp>
      <p:sp>
        <p:nvSpPr>
          <p:cNvPr id="13" name="Datumsplatzhalter 2"/>
          <p:cNvSpPr>
            <a:spLocks noGrp="1"/>
          </p:cNvSpPr>
          <p:nvPr>
            <p:ph type="dt" sz="half" idx="2"/>
          </p:nvPr>
        </p:nvSpPr>
        <p:spPr>
          <a:xfrm>
            <a:off x="251520" y="6525344"/>
            <a:ext cx="792088" cy="288032"/>
          </a:xfrm>
          <a:prstGeom prst="rect">
            <a:avLst/>
          </a:prstGeom>
        </p:spPr>
        <p:txBody>
          <a:bodyPr/>
          <a:lstStyle>
            <a:lvl1pPr algn="r">
              <a:defRPr sz="800">
                <a:solidFill>
                  <a:srgbClr val="FFFFFF"/>
                </a:solidFill>
              </a:defRPr>
            </a:lvl1pPr>
          </a:lstStyle>
          <a:p>
            <a:fld id="{C6DE59DF-1964-4F40-BFE0-0271FA9E7BFB}" type="datetime1">
              <a:rPr lang="de-DE" smtClean="0"/>
              <a:t>20.03.2023</a:t>
            </a:fld>
            <a:endParaRPr lang="de-DE" dirty="0"/>
          </a:p>
        </p:txBody>
      </p:sp>
      <p:sp>
        <p:nvSpPr>
          <p:cNvPr id="14" name="Textfeld 13"/>
          <p:cNvSpPr txBox="1"/>
          <p:nvPr userDrawn="1"/>
        </p:nvSpPr>
        <p:spPr>
          <a:xfrm>
            <a:off x="8460432" y="6525344"/>
            <a:ext cx="720080" cy="215444"/>
          </a:xfrm>
          <a:prstGeom prst="rect">
            <a:avLst/>
          </a:prstGeom>
          <a:noFill/>
        </p:spPr>
        <p:txBody>
          <a:bodyPr wrap="square" rtlCol="0">
            <a:spAutoFit/>
          </a:bodyPr>
          <a:lstStyle/>
          <a:p>
            <a:fld id="{C45D47F5-C6F8-4076-98B4-AE849A5F4767}" type="slidenum">
              <a:rPr lang="de-DE" sz="800" smtClean="0">
                <a:solidFill>
                  <a:schemeClr val="bg1"/>
                </a:solidFill>
              </a:rPr>
              <a:t>‹Nr.›</a:t>
            </a:fld>
            <a:endParaRPr lang="de-DE" sz="800" dirty="0">
              <a:solidFill>
                <a:schemeClr val="bg1"/>
              </a:solidFill>
            </a:endParaRPr>
          </a:p>
        </p:txBody>
      </p:sp>
    </p:spTree>
    <p:extLst>
      <p:ext uri="{BB962C8B-B14F-4D97-AF65-F5344CB8AC3E}">
        <p14:creationId xmlns:p14="http://schemas.microsoft.com/office/powerpoint/2010/main" val="278252005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251520" y="1620000"/>
            <a:ext cx="8640960" cy="4536000"/>
          </a:xfrm>
          <a:prstGeom prst="rect">
            <a:avLst/>
          </a:prstGeom>
        </p:spPr>
        <p:txBody>
          <a:bodyPr/>
          <a:lstStyle>
            <a:lvl1pPr marL="342900" indent="-342900">
              <a:buClr>
                <a:srgbClr val="BE0000"/>
              </a:buClr>
              <a:buFont typeface="Wingdings" charset="2"/>
              <a:buChar char="§"/>
              <a:defRPr sz="1400">
                <a:solidFill>
                  <a:schemeClr val="bg2"/>
                </a:solidFill>
                <a:latin typeface="Arial" panose="020B0604020202020204" pitchFamily="34" charset="0"/>
                <a:cs typeface="Arial" panose="020B0604020202020204" pitchFamily="34" charset="0"/>
              </a:defRPr>
            </a:lvl1pPr>
            <a:lvl2pPr marL="742950" indent="-285750">
              <a:buClr>
                <a:srgbClr val="BE0000"/>
              </a:buClr>
              <a:buFont typeface="Wingdings" charset="2"/>
              <a:buChar char="§"/>
              <a:defRPr sz="1400">
                <a:solidFill>
                  <a:schemeClr val="bg2"/>
                </a:solidFill>
                <a:latin typeface="Arial" panose="020B0604020202020204" pitchFamily="34" charset="0"/>
                <a:cs typeface="Arial" panose="020B0604020202020204" pitchFamily="34" charset="0"/>
              </a:defRPr>
            </a:lvl2pPr>
            <a:lvl3pPr marL="1143000" indent="-228600">
              <a:buClr>
                <a:srgbClr val="BE0000"/>
              </a:buClr>
              <a:buFont typeface="Wingdings" charset="2"/>
              <a:buChar char="§"/>
              <a:defRPr sz="1400">
                <a:solidFill>
                  <a:schemeClr val="bg2"/>
                </a:solidFill>
                <a:latin typeface="Arial" panose="020B0604020202020204" pitchFamily="34" charset="0"/>
                <a:cs typeface="Arial" panose="020B0604020202020204" pitchFamily="34" charset="0"/>
              </a:defRPr>
            </a:lvl3pPr>
            <a:lvl4pPr marL="1600200" indent="-228600">
              <a:buClr>
                <a:srgbClr val="BE0000"/>
              </a:buClr>
              <a:buFont typeface="Wingdings" charset="2"/>
              <a:buChar char="§"/>
              <a:defRPr sz="1400">
                <a:solidFill>
                  <a:schemeClr val="bg2"/>
                </a:solidFill>
                <a:latin typeface="Arial" panose="020B0604020202020204" pitchFamily="34" charset="0"/>
                <a:cs typeface="Arial" panose="020B0604020202020204" pitchFamily="34" charset="0"/>
              </a:defRPr>
            </a:lvl4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p:txBody>
      </p:sp>
      <p:sp>
        <p:nvSpPr>
          <p:cNvPr id="9" name="Titel 1"/>
          <p:cNvSpPr>
            <a:spLocks noGrp="1"/>
          </p:cNvSpPr>
          <p:nvPr>
            <p:ph type="ctrTitle" hasCustomPrompt="1"/>
          </p:nvPr>
        </p:nvSpPr>
        <p:spPr>
          <a:xfrm>
            <a:off x="251521" y="260648"/>
            <a:ext cx="7632847" cy="792088"/>
          </a:xfrm>
          <a:prstGeom prst="rect">
            <a:avLst/>
          </a:prstGeom>
        </p:spPr>
        <p:txBody>
          <a:bodyPr>
            <a:noAutofit/>
          </a:bodyPr>
          <a:lstStyle>
            <a:lvl1pPr algn="l">
              <a:defRPr sz="2400" b="1">
                <a:solidFill>
                  <a:schemeClr val="bg2"/>
                </a:solidFill>
                <a:latin typeface="Arial" panose="020B0604020202020204" pitchFamily="34" charset="0"/>
                <a:cs typeface="Arial" panose="020B0604020202020204" pitchFamily="34" charset="0"/>
              </a:defRPr>
            </a:lvl1pPr>
          </a:lstStyle>
          <a:p>
            <a:r>
              <a:rPr lang="de-DE" dirty="0" smtClean="0"/>
              <a:t>Titelmasterformat durch klicken bearbeiten</a:t>
            </a:r>
            <a:endParaRPr lang="de-DE" dirty="0"/>
          </a:p>
        </p:txBody>
      </p:sp>
      <p:pic>
        <p:nvPicPr>
          <p:cNvPr id="10" name="Picture 4"/>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72400" y="260647"/>
            <a:ext cx="678725" cy="693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hteck 10"/>
          <p:cNvSpPr/>
          <p:nvPr userDrawn="1"/>
        </p:nvSpPr>
        <p:spPr>
          <a:xfrm>
            <a:off x="0" y="1340768"/>
            <a:ext cx="9144001" cy="45719"/>
          </a:xfrm>
          <a:prstGeom prst="rect">
            <a:avLst/>
          </a:prstGeom>
          <a:solidFill>
            <a:srgbClr val="BE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Rechteck 17"/>
          <p:cNvSpPr/>
          <p:nvPr userDrawn="1"/>
        </p:nvSpPr>
        <p:spPr>
          <a:xfrm>
            <a:off x="-6260" y="6408712"/>
            <a:ext cx="9187200" cy="476672"/>
          </a:xfrm>
          <a:prstGeom prst="rect">
            <a:avLst/>
          </a:prstGeom>
          <a:solidFill>
            <a:srgbClr val="BE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2" name="Fußzeilenplatzhalter 3"/>
          <p:cNvSpPr>
            <a:spLocks noGrp="1"/>
          </p:cNvSpPr>
          <p:nvPr>
            <p:ph type="ftr" sz="quarter" idx="3"/>
          </p:nvPr>
        </p:nvSpPr>
        <p:spPr>
          <a:xfrm>
            <a:off x="1043608" y="6525344"/>
            <a:ext cx="4752527" cy="288032"/>
          </a:xfrm>
          <a:prstGeom prst="rect">
            <a:avLst/>
          </a:prstGeom>
        </p:spPr>
        <p:txBody>
          <a:bodyPr/>
          <a:lstStyle>
            <a:lvl1pPr algn="l">
              <a:defRPr sz="800">
                <a:solidFill>
                  <a:schemeClr val="bg1"/>
                </a:solidFill>
              </a:defRPr>
            </a:lvl1pPr>
          </a:lstStyle>
          <a:p>
            <a:r>
              <a:rPr lang="de-DE" dirty="0" smtClean="0"/>
              <a:t>Hochschule Landshut  |  www.haw-landshut.de</a:t>
            </a:r>
            <a:endParaRPr lang="de-DE" dirty="0"/>
          </a:p>
        </p:txBody>
      </p:sp>
      <p:sp>
        <p:nvSpPr>
          <p:cNvPr id="13" name="Datumsplatzhalter 2"/>
          <p:cNvSpPr>
            <a:spLocks noGrp="1"/>
          </p:cNvSpPr>
          <p:nvPr>
            <p:ph type="dt" sz="half" idx="2"/>
          </p:nvPr>
        </p:nvSpPr>
        <p:spPr>
          <a:xfrm>
            <a:off x="251520" y="6525344"/>
            <a:ext cx="792088" cy="288032"/>
          </a:xfrm>
          <a:prstGeom prst="rect">
            <a:avLst/>
          </a:prstGeom>
        </p:spPr>
        <p:txBody>
          <a:bodyPr/>
          <a:lstStyle>
            <a:lvl1pPr algn="r">
              <a:defRPr sz="800">
                <a:solidFill>
                  <a:srgbClr val="FFFFFF"/>
                </a:solidFill>
              </a:defRPr>
            </a:lvl1pPr>
          </a:lstStyle>
          <a:p>
            <a:fld id="{C6DE59DF-1964-4F40-BFE0-0271FA9E7BFB}" type="datetime1">
              <a:rPr lang="de-DE" smtClean="0"/>
              <a:t>20.03.2023</a:t>
            </a:fld>
            <a:endParaRPr lang="de-DE" dirty="0"/>
          </a:p>
        </p:txBody>
      </p:sp>
      <p:sp>
        <p:nvSpPr>
          <p:cNvPr id="14" name="Textfeld 13"/>
          <p:cNvSpPr txBox="1"/>
          <p:nvPr userDrawn="1"/>
        </p:nvSpPr>
        <p:spPr>
          <a:xfrm>
            <a:off x="8460432" y="6525344"/>
            <a:ext cx="720080" cy="215444"/>
          </a:xfrm>
          <a:prstGeom prst="rect">
            <a:avLst/>
          </a:prstGeom>
          <a:noFill/>
        </p:spPr>
        <p:txBody>
          <a:bodyPr wrap="square" rtlCol="0">
            <a:spAutoFit/>
          </a:bodyPr>
          <a:lstStyle/>
          <a:p>
            <a:fld id="{C45D47F5-C6F8-4076-98B4-AE849A5F4767}" type="slidenum">
              <a:rPr lang="de-DE" sz="800" smtClean="0">
                <a:solidFill>
                  <a:schemeClr val="bg1"/>
                </a:solidFill>
              </a:rPr>
              <a:t>‹Nr.›</a:t>
            </a:fld>
            <a:endParaRPr lang="de-DE" sz="800" dirty="0">
              <a:solidFill>
                <a:schemeClr val="bg1"/>
              </a:solidFill>
            </a:endParaRPr>
          </a:p>
        </p:txBody>
      </p:sp>
    </p:spTree>
    <p:extLst>
      <p:ext uri="{BB962C8B-B14F-4D97-AF65-F5344CB8AC3E}">
        <p14:creationId xmlns:p14="http://schemas.microsoft.com/office/powerpoint/2010/main" val="388599055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252000" y="1620000"/>
            <a:ext cx="4176464" cy="4536000"/>
          </a:xfrm>
          <a:prstGeom prst="rect">
            <a:avLst/>
          </a:prstGeom>
        </p:spPr>
        <p:txBody>
          <a:bodyPr/>
          <a:lstStyle>
            <a:lvl1pPr marL="342900" indent="-342900">
              <a:buClr>
                <a:srgbClr val="BE0000"/>
              </a:buClr>
              <a:buFont typeface="Wingdings" charset="2"/>
              <a:buChar char="§"/>
              <a:defRPr sz="1800">
                <a:solidFill>
                  <a:schemeClr val="bg2"/>
                </a:solidFill>
              </a:defRPr>
            </a:lvl1pPr>
            <a:lvl2pPr marL="742950" indent="-285750">
              <a:buClr>
                <a:srgbClr val="BE0000"/>
              </a:buClr>
              <a:buFont typeface="Wingdings" charset="2"/>
              <a:buChar char="§"/>
              <a:defRPr sz="1800">
                <a:solidFill>
                  <a:schemeClr val="bg2"/>
                </a:solidFill>
              </a:defRPr>
            </a:lvl2pPr>
            <a:lvl3pPr marL="1143000" indent="-228600">
              <a:buClr>
                <a:srgbClr val="BE0000"/>
              </a:buClr>
              <a:buFont typeface="Wingdings" charset="2"/>
              <a:buChar char="§"/>
              <a:defRPr sz="1800">
                <a:solidFill>
                  <a:schemeClr val="bg2"/>
                </a:solidFill>
              </a:defRPr>
            </a:lvl3pPr>
            <a:lvl4pPr marL="1600200" indent="-228600">
              <a:buClr>
                <a:srgbClr val="BE0000"/>
              </a:buClr>
              <a:buFont typeface="Wingdings" charset="2"/>
              <a:buChar char="§"/>
              <a:defRPr sz="1800">
                <a:solidFill>
                  <a:schemeClr val="bg2"/>
                </a:solidFill>
              </a:defRPr>
            </a:lvl4pPr>
            <a:lvl5pPr>
              <a:defRPr sz="1800"/>
            </a:lvl5pPr>
            <a:lvl6pPr>
              <a:defRPr sz="1800"/>
            </a:lvl6pPr>
            <a:lvl7pPr>
              <a:defRPr sz="1800"/>
            </a:lvl7pPr>
            <a:lvl8pPr>
              <a:defRPr sz="1800"/>
            </a:lvl8pPr>
            <a:lvl9pPr>
              <a:defRPr sz="1800"/>
            </a:lvl9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p:txBody>
      </p:sp>
      <p:sp>
        <p:nvSpPr>
          <p:cNvPr id="4" name="Inhaltsplatzhalter 3"/>
          <p:cNvSpPr>
            <a:spLocks noGrp="1"/>
          </p:cNvSpPr>
          <p:nvPr>
            <p:ph sz="half" idx="2"/>
          </p:nvPr>
        </p:nvSpPr>
        <p:spPr>
          <a:xfrm>
            <a:off x="4716016" y="1620000"/>
            <a:ext cx="4172272" cy="4536000"/>
          </a:xfrm>
          <a:prstGeom prst="rect">
            <a:avLst/>
          </a:prstGeom>
        </p:spPr>
        <p:txBody>
          <a:bodyPr/>
          <a:lstStyle>
            <a:lvl1pPr marL="342900" indent="-342900">
              <a:buClr>
                <a:srgbClr val="BE0000"/>
              </a:buClr>
              <a:buFont typeface="Wingdings" charset="2"/>
              <a:buChar char="§"/>
              <a:defRPr sz="1800">
                <a:solidFill>
                  <a:schemeClr val="bg2"/>
                </a:solidFill>
              </a:defRPr>
            </a:lvl1pPr>
            <a:lvl2pPr marL="742950" indent="-285750">
              <a:buClr>
                <a:srgbClr val="BE0000"/>
              </a:buClr>
              <a:buFont typeface="Wingdings" charset="2"/>
              <a:buChar char="§"/>
              <a:defRPr sz="1800">
                <a:solidFill>
                  <a:schemeClr val="bg2"/>
                </a:solidFill>
              </a:defRPr>
            </a:lvl2pPr>
            <a:lvl3pPr marL="1143000" indent="-228600">
              <a:buClr>
                <a:srgbClr val="BE0000"/>
              </a:buClr>
              <a:buFont typeface="Wingdings" charset="2"/>
              <a:buChar char="§"/>
              <a:defRPr sz="1800">
                <a:solidFill>
                  <a:schemeClr val="bg2"/>
                </a:solidFill>
              </a:defRPr>
            </a:lvl3pPr>
            <a:lvl4pPr marL="1600200" indent="-228600">
              <a:buClr>
                <a:srgbClr val="BE0000"/>
              </a:buClr>
              <a:buFont typeface="Wingdings" charset="2"/>
              <a:buChar char="§"/>
              <a:defRPr sz="1800">
                <a:solidFill>
                  <a:schemeClr val="bg2"/>
                </a:solidFill>
              </a:defRPr>
            </a:lvl4pPr>
            <a:lvl5pPr>
              <a:defRPr sz="1800"/>
            </a:lvl5pPr>
            <a:lvl6pPr>
              <a:defRPr sz="1800"/>
            </a:lvl6pPr>
            <a:lvl7pPr>
              <a:defRPr sz="1800"/>
            </a:lvl7pPr>
            <a:lvl8pPr>
              <a:defRPr sz="1800"/>
            </a:lvl8pPr>
            <a:lvl9pPr>
              <a:defRPr sz="1800"/>
            </a:lvl9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p:txBody>
      </p:sp>
      <p:sp>
        <p:nvSpPr>
          <p:cNvPr id="11" name="Titel 1"/>
          <p:cNvSpPr>
            <a:spLocks noGrp="1"/>
          </p:cNvSpPr>
          <p:nvPr>
            <p:ph type="ctrTitle" hasCustomPrompt="1"/>
          </p:nvPr>
        </p:nvSpPr>
        <p:spPr>
          <a:xfrm>
            <a:off x="251521" y="260648"/>
            <a:ext cx="7632847" cy="792088"/>
          </a:xfrm>
          <a:prstGeom prst="rect">
            <a:avLst/>
          </a:prstGeom>
        </p:spPr>
        <p:txBody>
          <a:bodyPr>
            <a:noAutofit/>
          </a:bodyPr>
          <a:lstStyle>
            <a:lvl1pPr algn="l">
              <a:defRPr sz="2400" b="1">
                <a:solidFill>
                  <a:schemeClr val="bg2"/>
                </a:solidFill>
                <a:latin typeface="Arial" panose="020B0604020202020204" pitchFamily="34" charset="0"/>
                <a:cs typeface="Arial" panose="020B0604020202020204" pitchFamily="34" charset="0"/>
              </a:defRPr>
            </a:lvl1pPr>
          </a:lstStyle>
          <a:p>
            <a:r>
              <a:rPr lang="de-DE" dirty="0" smtClean="0"/>
              <a:t>Titelmasterformat durch klicken bearbeiten</a:t>
            </a:r>
            <a:endParaRPr lang="de-DE" dirty="0"/>
          </a:p>
        </p:txBody>
      </p:sp>
      <p:pic>
        <p:nvPicPr>
          <p:cNvPr id="12" name="Picture 4"/>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72400" y="260647"/>
            <a:ext cx="678725" cy="693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hteck 12"/>
          <p:cNvSpPr/>
          <p:nvPr userDrawn="1"/>
        </p:nvSpPr>
        <p:spPr>
          <a:xfrm>
            <a:off x="0" y="1340768"/>
            <a:ext cx="9144001" cy="45719"/>
          </a:xfrm>
          <a:prstGeom prst="rect">
            <a:avLst/>
          </a:prstGeom>
          <a:solidFill>
            <a:srgbClr val="BE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3" name="Rechteck 22"/>
          <p:cNvSpPr/>
          <p:nvPr userDrawn="1"/>
        </p:nvSpPr>
        <p:spPr>
          <a:xfrm>
            <a:off x="-6260" y="6408712"/>
            <a:ext cx="9187200" cy="476672"/>
          </a:xfrm>
          <a:prstGeom prst="rect">
            <a:avLst/>
          </a:prstGeom>
          <a:solidFill>
            <a:srgbClr val="BE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0" name="Fußzeilenplatzhalter 3"/>
          <p:cNvSpPr>
            <a:spLocks noGrp="1"/>
          </p:cNvSpPr>
          <p:nvPr>
            <p:ph type="ftr" sz="quarter" idx="3"/>
          </p:nvPr>
        </p:nvSpPr>
        <p:spPr>
          <a:xfrm>
            <a:off x="1043608" y="6525344"/>
            <a:ext cx="4752527" cy="288032"/>
          </a:xfrm>
          <a:prstGeom prst="rect">
            <a:avLst/>
          </a:prstGeom>
        </p:spPr>
        <p:txBody>
          <a:bodyPr/>
          <a:lstStyle>
            <a:lvl1pPr algn="l">
              <a:defRPr sz="800">
                <a:solidFill>
                  <a:schemeClr val="bg1"/>
                </a:solidFill>
              </a:defRPr>
            </a:lvl1pPr>
          </a:lstStyle>
          <a:p>
            <a:r>
              <a:rPr lang="de-DE" dirty="0" smtClean="0"/>
              <a:t>Hochschule Landshut  |  www.haw-landshut.de</a:t>
            </a:r>
            <a:endParaRPr lang="de-DE" dirty="0"/>
          </a:p>
        </p:txBody>
      </p:sp>
      <p:sp>
        <p:nvSpPr>
          <p:cNvPr id="14" name="Datumsplatzhalter 2"/>
          <p:cNvSpPr>
            <a:spLocks noGrp="1"/>
          </p:cNvSpPr>
          <p:nvPr>
            <p:ph type="dt" sz="half" idx="10"/>
          </p:nvPr>
        </p:nvSpPr>
        <p:spPr>
          <a:xfrm>
            <a:off x="251520" y="6525344"/>
            <a:ext cx="792088" cy="288032"/>
          </a:xfrm>
          <a:prstGeom prst="rect">
            <a:avLst/>
          </a:prstGeom>
        </p:spPr>
        <p:txBody>
          <a:bodyPr/>
          <a:lstStyle>
            <a:lvl1pPr algn="r">
              <a:defRPr sz="800">
                <a:solidFill>
                  <a:srgbClr val="FFFFFF"/>
                </a:solidFill>
              </a:defRPr>
            </a:lvl1pPr>
          </a:lstStyle>
          <a:p>
            <a:fld id="{C6DE59DF-1964-4F40-BFE0-0271FA9E7BFB}" type="datetime1">
              <a:rPr lang="de-DE" smtClean="0"/>
              <a:t>20.03.2023</a:t>
            </a:fld>
            <a:endParaRPr lang="de-DE" dirty="0"/>
          </a:p>
        </p:txBody>
      </p:sp>
      <p:sp>
        <p:nvSpPr>
          <p:cNvPr id="15" name="Textfeld 14"/>
          <p:cNvSpPr txBox="1"/>
          <p:nvPr userDrawn="1"/>
        </p:nvSpPr>
        <p:spPr>
          <a:xfrm>
            <a:off x="8460432" y="6525344"/>
            <a:ext cx="720080" cy="215444"/>
          </a:xfrm>
          <a:prstGeom prst="rect">
            <a:avLst/>
          </a:prstGeom>
          <a:noFill/>
        </p:spPr>
        <p:txBody>
          <a:bodyPr wrap="square" rtlCol="0">
            <a:spAutoFit/>
          </a:bodyPr>
          <a:lstStyle/>
          <a:p>
            <a:fld id="{C45D47F5-C6F8-4076-98B4-AE849A5F4767}" type="slidenum">
              <a:rPr lang="de-DE" sz="800" smtClean="0">
                <a:solidFill>
                  <a:schemeClr val="bg1"/>
                </a:solidFill>
              </a:rPr>
              <a:t>‹Nr.›</a:t>
            </a:fld>
            <a:endParaRPr lang="de-DE" sz="800" dirty="0">
              <a:solidFill>
                <a:schemeClr val="bg1"/>
              </a:solidFill>
            </a:endParaRPr>
          </a:p>
        </p:txBody>
      </p:sp>
    </p:spTree>
    <p:extLst>
      <p:ext uri="{BB962C8B-B14F-4D97-AF65-F5344CB8AC3E}">
        <p14:creationId xmlns:p14="http://schemas.microsoft.com/office/powerpoint/2010/main" val="324057621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Endfolie">
    <p:spTree>
      <p:nvGrpSpPr>
        <p:cNvPr id="1" name=""/>
        <p:cNvGrpSpPr/>
        <p:nvPr/>
      </p:nvGrpSpPr>
      <p:grpSpPr>
        <a:xfrm>
          <a:off x="0" y="0"/>
          <a:ext cx="0" cy="0"/>
          <a:chOff x="0" y="0"/>
          <a:chExt cx="0" cy="0"/>
        </a:xfrm>
      </p:grpSpPr>
      <p:sp>
        <p:nvSpPr>
          <p:cNvPr id="8" name="Rechteck 7"/>
          <p:cNvSpPr/>
          <p:nvPr userDrawn="1"/>
        </p:nvSpPr>
        <p:spPr>
          <a:xfrm>
            <a:off x="-63063" y="4797152"/>
            <a:ext cx="9315583" cy="2060848"/>
          </a:xfrm>
          <a:prstGeom prst="rect">
            <a:avLst/>
          </a:prstGeom>
          <a:solidFill>
            <a:srgbClr val="BE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 name="Inhaltsplatzhalter 3"/>
          <p:cNvSpPr>
            <a:spLocks noGrp="1"/>
          </p:cNvSpPr>
          <p:nvPr>
            <p:ph sz="quarter" idx="10"/>
          </p:nvPr>
        </p:nvSpPr>
        <p:spPr>
          <a:xfrm>
            <a:off x="0" y="1386488"/>
            <a:ext cx="9144000" cy="3410664"/>
          </a:xfrm>
          <a:prstGeom prst="rect">
            <a:avLst/>
          </a:prstGeo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5" name="Rechteck 4"/>
          <p:cNvSpPr/>
          <p:nvPr userDrawn="1"/>
        </p:nvSpPr>
        <p:spPr>
          <a:xfrm>
            <a:off x="5017657" y="5085184"/>
            <a:ext cx="3779912" cy="1323439"/>
          </a:xfrm>
          <a:prstGeom prst="rect">
            <a:avLst/>
          </a:prstGeom>
        </p:spPr>
        <p:txBody>
          <a:bodyPr wrap="square">
            <a:spAutoFit/>
          </a:bodyPr>
          <a:lstStyle/>
          <a:p>
            <a:pPr eaLnBrk="1" hangingPunct="1">
              <a:lnSpc>
                <a:spcPct val="100000"/>
              </a:lnSpc>
              <a:spcBef>
                <a:spcPct val="0"/>
              </a:spcBef>
              <a:spcAft>
                <a:spcPct val="0"/>
              </a:spcAft>
              <a:buClrTx/>
              <a:buFontTx/>
              <a:buNone/>
            </a:pPr>
            <a:r>
              <a:rPr lang="de-DE" altLang="de-DE" sz="1600" dirty="0" smtClean="0">
                <a:solidFill>
                  <a:schemeClr val="bg1"/>
                </a:solidFill>
                <a:cs typeface="Arial" pitchFamily="34" charset="0"/>
              </a:rPr>
              <a:t>Tel. 	+49 (0)871 – 506 0</a:t>
            </a:r>
            <a:br>
              <a:rPr lang="de-DE" altLang="de-DE" sz="1600" dirty="0" smtClean="0">
                <a:solidFill>
                  <a:schemeClr val="bg1"/>
                </a:solidFill>
                <a:cs typeface="Arial" pitchFamily="34" charset="0"/>
              </a:rPr>
            </a:br>
            <a:r>
              <a:rPr lang="de-DE" altLang="de-DE" sz="1600" dirty="0" smtClean="0">
                <a:solidFill>
                  <a:schemeClr val="bg1"/>
                </a:solidFill>
                <a:cs typeface="Arial" pitchFamily="34" charset="0"/>
              </a:rPr>
              <a:t>Fax 	+49 (0)871 – 506 506</a:t>
            </a:r>
          </a:p>
          <a:p>
            <a:pPr eaLnBrk="1" hangingPunct="1">
              <a:lnSpc>
                <a:spcPct val="100000"/>
              </a:lnSpc>
              <a:spcBef>
                <a:spcPct val="0"/>
              </a:spcBef>
              <a:spcAft>
                <a:spcPct val="0"/>
              </a:spcAft>
              <a:buClrTx/>
              <a:buFontTx/>
              <a:buNone/>
            </a:pPr>
            <a:r>
              <a:rPr lang="de-DE" altLang="de-DE" sz="1600" dirty="0" smtClean="0">
                <a:solidFill>
                  <a:schemeClr val="bg1"/>
                </a:solidFill>
                <a:cs typeface="Arial" pitchFamily="34" charset="0"/>
              </a:rPr>
              <a:t>info@haw-landshut.de</a:t>
            </a:r>
          </a:p>
          <a:p>
            <a:pPr eaLnBrk="1" hangingPunct="1">
              <a:lnSpc>
                <a:spcPct val="100000"/>
              </a:lnSpc>
              <a:spcBef>
                <a:spcPct val="0"/>
              </a:spcBef>
              <a:spcAft>
                <a:spcPct val="0"/>
              </a:spcAft>
              <a:buClrTx/>
              <a:buFontTx/>
              <a:buNone/>
            </a:pPr>
            <a:r>
              <a:rPr lang="de-DE" altLang="de-DE" sz="1600" dirty="0" smtClean="0">
                <a:solidFill>
                  <a:schemeClr val="bg1"/>
                </a:solidFill>
                <a:cs typeface="Arial" pitchFamily="34" charset="0"/>
              </a:rPr>
              <a:t>www.haw-landshut.de</a:t>
            </a:r>
          </a:p>
          <a:p>
            <a:pPr eaLnBrk="1" hangingPunct="1">
              <a:lnSpc>
                <a:spcPct val="100000"/>
              </a:lnSpc>
              <a:spcBef>
                <a:spcPct val="0"/>
              </a:spcBef>
              <a:spcAft>
                <a:spcPct val="0"/>
              </a:spcAft>
              <a:buClrTx/>
              <a:buFontTx/>
              <a:buNone/>
            </a:pPr>
            <a:endParaRPr lang="de-DE" altLang="de-DE" sz="1600" dirty="0" smtClean="0">
              <a:solidFill>
                <a:schemeClr val="bg1"/>
              </a:solidFill>
              <a:cs typeface="Arial" pitchFamily="34" charset="0"/>
            </a:endParaRPr>
          </a:p>
        </p:txBody>
      </p:sp>
      <p:sp>
        <p:nvSpPr>
          <p:cNvPr id="9" name="Rechteck 8"/>
          <p:cNvSpPr/>
          <p:nvPr userDrawn="1"/>
        </p:nvSpPr>
        <p:spPr>
          <a:xfrm>
            <a:off x="-1" y="1340768"/>
            <a:ext cx="9144001" cy="45719"/>
          </a:xfrm>
          <a:prstGeom prst="rect">
            <a:avLst/>
          </a:prstGeom>
          <a:solidFill>
            <a:srgbClr val="BE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11" name="Picture 4"/>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72400" y="260647"/>
            <a:ext cx="678725" cy="693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hteck 9"/>
          <p:cNvSpPr/>
          <p:nvPr userDrawn="1"/>
        </p:nvSpPr>
        <p:spPr>
          <a:xfrm>
            <a:off x="454470" y="5085183"/>
            <a:ext cx="4320480" cy="1077218"/>
          </a:xfrm>
          <a:prstGeom prst="rect">
            <a:avLst/>
          </a:prstGeom>
        </p:spPr>
        <p:txBody>
          <a:bodyPr wrap="square">
            <a:spAutoFit/>
          </a:bodyPr>
          <a:lstStyle/>
          <a:p>
            <a:pPr eaLnBrk="1" hangingPunct="1">
              <a:lnSpc>
                <a:spcPct val="100000"/>
              </a:lnSpc>
              <a:spcBef>
                <a:spcPct val="0"/>
              </a:spcBef>
              <a:spcAft>
                <a:spcPct val="0"/>
              </a:spcAft>
              <a:buClrTx/>
              <a:buFontTx/>
              <a:buNone/>
            </a:pPr>
            <a:r>
              <a:rPr lang="de-DE" altLang="de-DE" sz="1600" dirty="0" smtClean="0">
                <a:solidFill>
                  <a:schemeClr val="bg1"/>
                </a:solidFill>
                <a:cs typeface="Arial" pitchFamily="34" charset="0"/>
              </a:rPr>
              <a:t>Hochschule Landshut </a:t>
            </a:r>
          </a:p>
          <a:p>
            <a:pPr eaLnBrk="1" hangingPunct="1">
              <a:lnSpc>
                <a:spcPct val="100000"/>
              </a:lnSpc>
              <a:spcBef>
                <a:spcPct val="0"/>
              </a:spcBef>
              <a:spcAft>
                <a:spcPct val="0"/>
              </a:spcAft>
              <a:buClrTx/>
              <a:buFontTx/>
              <a:buNone/>
            </a:pPr>
            <a:r>
              <a:rPr lang="de-DE" altLang="de-DE" sz="1600" dirty="0" smtClean="0">
                <a:solidFill>
                  <a:schemeClr val="bg1"/>
                </a:solidFill>
                <a:cs typeface="Arial" pitchFamily="34" charset="0"/>
              </a:rPr>
              <a:t>Am Lurzenhof 1</a:t>
            </a:r>
          </a:p>
          <a:p>
            <a:pPr eaLnBrk="1" hangingPunct="1">
              <a:lnSpc>
                <a:spcPct val="100000"/>
              </a:lnSpc>
              <a:spcBef>
                <a:spcPct val="0"/>
              </a:spcBef>
              <a:spcAft>
                <a:spcPct val="0"/>
              </a:spcAft>
              <a:buClrTx/>
              <a:buFontTx/>
              <a:buNone/>
            </a:pPr>
            <a:r>
              <a:rPr lang="de-DE" altLang="de-DE" sz="1600" dirty="0" smtClean="0">
                <a:solidFill>
                  <a:schemeClr val="bg1"/>
                </a:solidFill>
                <a:cs typeface="Arial" pitchFamily="34" charset="0"/>
              </a:rPr>
              <a:t>84036 Landshut</a:t>
            </a:r>
          </a:p>
          <a:p>
            <a:pPr eaLnBrk="1" hangingPunct="1">
              <a:lnSpc>
                <a:spcPct val="100000"/>
              </a:lnSpc>
              <a:spcBef>
                <a:spcPct val="0"/>
              </a:spcBef>
              <a:spcAft>
                <a:spcPct val="0"/>
              </a:spcAft>
              <a:buClrTx/>
              <a:buFontTx/>
              <a:buNone/>
            </a:pPr>
            <a:endParaRPr lang="de-DE" altLang="de-DE" sz="1600" dirty="0" smtClean="0">
              <a:solidFill>
                <a:schemeClr val="bg1"/>
              </a:solidFill>
              <a:cs typeface="Arial" pitchFamily="34" charset="0"/>
            </a:endParaRPr>
          </a:p>
        </p:txBody>
      </p:sp>
    </p:spTree>
    <p:extLst>
      <p:ext uri="{BB962C8B-B14F-4D97-AF65-F5344CB8AC3E}">
        <p14:creationId xmlns:p14="http://schemas.microsoft.com/office/powerpoint/2010/main" val="215779669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Untertitel 2"/>
          <p:cNvSpPr txBox="1">
            <a:spLocks/>
          </p:cNvSpPr>
          <p:nvPr userDrawn="1"/>
        </p:nvSpPr>
        <p:spPr>
          <a:xfrm>
            <a:off x="251520" y="5229200"/>
            <a:ext cx="8496944" cy="1296144"/>
          </a:xfrm>
          <a:prstGeom prst="rect">
            <a:avLst/>
          </a:prstGeom>
        </p:spPr>
        <p:txBody>
          <a:bodyPr>
            <a:normAutofit/>
          </a:bodyPr>
          <a:lstStyle>
            <a:lvl1pPr marL="0" indent="0" algn="l" defTabSz="914400" rtl="0" eaLnBrk="1" latinLnBrk="0" hangingPunct="1">
              <a:spcBef>
                <a:spcPct val="20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de-DE" smtClean="0"/>
              <a:t>Formatvorlage des Untertitelmasters durch klicken bearbeiten</a:t>
            </a:r>
            <a:endParaRPr lang="de-DE" dirty="0"/>
          </a:p>
        </p:txBody>
      </p:sp>
    </p:spTree>
    <p:extLst>
      <p:ext uri="{BB962C8B-B14F-4D97-AF65-F5344CB8AC3E}">
        <p14:creationId xmlns:p14="http://schemas.microsoft.com/office/powerpoint/2010/main" val="1329962533"/>
      </p:ext>
    </p:extLst>
  </p:cSld>
  <p:clrMap bg1="lt1" tx1="dk1" bg2="lt2" tx2="dk2" accent1="accent1" accent2="accent2" accent3="accent3" accent4="accent4" accent5="accent5" accent6="accent6" hlink="hlink" folHlink="folHlink"/>
  <p:sldLayoutIdLst>
    <p:sldLayoutId id="2147483660" r:id="rId1"/>
    <p:sldLayoutId id="2147483650" r:id="rId2"/>
    <p:sldLayoutId id="2147483664" r:id="rId3"/>
    <p:sldLayoutId id="2147483666" r:id="rId4"/>
    <p:sldLayoutId id="2147483665" r:id="rId5"/>
    <p:sldLayoutId id="2147483663" r:id="rId6"/>
    <p:sldLayoutId id="2147483667" r:id="rId7"/>
    <p:sldLayoutId id="2147483652" r:id="rId8"/>
    <p:sldLayoutId id="2147483668" r:id="rId9"/>
    <p:sldLayoutId id="2147483669" r:id="rId10"/>
    <p:sldLayoutId id="2147483670" r:id="rId11"/>
    <p:sldLayoutId id="2147483671" r:id="rId12"/>
    <p:sldLayoutId id="2147483672" r:id="rId13"/>
  </p:sldLayoutIdLst>
  <p:timing>
    <p:tnLst>
      <p:par>
        <p:cTn id="1" dur="indefinite" restart="never" nodeType="tmRoot"/>
      </p:par>
    </p:tnLst>
  </p:timing>
  <p:hf hdr="0"/>
  <p:txStyles>
    <p:titleStyle>
      <a:lvl1pPr algn="ctr" defTabSz="914400" rtl="0" eaLnBrk="1" latinLnBrk="0" hangingPunct="1">
        <a:spcBef>
          <a:spcPct val="0"/>
        </a:spcBef>
        <a:buNone/>
        <a:defRPr sz="2400" b="1" kern="1200">
          <a:solidFill>
            <a:schemeClr val="bg1">
              <a:lumMod val="50000"/>
            </a:schemeClr>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hyperlink" Target="Handouts,%20Feedbackbogen,%20Download/loesungen%20-%20Kopie.docx"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www.gesetze-im-internet.de/urhg/__63.html"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6.jpg"/><Relationship Id="rId4" Type="http://schemas.openxmlformats.org/officeDocument/2006/relationships/hyperlink" Target="https://www.haw-landshut.de/fileadmin/Hochschule_Landshut_NEU/Ungeschuetzt/SSZ/Rechtliche_Angelegenheiten_2022/konsolidierte_Fassungen/317-1_Satzung-gute-wissenschaftliche-Praxis_28112022.pdf"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slide" Target="slide6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s://doi.org/10.1007/978-3-658-33328-7_5" TargetMode="External"/><Relationship Id="rId2" Type="http://schemas.openxmlformats.org/officeDocument/2006/relationships/hyperlink" Target="https://doi.org/10.1007/978-3-658-37901-8" TargetMode="External"/><Relationship Id="rId1" Type="http://schemas.openxmlformats.org/officeDocument/2006/relationships/slideLayout" Target="../slideLayouts/slideLayout6.xml"/><Relationship Id="rId5" Type="http://schemas.openxmlformats.org/officeDocument/2006/relationships/hyperlink" Target="https://doi.org/10.1365/s40702-022-00917-1" TargetMode="External"/><Relationship Id="rId4" Type="http://schemas.openxmlformats.org/officeDocument/2006/relationships/hyperlink" Target="https://www.bmbf.de/bmbf/de/forschung/zukunftsstrategie/zukunftsstrategie_node.html"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hyperlink" Target="http://flickr.com/photos/bibliothekarin/6216876369/sizes/o/in/set-72157626135350940" TargetMode="Externa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0.png"/><Relationship Id="rId1" Type="http://schemas.openxmlformats.org/officeDocument/2006/relationships/slideLayout" Target="../slideLayouts/slideLayout6.xml"/><Relationship Id="rId5" Type="http://schemas.microsoft.com/office/2007/relationships/hdphoto" Target="../media/hdphoto2.wdp"/><Relationship Id="rId4" Type="http://schemas.openxmlformats.org/officeDocument/2006/relationships/image" Target="../media/image31.png"/></Relationships>
</file>

<file path=ppt/slides/_rels/slide5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4.wdp"/><Relationship Id="rId2" Type="http://schemas.openxmlformats.org/officeDocument/2006/relationships/image" Target="../media/image31.png"/><Relationship Id="rId1" Type="http://schemas.openxmlformats.org/officeDocument/2006/relationships/slideLayout" Target="../slideLayouts/slideLayout6.xml"/><Relationship Id="rId6" Type="http://schemas.openxmlformats.org/officeDocument/2006/relationships/image" Target="../media/image33.png"/><Relationship Id="rId5" Type="http://schemas.microsoft.com/office/2007/relationships/hdphoto" Target="../media/hdphoto3.wdp"/><Relationship Id="rId4" Type="http://schemas.openxmlformats.org/officeDocument/2006/relationships/image" Target="../media/image32.png"/></Relationships>
</file>

<file path=ppt/slides/_rels/slide5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mediatum.ub.tum.de/doc/1316333/1316333.pdf" TargetMode="Externa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8" Type="http://schemas.openxmlformats.org/officeDocument/2006/relationships/hyperlink" Target="mailto:ramona.albig@haw-landshut.de;%20angela.zeiler@haw-landshut.de?subject=Zitieren" TargetMode="External"/><Relationship Id="rId3" Type="http://schemas.openxmlformats.org/officeDocument/2006/relationships/hyperlink" Target="https://opac.haw-landshut.de/search?bvnr=BV047867182" TargetMode="External"/><Relationship Id="rId7" Type="http://schemas.openxmlformats.org/officeDocument/2006/relationships/hyperlink" Target="https://mediatum.ub.tum.de/node?id=1231945" TargetMode="External"/><Relationship Id="rId2" Type="http://schemas.openxmlformats.org/officeDocument/2006/relationships/hyperlink" Target="https://opac.haw-landshut.de/TouchPoint/perma.do?q=1000080+%3D+%22AK+39540%22+%7C+2000080+%3D+%22AK+39580%22+%7C+3000600+%3D+%22Wissenschaftliches+Arbeiten%22+IN+%5B2%5D&amp;v=fla&amp;l=de" TargetMode="External"/><Relationship Id="rId1" Type="http://schemas.openxmlformats.org/officeDocument/2006/relationships/slideLayout" Target="../slideLayouts/slideLayout6.xml"/><Relationship Id="rId6" Type="http://schemas.openxmlformats.org/officeDocument/2006/relationships/hyperlink" Target="http://bibaccess.fh-landshut.de:2048/login?url=http://www.utb-studi-e-book.de/9783838547022" TargetMode="External"/><Relationship Id="rId5" Type="http://schemas.openxmlformats.org/officeDocument/2006/relationships/hyperlink" Target="https://opac.haw-landshut.de/search?bvnr=BV046188338" TargetMode="External"/><Relationship Id="rId4" Type="http://schemas.openxmlformats.org/officeDocument/2006/relationships/hyperlink" Target="http://bibaccess.fh-landshut.de:2048/login?url=https://elibrary.utb.de/doi/book/10.36198/9783838550725"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2.xml"/><Relationship Id="rId1" Type="http://schemas.openxmlformats.org/officeDocument/2006/relationships/slideLayout" Target="../slideLayouts/slideLayout6.xml"/><Relationship Id="rId5" Type="http://schemas.openxmlformats.org/officeDocument/2006/relationships/slide" Target="slide65.xml"/><Relationship Id="rId4" Type="http://schemas.openxmlformats.org/officeDocument/2006/relationships/slide" Target="slide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hyperlink" Target="http://de.statista.com/" TargetMode="External"/><Relationship Id="rId2" Type="http://schemas.openxmlformats.org/officeDocument/2006/relationships/hyperlink" Target="https://de.statista.com/statistik/tipps/#52af1bd729f8d03a6e000016" TargetMode="External"/><Relationship Id="rId1" Type="http://schemas.openxmlformats.org/officeDocument/2006/relationships/slideLayout" Target="../slideLayouts/slideLayout6.xml"/><Relationship Id="rId5" Type="http://schemas.openxmlformats.org/officeDocument/2006/relationships/hyperlink" Target="https://www.wirtschaftswiki.fh-aachen.de/index.php?title=Statista_zitieren_(Quellenangabe)" TargetMode="External"/><Relationship Id="rId4" Type="http://schemas.openxmlformats.org/officeDocument/2006/relationships/hyperlink" Target="http://de.statista.com/statistik/daten/studie/133/umfrage/fortschrittsverstaendnis/" TargetMode="External"/></Relationships>
</file>

<file path=ppt/slides/_rels/slide64.xml.rels><?xml version="1.0" encoding="UTF-8" standalone="yes"?>
<Relationships xmlns="http://schemas.openxmlformats.org/package/2006/relationships"><Relationship Id="rId2" Type="http://schemas.openxmlformats.org/officeDocument/2006/relationships/hyperlink" Target="https://www.th-nuernberg.de/fileadmin/zentrale-einrichtungen/leko/Dokumente/%C3%9Cberfachliche_Kompetenzen/SZHandouts_2022/34_-_Gesetze_zitieren.pdf" TargetMode="Externa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8" Type="http://schemas.openxmlformats.org/officeDocument/2006/relationships/hyperlink" Target="https://opac.haw-landshut.de/search?bvnr=BV044017123" TargetMode="External"/><Relationship Id="rId13" Type="http://schemas.openxmlformats.org/officeDocument/2006/relationships/hyperlink" Target="https://opac.haw-landshut.de/search?bvnr=BV047221828" TargetMode="External"/><Relationship Id="rId3" Type="http://schemas.openxmlformats.org/officeDocument/2006/relationships/hyperlink" Target="https://opac.haw-landshut.de/search?bvnr=BV043876526" TargetMode="External"/><Relationship Id="rId7" Type="http://schemas.openxmlformats.org/officeDocument/2006/relationships/hyperlink" Target="https://opac.haw-landshut.de/search?bvnr=BV046203155" TargetMode="External"/><Relationship Id="rId12" Type="http://schemas.openxmlformats.org/officeDocument/2006/relationships/hyperlink" Target="http://bibaccess.fh-landshut.de:2048/login?url=http://dx.doi.org/10.15358/9783800651351" TargetMode="External"/><Relationship Id="rId2" Type="http://schemas.openxmlformats.org/officeDocument/2006/relationships/hyperlink" Target="https://www.flickr.com/photos/bibliothekarin/6216876369/sizes/o/in/set-72157626135350940" TargetMode="External"/><Relationship Id="rId1" Type="http://schemas.openxmlformats.org/officeDocument/2006/relationships/slideLayout" Target="../slideLayouts/slideLayout6.xml"/><Relationship Id="rId6" Type="http://schemas.openxmlformats.org/officeDocument/2006/relationships/hyperlink" Target="https://opac.haw-landshut.de/search?bvnr=BV043760519" TargetMode="External"/><Relationship Id="rId11" Type="http://schemas.openxmlformats.org/officeDocument/2006/relationships/hyperlink" Target="https://opac.haw-landshut.de/search?bvnr=BV047867182" TargetMode="External"/><Relationship Id="rId5" Type="http://schemas.openxmlformats.org/officeDocument/2006/relationships/hyperlink" Target="https://opac.haw-landshut.de/search?bvnr=BV041445643" TargetMode="External"/><Relationship Id="rId10" Type="http://schemas.openxmlformats.org/officeDocument/2006/relationships/hyperlink" Target="https://opac.haw-landshut.de/search?bvnr=BV042940725" TargetMode="External"/><Relationship Id="rId4" Type="http://schemas.openxmlformats.org/officeDocument/2006/relationships/hyperlink" Target="https://opac.haw-landshut.de/search?bvnr=BV036512974" TargetMode="External"/><Relationship Id="rId9" Type="http://schemas.openxmlformats.org/officeDocument/2006/relationships/hyperlink" Target="http://bibaccess.fh-landshut.de:2048/login?url=https://web.s.ebscohost.com/ehost/detail/detail?vid=0&amp;sid=7da3c197-819e-4448-a9f0-b653a75c1693%40redis&amp;bdata=Jmxhbmc9ZGUmc2l0ZT1laG9zdC1saXZl#AN=2720875&amp;db=nlebk"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p:txBody>
          <a:bodyPr/>
          <a:lstStyle/>
          <a:p>
            <a:r>
              <a:rPr lang="de-DE" dirty="0" smtClean="0"/>
              <a:t>Crashkurs Zitieren</a:t>
            </a:r>
            <a:br>
              <a:rPr lang="de-DE" dirty="0" smtClean="0"/>
            </a:br>
            <a:fld id="{74CCF083-12B8-4009-8671-7E5014709550}" type="datetime1">
              <a:rPr lang="de-DE" smtClean="0"/>
              <a:t>20.03.2023</a:t>
            </a:fld>
            <a:endParaRPr lang="de-DE" dirty="0"/>
          </a:p>
        </p:txBody>
      </p:sp>
      <p:pic>
        <p:nvPicPr>
          <p:cNvPr id="3" name="Grafik 2"/>
          <p:cNvPicPr>
            <a:picLocks noChangeAspect="1"/>
          </p:cNvPicPr>
          <p:nvPr/>
        </p:nvPicPr>
        <p:blipFill rotWithShape="1">
          <a:blip r:embed="rId3" cstate="print">
            <a:extLst>
              <a:ext uri="{28A0092B-C50C-407E-A947-70E740481C1C}">
                <a14:useLocalDpi xmlns:a14="http://schemas.microsoft.com/office/drawing/2010/main" val="0"/>
              </a:ext>
            </a:extLst>
          </a:blip>
          <a:srcRect t="8798"/>
          <a:stretch/>
        </p:blipFill>
        <p:spPr>
          <a:xfrm>
            <a:off x="0" y="1381760"/>
            <a:ext cx="9144000" cy="5503624"/>
          </a:xfrm>
          <a:prstGeom prst="rect">
            <a:avLst/>
          </a:prstGeom>
        </p:spPr>
      </p:pic>
    </p:spTree>
    <p:extLst>
      <p:ext uri="{BB962C8B-B14F-4D97-AF65-F5344CB8AC3E}">
        <p14:creationId xmlns:p14="http://schemas.microsoft.com/office/powerpoint/2010/main" val="11745619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a:defRPr/>
            </a:pPr>
            <a:r>
              <a:rPr lang="de-DE" dirty="0">
                <a:solidFill>
                  <a:schemeClr val="tx1"/>
                </a:solidFill>
              </a:rPr>
              <a:t>Kurzbeleg oder Vollbeleg </a:t>
            </a:r>
          </a:p>
          <a:p>
            <a:pPr marL="0" indent="0">
              <a:buFont typeface="Wingdings" pitchFamily="2" charset="2"/>
              <a:buNone/>
              <a:defRPr/>
            </a:pPr>
            <a:r>
              <a:rPr lang="de-DE" sz="2800" b="1" dirty="0">
                <a:solidFill>
                  <a:schemeClr val="tx1"/>
                </a:solidFill>
              </a:rPr>
              <a:t>  + </a:t>
            </a:r>
          </a:p>
          <a:p>
            <a:pPr>
              <a:defRPr/>
            </a:pPr>
            <a:r>
              <a:rPr lang="de-DE" dirty="0">
                <a:solidFill>
                  <a:schemeClr val="tx1"/>
                </a:solidFill>
              </a:rPr>
              <a:t>Eintrag im Literaturverzeichnis</a:t>
            </a:r>
          </a:p>
          <a:p>
            <a:pPr>
              <a:defRPr/>
            </a:pPr>
            <a:endParaRPr lang="de-DE" dirty="0"/>
          </a:p>
        </p:txBody>
      </p:sp>
      <p:sp>
        <p:nvSpPr>
          <p:cNvPr id="3" name="Titel 2"/>
          <p:cNvSpPr>
            <a:spLocks noGrp="1"/>
          </p:cNvSpPr>
          <p:nvPr>
            <p:ph type="ctrTitle"/>
          </p:nvPr>
        </p:nvSpPr>
        <p:spPr/>
        <p:txBody>
          <a:bodyPr/>
          <a:lstStyle/>
          <a:p>
            <a:r>
              <a:rPr lang="de-DE" altLang="de-DE" dirty="0">
                <a:ea typeface="Geneva"/>
                <a:cs typeface="Geneva"/>
              </a:rPr>
              <a:t>Bestandteile einer Quellenangabe</a:t>
            </a:r>
            <a:endParaRPr lang="de-DE" dirty="0"/>
          </a:p>
        </p:txBody>
      </p:sp>
      <p:sp>
        <p:nvSpPr>
          <p:cNvPr id="4" name="Fußzeilenplatzhalter 3"/>
          <p:cNvSpPr>
            <a:spLocks noGrp="1"/>
          </p:cNvSpPr>
          <p:nvPr>
            <p:ph type="ftr" sz="quarter" idx="3"/>
          </p:nvPr>
        </p:nvSpPr>
        <p:spPr/>
        <p:txBody>
          <a:bodyPr/>
          <a:lstStyle/>
          <a:p>
            <a:r>
              <a:rPr lang="de-DE" smtClean="0"/>
              <a:t>Hochschule Landshut  |  www.haw-landshut.de</a:t>
            </a:r>
            <a:endParaRPr lang="de-DE" dirty="0"/>
          </a:p>
        </p:txBody>
      </p:sp>
      <p:sp>
        <p:nvSpPr>
          <p:cNvPr id="5" name="Datumsplatzhalter 4"/>
          <p:cNvSpPr>
            <a:spLocks noGrp="1"/>
          </p:cNvSpPr>
          <p:nvPr>
            <p:ph type="dt" sz="half" idx="2"/>
          </p:nvPr>
        </p:nvSpPr>
        <p:spPr/>
        <p:txBody>
          <a:bodyPr/>
          <a:lstStyle/>
          <a:p>
            <a:fld id="{C6DE59DF-1964-4F40-BFE0-0271FA9E7BFB}" type="datetime1">
              <a:rPr lang="de-DE" smtClean="0"/>
              <a:t>20.03.2023</a:t>
            </a:fld>
            <a:endParaRPr lang="de-DE" dirty="0"/>
          </a:p>
        </p:txBody>
      </p:sp>
    </p:spTree>
    <p:extLst>
      <p:ext uri="{BB962C8B-B14F-4D97-AF65-F5344CB8AC3E}">
        <p14:creationId xmlns:p14="http://schemas.microsoft.com/office/powerpoint/2010/main" val="19440726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nhaltsplatzhalter 12"/>
          <p:cNvPicPr>
            <a:picLocks noGrp="1" noChangeAspect="1"/>
          </p:cNvPicPr>
          <p:nvPr>
            <p:ph idx="1"/>
          </p:nvPr>
        </p:nvPicPr>
        <p:blipFill>
          <a:blip r:embed="rId2"/>
          <a:stretch>
            <a:fillRect/>
          </a:stretch>
        </p:blipFill>
        <p:spPr>
          <a:xfrm>
            <a:off x="250825" y="2005446"/>
            <a:ext cx="8642350" cy="3764682"/>
          </a:xfrm>
          <a:prstGeom prst="rect">
            <a:avLst/>
          </a:prstGeom>
        </p:spPr>
      </p:pic>
      <p:sp>
        <p:nvSpPr>
          <p:cNvPr id="3" name="Titel 2"/>
          <p:cNvSpPr>
            <a:spLocks noGrp="1"/>
          </p:cNvSpPr>
          <p:nvPr>
            <p:ph type="ctrTitle"/>
          </p:nvPr>
        </p:nvSpPr>
        <p:spPr/>
        <p:txBody>
          <a:bodyPr/>
          <a:lstStyle/>
          <a:p>
            <a:r>
              <a:rPr lang="de-DE" altLang="de-DE" smtClean="0"/>
              <a:t>Kurzbeleg</a:t>
            </a:r>
            <a:endParaRPr lang="de-DE" dirty="0"/>
          </a:p>
        </p:txBody>
      </p:sp>
      <p:sp>
        <p:nvSpPr>
          <p:cNvPr id="4" name="Fußzeilenplatzhalter 3"/>
          <p:cNvSpPr>
            <a:spLocks noGrp="1"/>
          </p:cNvSpPr>
          <p:nvPr>
            <p:ph type="ftr" sz="quarter" idx="3"/>
          </p:nvPr>
        </p:nvSpPr>
        <p:spPr/>
        <p:txBody>
          <a:bodyPr/>
          <a:lstStyle/>
          <a:p>
            <a:r>
              <a:rPr lang="de-DE" smtClean="0"/>
              <a:t>Hochschule Landshut  |  www.haw-landshut.de</a:t>
            </a:r>
            <a:endParaRPr lang="de-DE" dirty="0"/>
          </a:p>
        </p:txBody>
      </p:sp>
      <p:sp>
        <p:nvSpPr>
          <p:cNvPr id="5" name="Datumsplatzhalter 4"/>
          <p:cNvSpPr>
            <a:spLocks noGrp="1"/>
          </p:cNvSpPr>
          <p:nvPr>
            <p:ph type="dt" sz="half" idx="2"/>
          </p:nvPr>
        </p:nvSpPr>
        <p:spPr/>
        <p:txBody>
          <a:bodyPr/>
          <a:lstStyle/>
          <a:p>
            <a:fld id="{C6DE59DF-1964-4F40-BFE0-0271FA9E7BFB}" type="datetime1">
              <a:rPr lang="de-DE" smtClean="0"/>
              <a:pPr/>
              <a:t>20.03.2023</a:t>
            </a:fld>
            <a:endParaRPr lang="de-DE" dirty="0"/>
          </a:p>
        </p:txBody>
      </p:sp>
    </p:spTree>
    <p:extLst>
      <p:ext uri="{BB962C8B-B14F-4D97-AF65-F5344CB8AC3E}">
        <p14:creationId xmlns:p14="http://schemas.microsoft.com/office/powerpoint/2010/main" val="30375459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Font typeface="Wingdings" pitchFamily="2" charset="2"/>
              <a:buNone/>
            </a:pPr>
            <a:r>
              <a:rPr lang="de-DE" altLang="de-DE" dirty="0">
                <a:solidFill>
                  <a:schemeClr val="tx1"/>
                </a:solidFill>
                <a:ea typeface="Geneva"/>
                <a:cs typeface="Geneva"/>
              </a:rPr>
              <a:t>„Dies ist direkt zitiert.“</a:t>
            </a:r>
            <a:r>
              <a:rPr lang="de-DE" altLang="de-DE" baseline="30000" dirty="0">
                <a:solidFill>
                  <a:schemeClr val="tx1"/>
                </a:solidFill>
                <a:ea typeface="Geneva"/>
                <a:cs typeface="Geneva"/>
              </a:rPr>
              <a:t>1</a:t>
            </a:r>
            <a:br>
              <a:rPr lang="de-DE" altLang="de-DE" baseline="30000" dirty="0">
                <a:solidFill>
                  <a:schemeClr val="tx1"/>
                </a:solidFill>
                <a:ea typeface="Geneva"/>
                <a:cs typeface="Geneva"/>
              </a:rPr>
            </a:br>
            <a:r>
              <a:rPr lang="de-DE" altLang="de-DE" dirty="0">
                <a:solidFill>
                  <a:schemeClr val="tx1"/>
                </a:solidFill>
                <a:ea typeface="Geneva"/>
                <a:cs typeface="Geneva"/>
              </a:rPr>
              <a:t>Hier wird gerade indirekt zitiert.</a:t>
            </a:r>
            <a:r>
              <a:rPr lang="de-DE" altLang="de-DE" baseline="30000" dirty="0">
                <a:solidFill>
                  <a:schemeClr val="tx1"/>
                </a:solidFill>
                <a:ea typeface="Geneva"/>
                <a:cs typeface="Geneva"/>
              </a:rPr>
              <a:t>2</a:t>
            </a:r>
            <a:br>
              <a:rPr lang="de-DE" altLang="de-DE" baseline="30000" dirty="0">
                <a:solidFill>
                  <a:schemeClr val="tx1"/>
                </a:solidFill>
                <a:ea typeface="Geneva"/>
                <a:cs typeface="Geneva"/>
              </a:rPr>
            </a:br>
            <a:r>
              <a:rPr lang="de-DE" altLang="de-DE" dirty="0">
                <a:solidFill>
                  <a:schemeClr val="tx1"/>
                </a:solidFill>
                <a:ea typeface="Geneva"/>
                <a:cs typeface="Geneva"/>
              </a:rPr>
              <a:t>„Das ist ein direktes Zitat.“</a:t>
            </a:r>
            <a:r>
              <a:rPr lang="de-DE" altLang="de-DE" baseline="30000" dirty="0">
                <a:solidFill>
                  <a:schemeClr val="tx1"/>
                </a:solidFill>
                <a:ea typeface="Geneva"/>
                <a:cs typeface="Geneva"/>
              </a:rPr>
              <a:t>3</a:t>
            </a:r>
            <a:r>
              <a:rPr lang="de-DE" altLang="de-DE" dirty="0">
                <a:solidFill>
                  <a:schemeClr val="tx1"/>
                </a:solidFill>
                <a:ea typeface="Geneva"/>
                <a:cs typeface="Geneva"/>
              </a:rPr>
              <a:t> „Hier ein weiteres wörtliches Zitat“</a:t>
            </a:r>
            <a:r>
              <a:rPr lang="de-DE" altLang="de-DE" baseline="30000" dirty="0">
                <a:solidFill>
                  <a:schemeClr val="tx1"/>
                </a:solidFill>
                <a:ea typeface="Geneva"/>
                <a:cs typeface="Geneva"/>
              </a:rPr>
              <a:t>4</a:t>
            </a:r>
            <a:r>
              <a:rPr lang="de-DE" altLang="de-DE" dirty="0">
                <a:solidFill>
                  <a:schemeClr val="tx1"/>
                </a:solidFill>
                <a:ea typeface="Geneva"/>
                <a:cs typeface="Geneva"/>
              </a:rPr>
              <a:t>, das im Anschluss noch kommentiert wird.</a:t>
            </a:r>
          </a:p>
          <a:p>
            <a:pPr marL="0" indent="0">
              <a:buFont typeface="Wingdings" pitchFamily="2" charset="2"/>
              <a:buNone/>
            </a:pPr>
            <a:r>
              <a:rPr lang="de-DE" altLang="de-DE" dirty="0">
                <a:solidFill>
                  <a:schemeClr val="tx1"/>
                </a:solidFill>
                <a:ea typeface="Geneva"/>
                <a:cs typeface="Geneva"/>
              </a:rPr>
              <a:t>----------------</a:t>
            </a:r>
            <a:br>
              <a:rPr lang="de-DE" altLang="de-DE" dirty="0">
                <a:solidFill>
                  <a:schemeClr val="tx1"/>
                </a:solidFill>
                <a:ea typeface="Geneva"/>
                <a:cs typeface="Geneva"/>
              </a:rPr>
            </a:br>
            <a:r>
              <a:rPr lang="de-DE" altLang="de-DE" sz="1800" baseline="30000" dirty="0">
                <a:solidFill>
                  <a:schemeClr val="tx1"/>
                </a:solidFill>
                <a:ea typeface="Geneva"/>
                <a:cs typeface="Geneva"/>
              </a:rPr>
              <a:t>1</a:t>
            </a:r>
            <a:r>
              <a:rPr lang="de-DE" altLang="de-DE" sz="1800" dirty="0">
                <a:solidFill>
                  <a:schemeClr val="tx1"/>
                </a:solidFill>
                <a:ea typeface="Geneva"/>
                <a:cs typeface="Geneva"/>
              </a:rPr>
              <a:t> Marianne M. Jennings, Business </a:t>
            </a:r>
            <a:r>
              <a:rPr lang="de-DE" altLang="de-DE" sz="1800" dirty="0" err="1">
                <a:solidFill>
                  <a:schemeClr val="tx1"/>
                </a:solidFill>
                <a:ea typeface="Geneva"/>
                <a:cs typeface="Geneva"/>
              </a:rPr>
              <a:t>ethics</a:t>
            </a:r>
            <a:r>
              <a:rPr lang="de-DE" altLang="de-DE" sz="1800" dirty="0">
                <a:solidFill>
                  <a:schemeClr val="tx1"/>
                </a:solidFill>
                <a:ea typeface="Geneva"/>
                <a:cs typeface="Geneva"/>
              </a:rPr>
              <a:t>, Mason, Ohio [u.a.], </a:t>
            </a:r>
            <a:r>
              <a:rPr lang="de-DE" altLang="de-DE" sz="1800" dirty="0" smtClean="0">
                <a:solidFill>
                  <a:schemeClr val="tx1"/>
                </a:solidFill>
                <a:ea typeface="Geneva"/>
                <a:cs typeface="Geneva"/>
              </a:rPr>
              <a:t>2022, </a:t>
            </a:r>
            <a:r>
              <a:rPr lang="de-DE" altLang="de-DE" sz="1800" dirty="0">
                <a:solidFill>
                  <a:schemeClr val="tx1"/>
                </a:solidFill>
                <a:ea typeface="Geneva"/>
                <a:cs typeface="Geneva"/>
              </a:rPr>
              <a:t>6. Aufl., S. 7</a:t>
            </a:r>
            <a:br>
              <a:rPr lang="de-DE" altLang="de-DE" sz="1800" dirty="0">
                <a:solidFill>
                  <a:schemeClr val="tx1"/>
                </a:solidFill>
                <a:ea typeface="Geneva"/>
                <a:cs typeface="Geneva"/>
              </a:rPr>
            </a:br>
            <a:r>
              <a:rPr lang="de-DE" altLang="de-DE" sz="1800" baseline="30000" dirty="0">
                <a:solidFill>
                  <a:schemeClr val="tx1"/>
                </a:solidFill>
                <a:ea typeface="Geneva"/>
                <a:cs typeface="Geneva"/>
              </a:rPr>
              <a:t>2</a:t>
            </a:r>
            <a:r>
              <a:rPr lang="de-DE" altLang="de-DE" sz="1800" dirty="0">
                <a:solidFill>
                  <a:schemeClr val="tx1"/>
                </a:solidFill>
                <a:ea typeface="Geneva"/>
                <a:cs typeface="Geneva"/>
              </a:rPr>
              <a:t> vgl. Deborah Rumsey, Statistik für </a:t>
            </a:r>
            <a:r>
              <a:rPr lang="de-DE" altLang="de-DE" sz="1800" dirty="0" err="1">
                <a:solidFill>
                  <a:schemeClr val="tx1"/>
                </a:solidFill>
                <a:ea typeface="Geneva"/>
                <a:cs typeface="Geneva"/>
              </a:rPr>
              <a:t>Dummies</a:t>
            </a:r>
            <a:r>
              <a:rPr lang="de-DE" altLang="de-DE" sz="1800" dirty="0">
                <a:solidFill>
                  <a:schemeClr val="tx1"/>
                </a:solidFill>
                <a:ea typeface="Geneva"/>
                <a:cs typeface="Geneva"/>
              </a:rPr>
              <a:t>, Weinheim, </a:t>
            </a:r>
            <a:r>
              <a:rPr lang="de-DE" altLang="de-DE" sz="1800" dirty="0" smtClean="0">
                <a:solidFill>
                  <a:schemeClr val="tx1"/>
                </a:solidFill>
                <a:ea typeface="Geneva"/>
                <a:cs typeface="Geneva"/>
              </a:rPr>
              <a:t>2021, </a:t>
            </a:r>
            <a:r>
              <a:rPr lang="de-DE" altLang="de-DE" sz="1800" dirty="0">
                <a:solidFill>
                  <a:schemeClr val="tx1"/>
                </a:solidFill>
                <a:ea typeface="Geneva"/>
                <a:cs typeface="Geneva"/>
              </a:rPr>
              <a:t>3. Aufl., S. 3-6</a:t>
            </a:r>
            <a:br>
              <a:rPr lang="de-DE" altLang="de-DE" sz="1800" dirty="0">
                <a:solidFill>
                  <a:schemeClr val="tx1"/>
                </a:solidFill>
                <a:ea typeface="Geneva"/>
                <a:cs typeface="Geneva"/>
              </a:rPr>
            </a:br>
            <a:r>
              <a:rPr lang="de-DE" altLang="de-DE" sz="1800" baseline="30000" dirty="0">
                <a:solidFill>
                  <a:schemeClr val="tx1"/>
                </a:solidFill>
                <a:ea typeface="Geneva"/>
                <a:cs typeface="Geneva"/>
              </a:rPr>
              <a:t>3</a:t>
            </a:r>
            <a:r>
              <a:rPr lang="de-DE" altLang="de-DE" sz="1800" dirty="0">
                <a:solidFill>
                  <a:schemeClr val="tx1"/>
                </a:solidFill>
                <a:ea typeface="Geneva"/>
                <a:cs typeface="Geneva"/>
              </a:rPr>
              <a:t> ebenda, S. 3</a:t>
            </a:r>
            <a:br>
              <a:rPr lang="de-DE" altLang="de-DE" sz="1800" dirty="0">
                <a:solidFill>
                  <a:schemeClr val="tx1"/>
                </a:solidFill>
                <a:ea typeface="Geneva"/>
                <a:cs typeface="Geneva"/>
              </a:rPr>
            </a:br>
            <a:r>
              <a:rPr lang="de-DE" altLang="de-DE" sz="1800" baseline="30000" dirty="0">
                <a:solidFill>
                  <a:schemeClr val="tx1"/>
                </a:solidFill>
                <a:ea typeface="Geneva"/>
                <a:cs typeface="Geneva"/>
              </a:rPr>
              <a:t>4</a:t>
            </a:r>
            <a:r>
              <a:rPr lang="de-DE" altLang="de-DE" sz="1800" dirty="0">
                <a:solidFill>
                  <a:schemeClr val="tx1"/>
                </a:solidFill>
                <a:ea typeface="Geneva"/>
                <a:cs typeface="Geneva"/>
              </a:rPr>
              <a:t> Jennings, Business, S. 12</a:t>
            </a:r>
          </a:p>
          <a:p>
            <a:endParaRPr lang="de-DE" dirty="0"/>
          </a:p>
        </p:txBody>
      </p:sp>
      <p:sp>
        <p:nvSpPr>
          <p:cNvPr id="3" name="Titel 2"/>
          <p:cNvSpPr>
            <a:spLocks noGrp="1"/>
          </p:cNvSpPr>
          <p:nvPr>
            <p:ph type="ctrTitle"/>
          </p:nvPr>
        </p:nvSpPr>
        <p:spPr/>
        <p:txBody>
          <a:bodyPr/>
          <a:lstStyle/>
          <a:p>
            <a:r>
              <a:rPr lang="de-DE" altLang="de-DE" dirty="0">
                <a:ea typeface="Geneva"/>
                <a:cs typeface="Geneva"/>
              </a:rPr>
              <a:t>Vollbeleg</a:t>
            </a:r>
            <a:endParaRPr lang="de-DE" dirty="0"/>
          </a:p>
        </p:txBody>
      </p:sp>
      <p:sp>
        <p:nvSpPr>
          <p:cNvPr id="4" name="Fußzeilenplatzhalter 3"/>
          <p:cNvSpPr>
            <a:spLocks noGrp="1"/>
          </p:cNvSpPr>
          <p:nvPr>
            <p:ph type="ftr" sz="quarter" idx="3"/>
          </p:nvPr>
        </p:nvSpPr>
        <p:spPr/>
        <p:txBody>
          <a:bodyPr/>
          <a:lstStyle/>
          <a:p>
            <a:r>
              <a:rPr lang="de-DE" smtClean="0"/>
              <a:t>Hochschule Landshut  |  www.haw-landshut.de</a:t>
            </a:r>
            <a:endParaRPr lang="de-DE" dirty="0"/>
          </a:p>
        </p:txBody>
      </p:sp>
      <p:sp>
        <p:nvSpPr>
          <p:cNvPr id="5" name="Datumsplatzhalter 4"/>
          <p:cNvSpPr>
            <a:spLocks noGrp="1"/>
          </p:cNvSpPr>
          <p:nvPr>
            <p:ph type="dt" sz="half" idx="2"/>
          </p:nvPr>
        </p:nvSpPr>
        <p:spPr/>
        <p:txBody>
          <a:bodyPr/>
          <a:lstStyle/>
          <a:p>
            <a:fld id="{C6DE59DF-1964-4F40-BFE0-0271FA9E7BFB}" type="datetime1">
              <a:rPr lang="de-DE" smtClean="0"/>
              <a:t>20.03.2023</a:t>
            </a:fld>
            <a:endParaRPr lang="de-DE" dirty="0"/>
          </a:p>
        </p:txBody>
      </p:sp>
    </p:spTree>
    <p:extLst>
      <p:ext uri="{BB962C8B-B14F-4D97-AF65-F5344CB8AC3E}">
        <p14:creationId xmlns:p14="http://schemas.microsoft.com/office/powerpoint/2010/main" val="30908445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Font typeface="Wingdings" pitchFamily="2" charset="2"/>
              <a:buNone/>
              <a:defRPr/>
            </a:pPr>
            <a:r>
              <a:rPr lang="de-DE" dirty="0">
                <a:solidFill>
                  <a:schemeClr val="tx1"/>
                </a:solidFill>
              </a:rPr>
              <a:t>= ausführliche bibliographische Informationen, zum Auffinden der mit Belegen gekennzeichneten Quellen </a:t>
            </a:r>
          </a:p>
          <a:p>
            <a:pPr>
              <a:defRPr/>
            </a:pPr>
            <a:r>
              <a:rPr lang="de-DE" dirty="0">
                <a:solidFill>
                  <a:schemeClr val="tx1"/>
                </a:solidFill>
              </a:rPr>
              <a:t>nach Verfassernamen sortiert</a:t>
            </a:r>
          </a:p>
          <a:p>
            <a:pPr marL="361950" lvl="1" indent="0">
              <a:lnSpc>
                <a:spcPct val="100000"/>
              </a:lnSpc>
              <a:spcBef>
                <a:spcPts val="0"/>
              </a:spcBef>
              <a:spcAft>
                <a:spcPts val="300"/>
              </a:spcAft>
              <a:buFont typeface="Symbol" pitchFamily="18" charset="2"/>
              <a:buNone/>
              <a:defRPr/>
            </a:pPr>
            <a:r>
              <a:rPr lang="de-DE" sz="1800" dirty="0">
                <a:solidFill>
                  <a:schemeClr val="tx1"/>
                </a:solidFill>
              </a:rPr>
              <a:t>Bauer, Max (</a:t>
            </a:r>
            <a:r>
              <a:rPr lang="de-DE" sz="1800" dirty="0" smtClean="0">
                <a:solidFill>
                  <a:schemeClr val="tx1"/>
                </a:solidFill>
              </a:rPr>
              <a:t>2022): </a:t>
            </a:r>
            <a:r>
              <a:rPr lang="de-DE" sz="1800" dirty="0">
                <a:solidFill>
                  <a:schemeClr val="tx1"/>
                </a:solidFill>
              </a:rPr>
              <a:t>Einfach zitieren. Frankfurt/M. : </a:t>
            </a:r>
            <a:r>
              <a:rPr lang="de-DE" sz="1800" dirty="0" err="1">
                <a:solidFill>
                  <a:schemeClr val="tx1"/>
                </a:solidFill>
              </a:rPr>
              <a:t>Oldenbourg</a:t>
            </a:r>
            <a:r>
              <a:rPr lang="de-DE" sz="1800" dirty="0">
                <a:solidFill>
                  <a:schemeClr val="tx1"/>
                </a:solidFill>
              </a:rPr>
              <a:t>, </a:t>
            </a:r>
            <a:r>
              <a:rPr lang="de-DE" sz="1800" dirty="0" smtClean="0">
                <a:solidFill>
                  <a:schemeClr val="tx1"/>
                </a:solidFill>
              </a:rPr>
              <a:t>2022</a:t>
            </a:r>
            <a:endParaRPr lang="de-DE" sz="1800" dirty="0">
              <a:solidFill>
                <a:schemeClr val="tx1"/>
              </a:solidFill>
            </a:endParaRPr>
          </a:p>
          <a:p>
            <a:pPr marL="361950" lvl="1" indent="0">
              <a:lnSpc>
                <a:spcPct val="100000"/>
              </a:lnSpc>
              <a:spcBef>
                <a:spcPts val="0"/>
              </a:spcBef>
              <a:spcAft>
                <a:spcPts val="300"/>
              </a:spcAft>
              <a:buFont typeface="Symbol" pitchFamily="18" charset="2"/>
              <a:buNone/>
              <a:defRPr/>
            </a:pPr>
            <a:r>
              <a:rPr lang="de-DE" sz="1800" dirty="0">
                <a:solidFill>
                  <a:schemeClr val="tx1"/>
                </a:solidFill>
              </a:rPr>
              <a:t>Müller, Hans (</a:t>
            </a:r>
            <a:r>
              <a:rPr lang="de-DE" sz="1800" dirty="0" smtClean="0">
                <a:solidFill>
                  <a:schemeClr val="tx1"/>
                </a:solidFill>
              </a:rPr>
              <a:t>2023): </a:t>
            </a:r>
            <a:r>
              <a:rPr lang="de-DE" sz="1800" dirty="0">
                <a:solidFill>
                  <a:schemeClr val="tx1"/>
                </a:solidFill>
              </a:rPr>
              <a:t>Zitieren für </a:t>
            </a:r>
            <a:r>
              <a:rPr lang="de-DE" sz="1800" dirty="0" err="1">
                <a:solidFill>
                  <a:schemeClr val="tx1"/>
                </a:solidFill>
              </a:rPr>
              <a:t>Dummies</a:t>
            </a:r>
            <a:r>
              <a:rPr lang="de-DE" sz="1800" dirty="0">
                <a:solidFill>
                  <a:schemeClr val="tx1"/>
                </a:solidFill>
              </a:rPr>
              <a:t>. </a:t>
            </a:r>
            <a:r>
              <a:rPr lang="de-DE" sz="1800" dirty="0" smtClean="0">
                <a:solidFill>
                  <a:schemeClr val="tx1"/>
                </a:solidFill>
              </a:rPr>
              <a:t>4. </a:t>
            </a:r>
            <a:r>
              <a:rPr lang="de-DE" sz="1800" dirty="0">
                <a:solidFill>
                  <a:schemeClr val="tx1"/>
                </a:solidFill>
              </a:rPr>
              <a:t>Auflage. München : </a:t>
            </a:r>
            <a:r>
              <a:rPr lang="de-DE" sz="1800" dirty="0" err="1">
                <a:solidFill>
                  <a:schemeClr val="tx1"/>
                </a:solidFill>
              </a:rPr>
              <a:t>Wiley</a:t>
            </a:r>
            <a:r>
              <a:rPr lang="de-DE" sz="1800" dirty="0">
                <a:solidFill>
                  <a:schemeClr val="tx1"/>
                </a:solidFill>
              </a:rPr>
              <a:t>, </a:t>
            </a:r>
            <a:r>
              <a:rPr lang="de-DE" sz="1800" dirty="0" smtClean="0">
                <a:solidFill>
                  <a:schemeClr val="tx1"/>
                </a:solidFill>
              </a:rPr>
              <a:t>2023</a:t>
            </a:r>
            <a:endParaRPr lang="de-DE" sz="1800" dirty="0">
              <a:solidFill>
                <a:schemeClr val="tx1"/>
              </a:solidFill>
            </a:endParaRPr>
          </a:p>
          <a:p>
            <a:pPr>
              <a:defRPr/>
            </a:pPr>
            <a:r>
              <a:rPr lang="de-DE" dirty="0">
                <a:solidFill>
                  <a:schemeClr val="tx1"/>
                </a:solidFill>
              </a:rPr>
              <a:t>nach Referenznummer sortiert</a:t>
            </a:r>
          </a:p>
          <a:p>
            <a:pPr marL="361950" lvl="1" indent="0">
              <a:lnSpc>
                <a:spcPct val="100000"/>
              </a:lnSpc>
              <a:spcBef>
                <a:spcPts val="300"/>
              </a:spcBef>
              <a:spcAft>
                <a:spcPts val="0"/>
              </a:spcAft>
              <a:buFont typeface="Symbol" pitchFamily="18" charset="2"/>
              <a:buNone/>
              <a:defRPr/>
            </a:pPr>
            <a:r>
              <a:rPr lang="de-DE" sz="1800" dirty="0">
                <a:solidFill>
                  <a:schemeClr val="tx1"/>
                </a:solidFill>
              </a:rPr>
              <a:t>[1] Müller, Hans: Zitieren für </a:t>
            </a:r>
            <a:r>
              <a:rPr lang="de-DE" sz="1800" dirty="0" err="1">
                <a:solidFill>
                  <a:schemeClr val="tx1"/>
                </a:solidFill>
              </a:rPr>
              <a:t>Dummies</a:t>
            </a:r>
            <a:r>
              <a:rPr lang="de-DE" sz="1800" dirty="0">
                <a:solidFill>
                  <a:schemeClr val="tx1"/>
                </a:solidFill>
              </a:rPr>
              <a:t>. </a:t>
            </a:r>
            <a:r>
              <a:rPr lang="de-DE" sz="1800" dirty="0" smtClean="0">
                <a:solidFill>
                  <a:schemeClr val="tx1"/>
                </a:solidFill>
              </a:rPr>
              <a:t>4. </a:t>
            </a:r>
            <a:r>
              <a:rPr lang="de-DE" sz="1800" dirty="0">
                <a:solidFill>
                  <a:schemeClr val="tx1"/>
                </a:solidFill>
              </a:rPr>
              <a:t>Auflage. München : </a:t>
            </a:r>
            <a:r>
              <a:rPr lang="de-DE" sz="1800" dirty="0" err="1">
                <a:solidFill>
                  <a:schemeClr val="tx1"/>
                </a:solidFill>
              </a:rPr>
              <a:t>Wiley</a:t>
            </a:r>
            <a:r>
              <a:rPr lang="de-DE" sz="1800" dirty="0">
                <a:solidFill>
                  <a:schemeClr val="tx1"/>
                </a:solidFill>
              </a:rPr>
              <a:t>, </a:t>
            </a:r>
            <a:r>
              <a:rPr lang="de-DE" sz="1800" dirty="0" smtClean="0">
                <a:solidFill>
                  <a:schemeClr val="tx1"/>
                </a:solidFill>
              </a:rPr>
              <a:t>2023</a:t>
            </a:r>
            <a:endParaRPr lang="de-DE" sz="1800" dirty="0">
              <a:solidFill>
                <a:schemeClr val="tx1"/>
              </a:solidFill>
            </a:endParaRPr>
          </a:p>
          <a:p>
            <a:pPr marL="361950" lvl="1" indent="0">
              <a:lnSpc>
                <a:spcPct val="100000"/>
              </a:lnSpc>
              <a:spcBef>
                <a:spcPts val="300"/>
              </a:spcBef>
              <a:spcAft>
                <a:spcPts val="0"/>
              </a:spcAft>
              <a:buFont typeface="Symbol" pitchFamily="18" charset="2"/>
              <a:buNone/>
              <a:defRPr/>
            </a:pPr>
            <a:r>
              <a:rPr lang="de-DE" sz="1800" dirty="0">
                <a:solidFill>
                  <a:schemeClr val="tx1"/>
                </a:solidFill>
              </a:rPr>
              <a:t>[2] Bauer, Max: Einfach zitieren. Frankfurt/M. : </a:t>
            </a:r>
            <a:r>
              <a:rPr lang="de-DE" sz="1800" dirty="0" err="1">
                <a:solidFill>
                  <a:schemeClr val="tx1"/>
                </a:solidFill>
              </a:rPr>
              <a:t>Oldenbourg</a:t>
            </a:r>
            <a:r>
              <a:rPr lang="de-DE" sz="1800" dirty="0">
                <a:solidFill>
                  <a:schemeClr val="tx1"/>
                </a:solidFill>
              </a:rPr>
              <a:t>, </a:t>
            </a:r>
            <a:r>
              <a:rPr lang="de-DE" sz="1800" dirty="0" smtClean="0">
                <a:solidFill>
                  <a:schemeClr val="tx1"/>
                </a:solidFill>
              </a:rPr>
              <a:t>2022</a:t>
            </a:r>
            <a:r>
              <a:rPr lang="de-DE" dirty="0">
                <a:solidFill>
                  <a:schemeClr val="tx1"/>
                </a:solidFill>
              </a:rPr>
              <a:t/>
            </a:r>
            <a:br>
              <a:rPr lang="de-DE" dirty="0">
                <a:solidFill>
                  <a:schemeClr val="tx1"/>
                </a:solidFill>
              </a:rPr>
            </a:br>
            <a:endParaRPr lang="de-DE" dirty="0">
              <a:solidFill>
                <a:schemeClr val="tx1"/>
              </a:solidFill>
            </a:endParaRPr>
          </a:p>
          <a:p>
            <a:pPr marL="285750" indent="-285750">
              <a:lnSpc>
                <a:spcPct val="100000"/>
              </a:lnSpc>
              <a:spcBef>
                <a:spcPts val="300"/>
              </a:spcBef>
              <a:spcAft>
                <a:spcPts val="0"/>
              </a:spcAft>
              <a:defRPr/>
            </a:pPr>
            <a:r>
              <a:rPr lang="de-DE" dirty="0">
                <a:solidFill>
                  <a:schemeClr val="tx1"/>
                </a:solidFill>
              </a:rPr>
              <a:t>auch möglich: chronologisch, thematisch, Quellenart</a:t>
            </a:r>
          </a:p>
          <a:p>
            <a:pPr marL="0" indent="0">
              <a:buFont typeface="Wingdings" pitchFamily="2" charset="2"/>
              <a:buNone/>
              <a:defRPr/>
            </a:pPr>
            <a:endParaRPr lang="de-DE" altLang="de-DE" dirty="0">
              <a:ea typeface="Geneva"/>
              <a:cs typeface="Geneva"/>
            </a:endParaRPr>
          </a:p>
          <a:p>
            <a:endParaRPr lang="de-DE" dirty="0"/>
          </a:p>
        </p:txBody>
      </p:sp>
      <p:sp>
        <p:nvSpPr>
          <p:cNvPr id="3" name="Titel 2"/>
          <p:cNvSpPr>
            <a:spLocks noGrp="1"/>
          </p:cNvSpPr>
          <p:nvPr>
            <p:ph type="ctrTitle"/>
          </p:nvPr>
        </p:nvSpPr>
        <p:spPr/>
        <p:txBody>
          <a:bodyPr/>
          <a:lstStyle/>
          <a:p>
            <a:r>
              <a:rPr lang="de-DE" altLang="de-DE" dirty="0">
                <a:ea typeface="Geneva"/>
                <a:cs typeface="Geneva"/>
              </a:rPr>
              <a:t>Literaturverzeichnis</a:t>
            </a:r>
            <a:endParaRPr lang="de-DE" dirty="0"/>
          </a:p>
        </p:txBody>
      </p:sp>
      <p:sp>
        <p:nvSpPr>
          <p:cNvPr id="4" name="Fußzeilenplatzhalter 3"/>
          <p:cNvSpPr>
            <a:spLocks noGrp="1"/>
          </p:cNvSpPr>
          <p:nvPr>
            <p:ph type="ftr" sz="quarter" idx="3"/>
          </p:nvPr>
        </p:nvSpPr>
        <p:spPr/>
        <p:txBody>
          <a:bodyPr/>
          <a:lstStyle/>
          <a:p>
            <a:r>
              <a:rPr lang="de-DE" smtClean="0"/>
              <a:t>Hochschule Landshut  |  www.haw-landshut.de</a:t>
            </a:r>
            <a:endParaRPr lang="de-DE" dirty="0"/>
          </a:p>
        </p:txBody>
      </p:sp>
      <p:sp>
        <p:nvSpPr>
          <p:cNvPr id="5" name="Datumsplatzhalter 4"/>
          <p:cNvSpPr>
            <a:spLocks noGrp="1"/>
          </p:cNvSpPr>
          <p:nvPr>
            <p:ph type="dt" sz="half" idx="2"/>
          </p:nvPr>
        </p:nvSpPr>
        <p:spPr/>
        <p:txBody>
          <a:bodyPr/>
          <a:lstStyle/>
          <a:p>
            <a:fld id="{C6DE59DF-1964-4F40-BFE0-0271FA9E7BFB}" type="datetime1">
              <a:rPr lang="de-DE" smtClean="0"/>
              <a:t>20.03.2023</a:t>
            </a:fld>
            <a:endParaRPr lang="de-DE" dirty="0"/>
          </a:p>
        </p:txBody>
      </p:sp>
    </p:spTree>
    <p:extLst>
      <p:ext uri="{BB962C8B-B14F-4D97-AF65-F5344CB8AC3E}">
        <p14:creationId xmlns:p14="http://schemas.microsoft.com/office/powerpoint/2010/main" val="1897770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endParaRPr lang="de-DE" dirty="0"/>
          </a:p>
        </p:txBody>
      </p:sp>
      <p:sp>
        <p:nvSpPr>
          <p:cNvPr id="3" name="Titel 2"/>
          <p:cNvSpPr>
            <a:spLocks noGrp="1"/>
          </p:cNvSpPr>
          <p:nvPr>
            <p:ph type="ctrTitle"/>
          </p:nvPr>
        </p:nvSpPr>
        <p:spPr/>
        <p:txBody>
          <a:bodyPr/>
          <a:lstStyle/>
          <a:p>
            <a:r>
              <a:rPr lang="de-DE" altLang="de-DE" dirty="0">
                <a:ea typeface="Geneva"/>
                <a:cs typeface="Geneva"/>
              </a:rPr>
              <a:t>Kurzbeleg in der Fußnote + </a:t>
            </a:r>
            <a:br>
              <a:rPr lang="de-DE" altLang="de-DE" dirty="0">
                <a:ea typeface="Geneva"/>
                <a:cs typeface="Geneva"/>
              </a:rPr>
            </a:br>
            <a:r>
              <a:rPr lang="de-DE" altLang="de-DE" dirty="0">
                <a:ea typeface="Geneva"/>
                <a:cs typeface="Geneva"/>
              </a:rPr>
              <a:t>Eintrag im Literaturverzeichnis</a:t>
            </a:r>
            <a:endParaRPr lang="de-DE" dirty="0"/>
          </a:p>
        </p:txBody>
      </p:sp>
      <p:sp>
        <p:nvSpPr>
          <p:cNvPr id="4" name="Fußzeilenplatzhalter 3"/>
          <p:cNvSpPr>
            <a:spLocks noGrp="1"/>
          </p:cNvSpPr>
          <p:nvPr>
            <p:ph type="ftr" sz="quarter" idx="3"/>
          </p:nvPr>
        </p:nvSpPr>
        <p:spPr/>
        <p:txBody>
          <a:bodyPr/>
          <a:lstStyle/>
          <a:p>
            <a:r>
              <a:rPr lang="de-DE" smtClean="0"/>
              <a:t>Hochschule Landshut  |  www.haw-landshut.de</a:t>
            </a:r>
            <a:endParaRPr lang="de-DE" dirty="0"/>
          </a:p>
        </p:txBody>
      </p:sp>
      <p:sp>
        <p:nvSpPr>
          <p:cNvPr id="5" name="Datumsplatzhalter 4"/>
          <p:cNvSpPr>
            <a:spLocks noGrp="1"/>
          </p:cNvSpPr>
          <p:nvPr>
            <p:ph type="dt" sz="half" idx="2"/>
          </p:nvPr>
        </p:nvSpPr>
        <p:spPr/>
        <p:txBody>
          <a:bodyPr/>
          <a:lstStyle/>
          <a:p>
            <a:fld id="{C6DE59DF-1964-4F40-BFE0-0271FA9E7BFB}" type="datetime1">
              <a:rPr lang="de-DE" smtClean="0"/>
              <a:t>20.03.2023</a:t>
            </a:fld>
            <a:endParaRPr lang="de-DE" dirty="0"/>
          </a:p>
        </p:txBody>
      </p:sp>
      <p:sp>
        <p:nvSpPr>
          <p:cNvPr id="6" name="Textfeld 5"/>
          <p:cNvSpPr txBox="1"/>
          <p:nvPr/>
        </p:nvSpPr>
        <p:spPr>
          <a:xfrm>
            <a:off x="251520" y="1396049"/>
            <a:ext cx="8280920" cy="2875274"/>
          </a:xfrm>
          <a:prstGeom prst="rect">
            <a:avLst/>
          </a:prstGeom>
          <a:solidFill>
            <a:schemeClr val="bg1"/>
          </a:solidFill>
          <a:ln>
            <a:solidFill>
              <a:srgbClr val="626262"/>
            </a:solidFill>
            <a:prstDash val="solid"/>
          </a:ln>
        </p:spPr>
        <p:txBody>
          <a:bodyPr>
            <a:spAutoFit/>
          </a:bodyPr>
          <a:lstStyle/>
          <a:p>
            <a:r>
              <a:rPr lang="de-DE" sz="1400" dirty="0"/>
              <a:t>Eine Bachelorarbeit nimmt in der Regel drei bis vier </a:t>
            </a:r>
            <a:r>
              <a:rPr lang="de-DE" sz="1400" dirty="0" smtClean="0"/>
              <a:t>Monate</a:t>
            </a:r>
            <a:r>
              <a:rPr lang="de-DE" sz="1400" baseline="30000" dirty="0" smtClean="0"/>
              <a:t>1</a:t>
            </a:r>
            <a:r>
              <a:rPr lang="de-DE" sz="1400" dirty="0" smtClean="0"/>
              <a:t> </a:t>
            </a:r>
            <a:r>
              <a:rPr lang="de-DE" sz="1400" dirty="0"/>
              <a:t>in Anspruch. Laut Allgemeiner Prüfungsordnung beträgt die maximale Bearbeitungszeit fünf </a:t>
            </a:r>
            <a:r>
              <a:rPr lang="de-DE" sz="1400" dirty="0" smtClean="0"/>
              <a:t>Monate.</a:t>
            </a:r>
            <a:r>
              <a:rPr lang="de-DE" sz="1400" baseline="30000" dirty="0" smtClean="0"/>
              <a:t>2</a:t>
            </a:r>
            <a:r>
              <a:rPr lang="de-DE" sz="1400" dirty="0" smtClean="0"/>
              <a:t> </a:t>
            </a:r>
            <a:r>
              <a:rPr lang="de-DE" sz="1400" dirty="0"/>
              <a:t>Es ist deshalb sehr wichtig, einen Zeitplan zu </a:t>
            </a:r>
            <a:r>
              <a:rPr lang="de-DE" sz="1400" dirty="0" smtClean="0"/>
              <a:t>erstellen.</a:t>
            </a:r>
            <a:r>
              <a:rPr lang="de-DE" sz="1400" baseline="30000" dirty="0" smtClean="0"/>
              <a:t>3</a:t>
            </a:r>
            <a:endParaRPr lang="de-DE" sz="1400" baseline="30000" dirty="0"/>
          </a:p>
          <a:p>
            <a:r>
              <a:rPr lang="de-DE" sz="1400" dirty="0"/>
              <a:t>Auch das Lesen komplizierter Texte erfordert gewisse Kompetenzen. Dannenberg definiert Lesekompetenz als „die Fähigkeit, geschriebene Texte zu verstehen, sie kritisch einzuschätzen und für eigene Zwecke zu </a:t>
            </a:r>
            <a:r>
              <a:rPr lang="de-DE" sz="1400" dirty="0" smtClean="0"/>
              <a:t>nutzen“</a:t>
            </a:r>
            <a:r>
              <a:rPr lang="de-DE" sz="1400" baseline="30000" dirty="0" smtClean="0"/>
              <a:t>4</a:t>
            </a:r>
            <a:r>
              <a:rPr lang="de-DE" sz="1400" dirty="0" smtClean="0"/>
              <a:t>.</a:t>
            </a:r>
          </a:p>
          <a:p>
            <a:r>
              <a:rPr lang="de-DE" sz="1400" dirty="0" smtClean="0"/>
              <a:t>__________________________________________________________________________________</a:t>
            </a:r>
            <a:endParaRPr lang="de-DE" sz="1400" dirty="0"/>
          </a:p>
          <a:p>
            <a:endParaRPr lang="de-DE" sz="1400" dirty="0" smtClean="0"/>
          </a:p>
          <a:p>
            <a:r>
              <a:rPr lang="de-DE" sz="1400" baseline="30000" dirty="0" smtClean="0"/>
              <a:t>1</a:t>
            </a:r>
            <a:r>
              <a:rPr lang="de-DE" sz="1400" dirty="0" smtClean="0"/>
              <a:t>vgl</a:t>
            </a:r>
            <a:r>
              <a:rPr lang="de-DE" sz="1400" dirty="0"/>
              <a:t>. </a:t>
            </a:r>
            <a:r>
              <a:rPr lang="de-DE" sz="1400" dirty="0" err="1"/>
              <a:t>Folz</a:t>
            </a:r>
            <a:r>
              <a:rPr lang="de-DE" sz="1400" dirty="0"/>
              <a:t> (2020), S. 1</a:t>
            </a:r>
          </a:p>
          <a:p>
            <a:r>
              <a:rPr lang="de-DE" sz="1400" baseline="30000" dirty="0" smtClean="0"/>
              <a:t>2</a:t>
            </a:r>
            <a:r>
              <a:rPr lang="de-DE" sz="1400" dirty="0" smtClean="0"/>
              <a:t>vgl</a:t>
            </a:r>
            <a:r>
              <a:rPr lang="de-DE" sz="1400" dirty="0"/>
              <a:t>. Hochschule für angewandte Wissenschaften Landshut (2017), S. 16</a:t>
            </a:r>
          </a:p>
          <a:p>
            <a:r>
              <a:rPr lang="de-DE" sz="1400" baseline="30000" dirty="0" smtClean="0"/>
              <a:t>3</a:t>
            </a:r>
            <a:r>
              <a:rPr lang="de-DE" sz="1400" dirty="0" smtClean="0"/>
              <a:t>Riedenauer </a:t>
            </a:r>
            <a:r>
              <a:rPr lang="de-DE" sz="1400" dirty="0"/>
              <a:t>(2022), S. 55</a:t>
            </a:r>
          </a:p>
          <a:p>
            <a:r>
              <a:rPr lang="de-DE" sz="1400" baseline="30000" dirty="0" smtClean="0"/>
              <a:t>4</a:t>
            </a:r>
            <a:r>
              <a:rPr lang="de-DE" sz="1400" dirty="0" smtClean="0"/>
              <a:t>Dannenberg </a:t>
            </a:r>
            <a:r>
              <a:rPr lang="de-DE" sz="1400" dirty="0"/>
              <a:t>(2005), S. 19</a:t>
            </a:r>
          </a:p>
          <a:p>
            <a:pPr>
              <a:lnSpc>
                <a:spcPct val="107000"/>
              </a:lnSpc>
              <a:spcAft>
                <a:spcPts val="800"/>
              </a:spcAft>
              <a:defRPr/>
            </a:pPr>
            <a:endParaRPr lang="de-DE" sz="1200" dirty="0">
              <a:solidFill>
                <a:srgbClr val="626262"/>
              </a:solidFill>
              <a:latin typeface="Calibri"/>
              <a:ea typeface="Calibri"/>
              <a:cs typeface="Times New Roman"/>
            </a:endParaRPr>
          </a:p>
        </p:txBody>
      </p:sp>
      <p:sp>
        <p:nvSpPr>
          <p:cNvPr id="7" name="Textfeld 6"/>
          <p:cNvSpPr txBox="1"/>
          <p:nvPr/>
        </p:nvSpPr>
        <p:spPr>
          <a:xfrm>
            <a:off x="251520" y="4172679"/>
            <a:ext cx="8280400" cy="2354491"/>
          </a:xfrm>
          <a:prstGeom prst="rect">
            <a:avLst/>
          </a:prstGeom>
          <a:solidFill>
            <a:schemeClr val="bg1"/>
          </a:solidFill>
          <a:ln>
            <a:solidFill>
              <a:srgbClr val="626262"/>
            </a:solidFill>
            <a:prstDash val="solid"/>
          </a:ln>
        </p:spPr>
        <p:txBody>
          <a:bodyPr>
            <a:spAutoFit/>
          </a:bodyPr>
          <a:lstStyle/>
          <a:p>
            <a:pPr>
              <a:spcBef>
                <a:spcPts val="0"/>
              </a:spcBef>
              <a:spcAft>
                <a:spcPts val="600"/>
              </a:spcAft>
              <a:defRPr/>
            </a:pPr>
            <a:r>
              <a:rPr lang="de-DE" sz="1400" b="1" dirty="0"/>
              <a:t>Literaturverzeichnis</a:t>
            </a:r>
            <a:endParaRPr lang="de-DE" sz="1050" dirty="0"/>
          </a:p>
          <a:p>
            <a:pPr>
              <a:spcBef>
                <a:spcPts val="0"/>
              </a:spcBef>
              <a:spcAft>
                <a:spcPts val="600"/>
              </a:spcAft>
              <a:defRPr/>
            </a:pPr>
            <a:r>
              <a:rPr lang="de-DE" sz="1200" dirty="0"/>
              <a:t>Dannenberg, Detlev (2005): Zur Förderung von Informationskompetenz in Deutschland, in: , Heft 3 (20) 2005, S. 19–20.</a:t>
            </a:r>
          </a:p>
          <a:p>
            <a:pPr>
              <a:spcBef>
                <a:spcPts val="0"/>
              </a:spcBef>
              <a:spcAft>
                <a:spcPts val="600"/>
              </a:spcAft>
              <a:defRPr/>
            </a:pPr>
            <a:r>
              <a:rPr lang="de-DE" sz="1200" dirty="0" err="1"/>
              <a:t>Folz</a:t>
            </a:r>
            <a:r>
              <a:rPr lang="de-DE" sz="1200" dirty="0"/>
              <a:t>, Kristina (2020): Zeitmanagement bei der Abschlussarbeit: Perfektes Timing für die Bachelor- und Masterthesis, Wiesbaden 2020.</a:t>
            </a:r>
          </a:p>
          <a:p>
            <a:pPr>
              <a:spcBef>
                <a:spcPts val="0"/>
              </a:spcBef>
              <a:spcAft>
                <a:spcPts val="600"/>
              </a:spcAft>
              <a:defRPr/>
            </a:pPr>
            <a:r>
              <a:rPr lang="de-DE" sz="1200" dirty="0"/>
              <a:t>Hochschule für angewandte Wissenschaften Landshut (2017): Allgemeine Prüfungsordnung der Hochschule für angewandte Wissenschaften Landshut vom 20. Juni 2017, URL: https://www.haw-landshut.de/fileadmin/Hochschule_Landshut_NEU/Ungeschuetzt/SSZ/rechtliche_Angelegenheiten_2017/konsolidierte_Fassungen_2017/252-2_Inkraftsetzung_Neufassung_APO_2017_07_19.pdf, 02.03.2023.</a:t>
            </a:r>
          </a:p>
          <a:p>
            <a:pPr>
              <a:spcBef>
                <a:spcPts val="0"/>
              </a:spcBef>
              <a:spcAft>
                <a:spcPts val="600"/>
              </a:spcAft>
              <a:defRPr/>
            </a:pPr>
            <a:r>
              <a:rPr lang="de-DE" sz="1200" dirty="0" err="1"/>
              <a:t>Riedenauer</a:t>
            </a:r>
            <a:r>
              <a:rPr lang="de-DE" sz="1200" dirty="0"/>
              <a:t>, Markus (2022): Zeitmanagement und Selbstorganisation in der Wissenschaft, 2., Wien 2022.</a:t>
            </a:r>
          </a:p>
          <a:p>
            <a:pPr>
              <a:spcBef>
                <a:spcPts val="0"/>
              </a:spcBef>
              <a:spcAft>
                <a:spcPts val="600"/>
              </a:spcAft>
              <a:defRPr/>
            </a:pPr>
            <a:endParaRPr lang="de-DE" sz="1200" dirty="0">
              <a:solidFill>
                <a:srgbClr val="626262"/>
              </a:solidFill>
            </a:endParaRPr>
          </a:p>
        </p:txBody>
      </p:sp>
    </p:spTree>
    <p:extLst>
      <p:ext uri="{BB962C8B-B14F-4D97-AF65-F5344CB8AC3E}">
        <p14:creationId xmlns:p14="http://schemas.microsoft.com/office/powerpoint/2010/main" val="16143991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endParaRPr lang="de-DE"/>
          </a:p>
        </p:txBody>
      </p:sp>
      <p:sp>
        <p:nvSpPr>
          <p:cNvPr id="3" name="Titel 2"/>
          <p:cNvSpPr>
            <a:spLocks noGrp="1"/>
          </p:cNvSpPr>
          <p:nvPr>
            <p:ph type="ctrTitle"/>
          </p:nvPr>
        </p:nvSpPr>
        <p:spPr/>
        <p:txBody>
          <a:bodyPr/>
          <a:lstStyle/>
          <a:p>
            <a:r>
              <a:rPr lang="de-DE" altLang="de-DE" dirty="0">
                <a:solidFill>
                  <a:srgbClr val="585859"/>
                </a:solidFill>
              </a:rPr>
              <a:t>Kurzbeleg im Text („Harvard“) + </a:t>
            </a:r>
            <a:br>
              <a:rPr lang="de-DE" altLang="de-DE" dirty="0">
                <a:solidFill>
                  <a:srgbClr val="585859"/>
                </a:solidFill>
              </a:rPr>
            </a:br>
            <a:r>
              <a:rPr lang="de-DE" altLang="de-DE" dirty="0">
                <a:solidFill>
                  <a:srgbClr val="585859"/>
                </a:solidFill>
              </a:rPr>
              <a:t>Eintrag im </a:t>
            </a:r>
            <a:r>
              <a:rPr lang="de-DE" altLang="de-DE" dirty="0" smtClean="0">
                <a:solidFill>
                  <a:srgbClr val="585859"/>
                </a:solidFill>
              </a:rPr>
              <a:t>Literaturverzeichnis</a:t>
            </a:r>
            <a:endParaRPr lang="de-DE" dirty="0"/>
          </a:p>
        </p:txBody>
      </p:sp>
      <p:sp>
        <p:nvSpPr>
          <p:cNvPr id="4" name="Fußzeilenplatzhalter 3"/>
          <p:cNvSpPr>
            <a:spLocks noGrp="1"/>
          </p:cNvSpPr>
          <p:nvPr>
            <p:ph type="ftr" sz="quarter" idx="3"/>
          </p:nvPr>
        </p:nvSpPr>
        <p:spPr/>
        <p:txBody>
          <a:bodyPr/>
          <a:lstStyle/>
          <a:p>
            <a:r>
              <a:rPr lang="de-DE" smtClean="0"/>
              <a:t>Hochschule Landshut  |  www.haw-landshut.de</a:t>
            </a:r>
            <a:endParaRPr lang="de-DE" dirty="0"/>
          </a:p>
        </p:txBody>
      </p:sp>
      <p:sp>
        <p:nvSpPr>
          <p:cNvPr id="5" name="Datumsplatzhalter 4"/>
          <p:cNvSpPr>
            <a:spLocks noGrp="1"/>
          </p:cNvSpPr>
          <p:nvPr>
            <p:ph type="dt" sz="half" idx="2"/>
          </p:nvPr>
        </p:nvSpPr>
        <p:spPr/>
        <p:txBody>
          <a:bodyPr/>
          <a:lstStyle/>
          <a:p>
            <a:fld id="{C6DE59DF-1964-4F40-BFE0-0271FA9E7BFB}" type="datetime1">
              <a:rPr lang="de-DE" smtClean="0"/>
              <a:t>20.03.2023</a:t>
            </a:fld>
            <a:endParaRPr lang="de-DE" dirty="0"/>
          </a:p>
        </p:txBody>
      </p:sp>
      <p:sp>
        <p:nvSpPr>
          <p:cNvPr id="6" name="Textfeld 5"/>
          <p:cNvSpPr txBox="1"/>
          <p:nvPr/>
        </p:nvSpPr>
        <p:spPr>
          <a:xfrm>
            <a:off x="251520" y="1628800"/>
            <a:ext cx="8350076" cy="1791773"/>
          </a:xfrm>
          <a:prstGeom prst="rect">
            <a:avLst/>
          </a:prstGeom>
          <a:solidFill>
            <a:schemeClr val="bg1"/>
          </a:solidFill>
          <a:ln>
            <a:solidFill>
              <a:srgbClr val="626262"/>
            </a:solidFill>
            <a:prstDash val="solid"/>
          </a:ln>
        </p:spPr>
        <p:txBody>
          <a:bodyPr>
            <a:spAutoFit/>
          </a:bodyPr>
          <a:lstStyle/>
          <a:p>
            <a:pPr>
              <a:lnSpc>
                <a:spcPct val="107000"/>
              </a:lnSpc>
              <a:spcAft>
                <a:spcPts val="800"/>
              </a:spcAft>
              <a:defRPr/>
            </a:pPr>
            <a:r>
              <a:rPr lang="de-DE" sz="1400" dirty="0">
                <a:ea typeface="Calibri"/>
              </a:rPr>
              <a:t>Eine Bachelorarbeit nimmt in der Regel drei bis </a:t>
            </a:r>
            <a:r>
              <a:rPr lang="de-DE" sz="1400" dirty="0" smtClean="0">
                <a:ea typeface="Calibri"/>
              </a:rPr>
              <a:t>vier (</a:t>
            </a:r>
            <a:r>
              <a:rPr lang="de-DE" sz="1400" dirty="0">
                <a:ea typeface="Calibri"/>
              </a:rPr>
              <a:t>vgl. </a:t>
            </a:r>
            <a:r>
              <a:rPr lang="de-DE" sz="1400" dirty="0" err="1">
                <a:ea typeface="Calibri"/>
              </a:rPr>
              <a:t>Folz</a:t>
            </a:r>
            <a:r>
              <a:rPr lang="de-DE" sz="1400" dirty="0">
                <a:ea typeface="Calibri"/>
              </a:rPr>
              <a:t> 2020: 1) Monate in Anspruch. Laut Allgemeiner Prüfungsordnung beträgt die maximale Bearbeitungszeit fünf </a:t>
            </a:r>
            <a:r>
              <a:rPr lang="de-DE" sz="1400" dirty="0" smtClean="0">
                <a:ea typeface="Calibri"/>
              </a:rPr>
              <a:t>Monate (vgl</a:t>
            </a:r>
            <a:r>
              <a:rPr lang="de-DE" sz="1400" dirty="0">
                <a:ea typeface="Calibri"/>
              </a:rPr>
              <a:t>. Hochschule für angewandte Wissenschaften Landshut 2017: 16</a:t>
            </a:r>
            <a:r>
              <a:rPr lang="de-DE" sz="1400" dirty="0" smtClean="0">
                <a:ea typeface="Calibri"/>
              </a:rPr>
              <a:t>). </a:t>
            </a:r>
            <a:r>
              <a:rPr lang="de-DE" sz="1400" dirty="0">
                <a:ea typeface="Calibri"/>
              </a:rPr>
              <a:t>Es ist deshalb sehr wichtig, einen Zeitplan zu </a:t>
            </a:r>
            <a:r>
              <a:rPr lang="de-DE" sz="1400" dirty="0" smtClean="0">
                <a:ea typeface="Calibri"/>
              </a:rPr>
              <a:t>erstellen (</a:t>
            </a:r>
            <a:r>
              <a:rPr lang="de-DE" sz="1400" dirty="0" err="1" smtClean="0">
                <a:ea typeface="Calibri"/>
              </a:rPr>
              <a:t>Riedenauer</a:t>
            </a:r>
            <a:r>
              <a:rPr lang="de-DE" sz="1400" dirty="0" smtClean="0">
                <a:ea typeface="Calibri"/>
              </a:rPr>
              <a:t> </a:t>
            </a:r>
            <a:r>
              <a:rPr lang="de-DE" sz="1400" dirty="0">
                <a:ea typeface="Calibri"/>
              </a:rPr>
              <a:t>2022: 55</a:t>
            </a:r>
            <a:r>
              <a:rPr lang="de-DE" sz="1400" dirty="0" smtClean="0">
                <a:ea typeface="Calibri"/>
              </a:rPr>
              <a:t>).</a:t>
            </a:r>
            <a:endParaRPr lang="de-DE" sz="1400" dirty="0">
              <a:ea typeface="Calibri"/>
            </a:endParaRPr>
          </a:p>
          <a:p>
            <a:pPr>
              <a:lnSpc>
                <a:spcPct val="107000"/>
              </a:lnSpc>
              <a:spcAft>
                <a:spcPts val="800"/>
              </a:spcAft>
              <a:defRPr/>
            </a:pPr>
            <a:r>
              <a:rPr lang="de-DE" sz="1400" dirty="0">
                <a:ea typeface="Calibri"/>
              </a:rPr>
              <a:t>Auch das Lesen komplizierter Texte erfordert gewisse Kompetenzen. Dannenberg definiert Lesekompetenz als „die Fähigkeit, geschriebene Texte zu verstehen, sie kritisch einzuschätzen und für eigene Zwecke zu nutzen“(Dannenberg 2005: 19).</a:t>
            </a:r>
          </a:p>
        </p:txBody>
      </p:sp>
      <p:sp>
        <p:nvSpPr>
          <p:cNvPr id="7" name="Textfeld 6"/>
          <p:cNvSpPr txBox="1"/>
          <p:nvPr/>
        </p:nvSpPr>
        <p:spPr>
          <a:xfrm>
            <a:off x="251520" y="3775100"/>
            <a:ext cx="8350250" cy="2539157"/>
          </a:xfrm>
          <a:prstGeom prst="rect">
            <a:avLst/>
          </a:prstGeom>
          <a:solidFill>
            <a:schemeClr val="bg1"/>
          </a:solidFill>
          <a:ln>
            <a:solidFill>
              <a:srgbClr val="626262"/>
            </a:solidFill>
            <a:prstDash val="solid"/>
          </a:ln>
        </p:spPr>
        <p:txBody>
          <a:bodyPr>
            <a:spAutoFit/>
          </a:bodyPr>
          <a:lstStyle/>
          <a:p>
            <a:pPr>
              <a:spcBef>
                <a:spcPts val="0"/>
              </a:spcBef>
              <a:spcAft>
                <a:spcPts val="600"/>
              </a:spcAft>
              <a:defRPr/>
            </a:pPr>
            <a:r>
              <a:rPr lang="de-DE" sz="1400" b="1" dirty="0"/>
              <a:t>Literaturverzeichnis</a:t>
            </a:r>
            <a:endParaRPr lang="de-DE" sz="1050" dirty="0"/>
          </a:p>
          <a:p>
            <a:pPr>
              <a:spcBef>
                <a:spcPts val="0"/>
              </a:spcBef>
              <a:spcAft>
                <a:spcPts val="600"/>
              </a:spcAft>
              <a:defRPr/>
            </a:pPr>
            <a:r>
              <a:rPr lang="de-DE" sz="1200" dirty="0"/>
              <a:t>Dannenberg, Detlev (2005): Zur Förderung von Informationskompetenz in Deutschland, in: Verein Schweizerischer Archivarinnen und Archivare; Bibliothek Information Schweiz, Jg. 20, Nr. 3, S. 19–20, </a:t>
            </a:r>
            <a:r>
              <a:rPr lang="de-DE" sz="1200" dirty="0" err="1"/>
              <a:t>doi</a:t>
            </a:r>
            <a:r>
              <a:rPr lang="de-DE" sz="1200" dirty="0"/>
              <a:t>: 10.5169/SEALS-769287.</a:t>
            </a:r>
          </a:p>
          <a:p>
            <a:pPr>
              <a:spcBef>
                <a:spcPts val="0"/>
              </a:spcBef>
              <a:spcAft>
                <a:spcPts val="600"/>
              </a:spcAft>
              <a:defRPr/>
            </a:pPr>
            <a:r>
              <a:rPr lang="de-DE" sz="1200" dirty="0" err="1"/>
              <a:t>Folz</a:t>
            </a:r>
            <a:r>
              <a:rPr lang="de-DE" sz="1200" dirty="0"/>
              <a:t>, Kristina (2020): Zeitmanagement bei der Abschlussarbeit: Perfektes Timing für die Bachelor- und Masterthesis, Wiesbaden: Springer Gabler (</a:t>
            </a:r>
            <a:r>
              <a:rPr lang="de-DE" sz="1200" dirty="0" err="1"/>
              <a:t>essentials</a:t>
            </a:r>
            <a:r>
              <a:rPr lang="de-DE" sz="1200" dirty="0"/>
              <a:t>).</a:t>
            </a:r>
          </a:p>
          <a:p>
            <a:pPr>
              <a:spcBef>
                <a:spcPts val="0"/>
              </a:spcBef>
              <a:spcAft>
                <a:spcPts val="600"/>
              </a:spcAft>
              <a:defRPr/>
            </a:pPr>
            <a:r>
              <a:rPr lang="de-DE" sz="1200" dirty="0"/>
              <a:t>Hochschule für angewandte Wissenschaften Landshut (2017): Allgemeine Prüfungsordnung der Hochschule für angewandte Wissenschaften Landshut vom 20. Juni 2017, [online] https://www.haw-landshut.de/fileadmin/Hochschule_Landshut_NEU/Ungeschuetzt/SSZ/rechtliche_Angelegenheiten_2017/konsolidierte_Fassungen_2017/252-2_Inkraftsetzung_Neufassung_APO_2017_07_19.pdf [02.03.2023].</a:t>
            </a:r>
          </a:p>
          <a:p>
            <a:pPr>
              <a:spcBef>
                <a:spcPts val="0"/>
              </a:spcBef>
              <a:spcAft>
                <a:spcPts val="600"/>
              </a:spcAft>
              <a:defRPr/>
            </a:pPr>
            <a:r>
              <a:rPr lang="de-DE" sz="1200" dirty="0" err="1"/>
              <a:t>Riedenauer</a:t>
            </a:r>
            <a:r>
              <a:rPr lang="de-DE" sz="1200" dirty="0"/>
              <a:t>, Markus (2022): Zeitmanagement und Selbstorganisation in der Wissenschaft, 2. Wien: UTB.</a:t>
            </a:r>
          </a:p>
          <a:p>
            <a:pPr>
              <a:spcBef>
                <a:spcPts val="0"/>
              </a:spcBef>
              <a:spcAft>
                <a:spcPts val="600"/>
              </a:spcAft>
              <a:defRPr/>
            </a:pPr>
            <a:endParaRPr lang="de-DE" sz="1200" dirty="0">
              <a:solidFill>
                <a:srgbClr val="626262"/>
              </a:solidFill>
            </a:endParaRPr>
          </a:p>
        </p:txBody>
      </p:sp>
    </p:spTree>
    <p:extLst>
      <p:ext uri="{BB962C8B-B14F-4D97-AF65-F5344CB8AC3E}">
        <p14:creationId xmlns:p14="http://schemas.microsoft.com/office/powerpoint/2010/main" val="9636077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endParaRPr lang="de-DE"/>
          </a:p>
        </p:txBody>
      </p:sp>
      <p:sp>
        <p:nvSpPr>
          <p:cNvPr id="3" name="Titel 2"/>
          <p:cNvSpPr>
            <a:spLocks noGrp="1"/>
          </p:cNvSpPr>
          <p:nvPr>
            <p:ph type="ctrTitle"/>
          </p:nvPr>
        </p:nvSpPr>
        <p:spPr/>
        <p:txBody>
          <a:bodyPr/>
          <a:lstStyle/>
          <a:p>
            <a:r>
              <a:rPr lang="de-DE" altLang="de-DE" dirty="0">
                <a:solidFill>
                  <a:srgbClr val="585859"/>
                </a:solidFill>
              </a:rPr>
              <a:t>Kurzbeleg im Text mit Referenznummer + </a:t>
            </a:r>
            <a:br>
              <a:rPr lang="de-DE" altLang="de-DE" dirty="0">
                <a:solidFill>
                  <a:srgbClr val="585859"/>
                </a:solidFill>
              </a:rPr>
            </a:br>
            <a:r>
              <a:rPr lang="de-DE" altLang="de-DE" dirty="0">
                <a:solidFill>
                  <a:srgbClr val="585859"/>
                </a:solidFill>
              </a:rPr>
              <a:t>Eintrag im </a:t>
            </a:r>
            <a:r>
              <a:rPr lang="de-DE" altLang="de-DE" dirty="0" smtClean="0">
                <a:solidFill>
                  <a:srgbClr val="585859"/>
                </a:solidFill>
              </a:rPr>
              <a:t>Literaturverzeichnis</a:t>
            </a:r>
            <a:endParaRPr lang="de-DE" dirty="0"/>
          </a:p>
        </p:txBody>
      </p:sp>
      <p:sp>
        <p:nvSpPr>
          <p:cNvPr id="4" name="Fußzeilenplatzhalter 3"/>
          <p:cNvSpPr>
            <a:spLocks noGrp="1"/>
          </p:cNvSpPr>
          <p:nvPr>
            <p:ph type="ftr" sz="quarter" idx="3"/>
          </p:nvPr>
        </p:nvSpPr>
        <p:spPr/>
        <p:txBody>
          <a:bodyPr/>
          <a:lstStyle/>
          <a:p>
            <a:r>
              <a:rPr lang="de-DE" smtClean="0"/>
              <a:t>Hochschule Landshut  |  www.haw-landshut.de</a:t>
            </a:r>
            <a:endParaRPr lang="de-DE" dirty="0"/>
          </a:p>
        </p:txBody>
      </p:sp>
      <p:sp>
        <p:nvSpPr>
          <p:cNvPr id="5" name="Datumsplatzhalter 4"/>
          <p:cNvSpPr>
            <a:spLocks noGrp="1"/>
          </p:cNvSpPr>
          <p:nvPr>
            <p:ph type="dt" sz="half" idx="2"/>
          </p:nvPr>
        </p:nvSpPr>
        <p:spPr/>
        <p:txBody>
          <a:bodyPr/>
          <a:lstStyle/>
          <a:p>
            <a:fld id="{C6DE59DF-1964-4F40-BFE0-0271FA9E7BFB}" type="datetime1">
              <a:rPr lang="de-DE" smtClean="0"/>
              <a:t>20.03.2023</a:t>
            </a:fld>
            <a:endParaRPr lang="de-DE" dirty="0"/>
          </a:p>
        </p:txBody>
      </p:sp>
      <p:sp>
        <p:nvSpPr>
          <p:cNvPr id="6" name="Textfeld 5"/>
          <p:cNvSpPr txBox="1"/>
          <p:nvPr/>
        </p:nvSpPr>
        <p:spPr>
          <a:xfrm>
            <a:off x="251520" y="1628800"/>
            <a:ext cx="8335268" cy="1461939"/>
          </a:xfrm>
          <a:prstGeom prst="rect">
            <a:avLst/>
          </a:prstGeom>
          <a:solidFill>
            <a:schemeClr val="bg1"/>
          </a:solidFill>
          <a:ln>
            <a:solidFill>
              <a:srgbClr val="626262"/>
            </a:solidFill>
            <a:prstDash val="solid"/>
          </a:ln>
        </p:spPr>
        <p:txBody>
          <a:bodyPr>
            <a:spAutoFit/>
          </a:bodyPr>
          <a:lstStyle/>
          <a:p>
            <a:pPr>
              <a:spcAft>
                <a:spcPts val="600"/>
              </a:spcAft>
              <a:defRPr/>
            </a:pPr>
            <a:r>
              <a:rPr lang="de-DE" sz="1400" dirty="0">
                <a:ea typeface="Calibri"/>
              </a:rPr>
              <a:t>Eine Bachelorarbeit nimmt in der Regel drei bis </a:t>
            </a:r>
            <a:r>
              <a:rPr lang="de-DE" sz="1400" dirty="0" smtClean="0">
                <a:ea typeface="Calibri"/>
              </a:rPr>
              <a:t>vier [</a:t>
            </a:r>
            <a:r>
              <a:rPr lang="de-DE" sz="1400" dirty="0">
                <a:ea typeface="Calibri"/>
              </a:rPr>
              <a:t>1, S. 1] Monate in Anspruch. Laut Allgemeiner Prüfungsordnung beträgt die maximale Bearbeitungszeit fünf </a:t>
            </a:r>
            <a:r>
              <a:rPr lang="de-DE" sz="1400" dirty="0" smtClean="0">
                <a:ea typeface="Calibri"/>
              </a:rPr>
              <a:t>Monate </a:t>
            </a:r>
            <a:r>
              <a:rPr lang="de-DE" sz="1400" dirty="0">
                <a:ea typeface="Calibri"/>
              </a:rPr>
              <a:t>[2, S. 16</a:t>
            </a:r>
            <a:r>
              <a:rPr lang="de-DE" sz="1400" dirty="0" smtClean="0">
                <a:ea typeface="Calibri"/>
              </a:rPr>
              <a:t>]. </a:t>
            </a:r>
            <a:r>
              <a:rPr lang="de-DE" sz="1400" dirty="0">
                <a:ea typeface="Calibri"/>
              </a:rPr>
              <a:t>Es ist deshalb sehr wichtig, einen Zeitplan zu </a:t>
            </a:r>
            <a:r>
              <a:rPr lang="de-DE" sz="1400" dirty="0" smtClean="0">
                <a:ea typeface="Calibri"/>
              </a:rPr>
              <a:t>erstellen [3</a:t>
            </a:r>
            <a:r>
              <a:rPr lang="de-DE" sz="1400" dirty="0">
                <a:ea typeface="Calibri"/>
              </a:rPr>
              <a:t>, S. 55</a:t>
            </a:r>
            <a:r>
              <a:rPr lang="de-DE" sz="1400" dirty="0" smtClean="0">
                <a:ea typeface="Calibri"/>
              </a:rPr>
              <a:t>].</a:t>
            </a:r>
            <a:endParaRPr lang="de-DE" sz="1400" dirty="0">
              <a:ea typeface="Calibri"/>
            </a:endParaRPr>
          </a:p>
          <a:p>
            <a:pPr>
              <a:spcAft>
                <a:spcPts val="600"/>
              </a:spcAft>
              <a:defRPr/>
            </a:pPr>
            <a:r>
              <a:rPr lang="de-DE" sz="1400" dirty="0">
                <a:ea typeface="Calibri"/>
              </a:rPr>
              <a:t>Auch das Lesen komplizierter Texte erfordert gewisse Kompetenzen. Dannenberg definiert Lesekompetenz als „die Fähigkeit, geschriebene Texte zu verstehen, sie kritisch einzuschätzen und für eigene Zwecke zu nutzen</a:t>
            </a:r>
            <a:r>
              <a:rPr lang="de-DE" sz="1400" dirty="0" smtClean="0">
                <a:ea typeface="Calibri"/>
              </a:rPr>
              <a:t>“ [</a:t>
            </a:r>
            <a:r>
              <a:rPr lang="de-DE" sz="1400" dirty="0">
                <a:ea typeface="Calibri"/>
              </a:rPr>
              <a:t>4, S. 19].</a:t>
            </a:r>
          </a:p>
        </p:txBody>
      </p:sp>
      <p:sp>
        <p:nvSpPr>
          <p:cNvPr id="7" name="Textfeld 6"/>
          <p:cNvSpPr txBox="1"/>
          <p:nvPr/>
        </p:nvSpPr>
        <p:spPr>
          <a:xfrm>
            <a:off x="251520" y="3429000"/>
            <a:ext cx="8334375" cy="2769989"/>
          </a:xfrm>
          <a:prstGeom prst="rect">
            <a:avLst/>
          </a:prstGeom>
          <a:solidFill>
            <a:schemeClr val="bg1"/>
          </a:solidFill>
          <a:ln>
            <a:solidFill>
              <a:srgbClr val="626262"/>
            </a:solidFill>
            <a:prstDash val="solid"/>
          </a:ln>
        </p:spPr>
        <p:txBody>
          <a:bodyPr>
            <a:spAutoFit/>
          </a:bodyPr>
          <a:lstStyle/>
          <a:p>
            <a:pPr>
              <a:spcBef>
                <a:spcPts val="0"/>
              </a:spcBef>
              <a:spcAft>
                <a:spcPts val="600"/>
              </a:spcAft>
              <a:defRPr/>
            </a:pPr>
            <a:r>
              <a:rPr lang="de-DE" sz="1400" dirty="0"/>
              <a:t>[</a:t>
            </a:r>
            <a:r>
              <a:rPr lang="de-DE" sz="1400" dirty="0" smtClean="0"/>
              <a:t>1] K</a:t>
            </a:r>
            <a:r>
              <a:rPr lang="de-DE" sz="1400" dirty="0"/>
              <a:t>. </a:t>
            </a:r>
            <a:r>
              <a:rPr lang="de-DE" sz="1400" dirty="0" err="1"/>
              <a:t>Folz</a:t>
            </a:r>
            <a:r>
              <a:rPr lang="de-DE" sz="1400" dirty="0"/>
              <a:t>, Zeitmanagement bei der Abschlussarbeit: Perfektes Timing für die Bachelor- und Masterthesis. Wiesbaden: Springer Gabler, 2020.</a:t>
            </a:r>
          </a:p>
          <a:p>
            <a:pPr>
              <a:spcBef>
                <a:spcPts val="0"/>
              </a:spcBef>
              <a:spcAft>
                <a:spcPts val="600"/>
              </a:spcAft>
              <a:defRPr/>
            </a:pPr>
            <a:r>
              <a:rPr lang="de-DE" sz="1400" dirty="0"/>
              <a:t>[</a:t>
            </a:r>
            <a:r>
              <a:rPr lang="de-DE" sz="1400" dirty="0" smtClean="0"/>
              <a:t>2] Hochschule </a:t>
            </a:r>
            <a:r>
              <a:rPr lang="de-DE" sz="1400" dirty="0"/>
              <a:t>für angewandte Wissenschaften Landshut, „Allgemeine Prüfungsordnung der Hochschule für angewandte Wissenschaften Landshut vom 20. Juni 2017“, 2017. https://www.haw-landshut.de/fileadmin/Hochschule_Landshut_NEU/Ungeschuetzt/SSZ/rechtliche_Angelegenheiten_2017/konsolidierte_Fassungen_2017/252-2_Inkraftsetzung_Neufassung_APO_2017_07_19.pdf (zugegriffen 2. März 2023).</a:t>
            </a:r>
          </a:p>
          <a:p>
            <a:pPr>
              <a:spcBef>
                <a:spcPts val="0"/>
              </a:spcBef>
              <a:spcAft>
                <a:spcPts val="600"/>
              </a:spcAft>
              <a:defRPr/>
            </a:pPr>
            <a:r>
              <a:rPr lang="de-DE" sz="1400" dirty="0"/>
              <a:t>[</a:t>
            </a:r>
            <a:r>
              <a:rPr lang="de-DE" sz="1400" dirty="0" smtClean="0"/>
              <a:t>3] M</a:t>
            </a:r>
            <a:r>
              <a:rPr lang="de-DE" sz="1400" dirty="0"/>
              <a:t>. </a:t>
            </a:r>
            <a:r>
              <a:rPr lang="de-DE" sz="1400" dirty="0" err="1"/>
              <a:t>Riedenauer</a:t>
            </a:r>
            <a:r>
              <a:rPr lang="de-DE" sz="1400" dirty="0"/>
              <a:t>, Zeitmanagement und Selbstorganisation in der Wissenschaft, 2. Wien: UTB, 2022.</a:t>
            </a:r>
          </a:p>
          <a:p>
            <a:pPr>
              <a:spcBef>
                <a:spcPts val="0"/>
              </a:spcBef>
              <a:spcAft>
                <a:spcPts val="600"/>
              </a:spcAft>
              <a:defRPr/>
            </a:pPr>
            <a:r>
              <a:rPr lang="de-DE" sz="1400" dirty="0"/>
              <a:t>[</a:t>
            </a:r>
            <a:r>
              <a:rPr lang="de-DE" sz="1400" dirty="0" smtClean="0"/>
              <a:t>4] D</a:t>
            </a:r>
            <a:r>
              <a:rPr lang="de-DE" sz="1400" dirty="0"/>
              <a:t>. Dannenberg, „Zur Förderung von Informationskompetenz in Deutschland“, Bd. 20, Nr. 3, S. 19–20, 2005, </a:t>
            </a:r>
            <a:r>
              <a:rPr lang="de-DE" sz="1400" dirty="0" err="1"/>
              <a:t>doi</a:t>
            </a:r>
            <a:r>
              <a:rPr lang="de-DE" sz="1400" dirty="0"/>
              <a:t>: 10.5169/SEALS-769287.</a:t>
            </a:r>
          </a:p>
          <a:p>
            <a:pPr>
              <a:spcBef>
                <a:spcPts val="0"/>
              </a:spcBef>
              <a:spcAft>
                <a:spcPts val="600"/>
              </a:spcAft>
              <a:defRPr/>
            </a:pPr>
            <a:endParaRPr lang="de-DE" sz="1400" b="1" dirty="0">
              <a:solidFill>
                <a:srgbClr val="626262"/>
              </a:solidFill>
            </a:endParaRPr>
          </a:p>
        </p:txBody>
      </p:sp>
    </p:spTree>
    <p:extLst>
      <p:ext uri="{BB962C8B-B14F-4D97-AF65-F5344CB8AC3E}">
        <p14:creationId xmlns:p14="http://schemas.microsoft.com/office/powerpoint/2010/main" val="5648768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dirty="0">
                <a:solidFill>
                  <a:schemeClr val="tx1"/>
                </a:solidFill>
              </a:rPr>
              <a:t>Generell gilt: </a:t>
            </a:r>
            <a:r>
              <a:rPr lang="de-DE" b="1" dirty="0">
                <a:solidFill>
                  <a:schemeClr val="tx1"/>
                </a:solidFill>
              </a:rPr>
              <a:t>Wer</a:t>
            </a:r>
            <a:r>
              <a:rPr lang="de-DE" dirty="0">
                <a:solidFill>
                  <a:schemeClr val="tx1"/>
                </a:solidFill>
              </a:rPr>
              <a:t> hat </a:t>
            </a:r>
            <a:r>
              <a:rPr lang="de-DE" b="1" dirty="0">
                <a:solidFill>
                  <a:schemeClr val="tx1"/>
                </a:solidFill>
              </a:rPr>
              <a:t>was</a:t>
            </a:r>
            <a:r>
              <a:rPr lang="de-DE" dirty="0">
                <a:solidFill>
                  <a:schemeClr val="tx1"/>
                </a:solidFill>
              </a:rPr>
              <a:t> </a:t>
            </a:r>
            <a:r>
              <a:rPr lang="de-DE" b="1" dirty="0">
                <a:solidFill>
                  <a:schemeClr val="tx1"/>
                </a:solidFill>
              </a:rPr>
              <a:t>wann</a:t>
            </a:r>
            <a:r>
              <a:rPr lang="de-DE" dirty="0">
                <a:solidFill>
                  <a:schemeClr val="tx1"/>
                </a:solidFill>
              </a:rPr>
              <a:t> und </a:t>
            </a:r>
            <a:r>
              <a:rPr lang="de-DE" b="1" dirty="0">
                <a:solidFill>
                  <a:schemeClr val="tx1"/>
                </a:solidFill>
              </a:rPr>
              <a:t>wo</a:t>
            </a:r>
            <a:r>
              <a:rPr lang="de-DE" dirty="0">
                <a:solidFill>
                  <a:schemeClr val="tx1"/>
                </a:solidFill>
              </a:rPr>
              <a:t> veröffentlicht?</a:t>
            </a:r>
          </a:p>
          <a:p>
            <a:pPr marL="0" indent="0">
              <a:buFont typeface="Wingdings" pitchFamily="2" charset="2"/>
              <a:buNone/>
            </a:pPr>
            <a:endParaRPr lang="de-DE" altLang="de-DE" sz="1600" dirty="0" smtClean="0">
              <a:solidFill>
                <a:schemeClr val="tx1"/>
              </a:solidFill>
              <a:ea typeface="Geneva"/>
              <a:cs typeface="Geneva"/>
            </a:endParaRPr>
          </a:p>
          <a:p>
            <a:pPr marL="0" indent="0">
              <a:buFont typeface="Wingdings" pitchFamily="2" charset="2"/>
              <a:buNone/>
            </a:pPr>
            <a:r>
              <a:rPr lang="de-DE" altLang="de-DE" dirty="0" smtClean="0">
                <a:solidFill>
                  <a:schemeClr val="tx1"/>
                </a:solidFill>
                <a:ea typeface="Geneva"/>
                <a:cs typeface="Geneva"/>
              </a:rPr>
              <a:t>= </a:t>
            </a:r>
            <a:r>
              <a:rPr lang="de-DE" altLang="de-DE" dirty="0">
                <a:solidFill>
                  <a:schemeClr val="tx1"/>
                </a:solidFill>
                <a:ea typeface="Geneva"/>
                <a:cs typeface="Geneva"/>
              </a:rPr>
              <a:t>Daten wie Autor, Titel, Verlag, Jahr</a:t>
            </a:r>
            <a:r>
              <a:rPr lang="de-DE" altLang="de-DE" dirty="0" smtClean="0">
                <a:solidFill>
                  <a:schemeClr val="tx1"/>
                </a:solidFill>
                <a:ea typeface="Geneva"/>
                <a:cs typeface="Geneva"/>
              </a:rPr>
              <a:t>..., die </a:t>
            </a:r>
            <a:r>
              <a:rPr lang="de-DE" altLang="de-DE" dirty="0">
                <a:solidFill>
                  <a:schemeClr val="tx1"/>
                </a:solidFill>
                <a:ea typeface="Geneva"/>
                <a:cs typeface="Geneva"/>
              </a:rPr>
              <a:t>eine </a:t>
            </a:r>
            <a:r>
              <a:rPr lang="de-DE" altLang="de-DE" dirty="0" smtClean="0">
                <a:solidFill>
                  <a:schemeClr val="tx1"/>
                </a:solidFill>
                <a:ea typeface="Geneva"/>
                <a:cs typeface="Geneva"/>
              </a:rPr>
              <a:t>Quelle </a:t>
            </a:r>
            <a:r>
              <a:rPr lang="de-DE" altLang="de-DE" b="1" dirty="0" smtClean="0">
                <a:solidFill>
                  <a:schemeClr val="tx1"/>
                </a:solidFill>
                <a:ea typeface="Geneva"/>
                <a:cs typeface="Geneva"/>
              </a:rPr>
              <a:t>eindeutig </a:t>
            </a:r>
            <a:r>
              <a:rPr lang="de-DE" altLang="de-DE" b="1" dirty="0">
                <a:solidFill>
                  <a:schemeClr val="tx1"/>
                </a:solidFill>
                <a:ea typeface="Geneva"/>
                <a:cs typeface="Geneva"/>
              </a:rPr>
              <a:t>identifizieren und jederzeit wieder auffindbar </a:t>
            </a:r>
            <a:r>
              <a:rPr lang="de-DE" altLang="de-DE" b="1" dirty="0" smtClean="0">
                <a:solidFill>
                  <a:schemeClr val="tx1"/>
                </a:solidFill>
                <a:ea typeface="Geneva"/>
                <a:cs typeface="Geneva"/>
              </a:rPr>
              <a:t>machen.</a:t>
            </a:r>
            <a:endParaRPr lang="de-DE" altLang="de-DE" b="1" dirty="0">
              <a:solidFill>
                <a:schemeClr val="tx1"/>
              </a:solidFill>
              <a:ea typeface="Geneva"/>
              <a:cs typeface="Geneva"/>
            </a:endParaRPr>
          </a:p>
          <a:p>
            <a:pPr marL="0" indent="0">
              <a:buFont typeface="Wingdings" pitchFamily="2" charset="2"/>
              <a:buNone/>
            </a:pPr>
            <a:endParaRPr lang="de-DE" altLang="de-DE" sz="1600" dirty="0">
              <a:solidFill>
                <a:schemeClr val="tx1"/>
              </a:solidFill>
              <a:ea typeface="Geneva"/>
              <a:cs typeface="Geneva"/>
            </a:endParaRPr>
          </a:p>
          <a:p>
            <a:pPr marL="0" indent="0">
              <a:buFont typeface="Wingdings" pitchFamily="2" charset="2"/>
              <a:buNone/>
            </a:pPr>
            <a:r>
              <a:rPr lang="de-DE" altLang="de-DE" b="1" dirty="0">
                <a:solidFill>
                  <a:schemeClr val="tx1"/>
                </a:solidFill>
                <a:ea typeface="Geneva"/>
                <a:cs typeface="Geneva"/>
              </a:rPr>
              <a:t>Unterschiedliche Quellenmaterialarten </a:t>
            </a:r>
            <a:br>
              <a:rPr lang="de-DE" altLang="de-DE" b="1" dirty="0">
                <a:solidFill>
                  <a:schemeClr val="tx1"/>
                </a:solidFill>
                <a:ea typeface="Geneva"/>
                <a:cs typeface="Geneva"/>
              </a:rPr>
            </a:br>
            <a:r>
              <a:rPr lang="de-DE" altLang="de-DE" dirty="0">
                <a:solidFill>
                  <a:schemeClr val="tx1"/>
                </a:solidFill>
                <a:ea typeface="Geneva"/>
                <a:cs typeface="Geneva"/>
              </a:rPr>
              <a:t>(Buch, Zeitschrift, Internetseite,... ) </a:t>
            </a:r>
          </a:p>
          <a:p>
            <a:pPr marL="0" indent="0">
              <a:buFont typeface="Wingdings" pitchFamily="2" charset="2"/>
              <a:buNone/>
            </a:pPr>
            <a:r>
              <a:rPr lang="de-DE" altLang="de-DE" b="1" dirty="0">
                <a:solidFill>
                  <a:schemeClr val="tx1"/>
                </a:solidFill>
                <a:ea typeface="Geneva"/>
                <a:cs typeface="Geneva"/>
              </a:rPr>
              <a:t>haben unterschiedliche bibliographische </a:t>
            </a:r>
            <a:r>
              <a:rPr lang="de-DE" altLang="de-DE" b="1" dirty="0" smtClean="0">
                <a:solidFill>
                  <a:schemeClr val="tx1"/>
                </a:solidFill>
                <a:ea typeface="Geneva"/>
                <a:cs typeface="Geneva"/>
              </a:rPr>
              <a:t>Daten</a:t>
            </a:r>
            <a:br>
              <a:rPr lang="de-DE" altLang="de-DE" b="1" dirty="0" smtClean="0">
                <a:solidFill>
                  <a:schemeClr val="tx1"/>
                </a:solidFill>
                <a:ea typeface="Geneva"/>
                <a:cs typeface="Geneva"/>
              </a:rPr>
            </a:br>
            <a:r>
              <a:rPr lang="de-DE" altLang="de-DE" dirty="0" smtClean="0">
                <a:solidFill>
                  <a:schemeClr val="tx1"/>
                </a:solidFill>
                <a:ea typeface="Geneva"/>
                <a:cs typeface="Geneva"/>
              </a:rPr>
              <a:t>(</a:t>
            </a:r>
            <a:r>
              <a:rPr lang="de-DE" altLang="de-DE" dirty="0">
                <a:solidFill>
                  <a:schemeClr val="tx1"/>
                </a:solidFill>
                <a:ea typeface="Geneva"/>
                <a:cs typeface="Geneva"/>
              </a:rPr>
              <a:t>Auflage, Heftnummer, URL</a:t>
            </a:r>
            <a:r>
              <a:rPr lang="de-DE" altLang="de-DE" dirty="0" smtClean="0">
                <a:solidFill>
                  <a:schemeClr val="tx1"/>
                </a:solidFill>
                <a:ea typeface="Geneva"/>
                <a:cs typeface="Geneva"/>
              </a:rPr>
              <a:t>,...).</a:t>
            </a:r>
            <a:endParaRPr lang="de-DE" altLang="de-DE" dirty="0">
              <a:solidFill>
                <a:schemeClr val="tx1"/>
              </a:solidFill>
              <a:ea typeface="Geneva"/>
              <a:cs typeface="Geneva"/>
            </a:endParaRPr>
          </a:p>
          <a:p>
            <a:pPr marL="0" indent="0">
              <a:buNone/>
            </a:pPr>
            <a:endParaRPr lang="de-DE" sz="1400" dirty="0" smtClean="0">
              <a:hlinkClick r:id="rId2" action="ppaction://hlinkfile"/>
            </a:endParaRPr>
          </a:p>
        </p:txBody>
      </p:sp>
      <p:sp>
        <p:nvSpPr>
          <p:cNvPr id="3" name="Titel 2"/>
          <p:cNvSpPr>
            <a:spLocks noGrp="1"/>
          </p:cNvSpPr>
          <p:nvPr>
            <p:ph type="ctrTitle"/>
          </p:nvPr>
        </p:nvSpPr>
        <p:spPr/>
        <p:txBody>
          <a:bodyPr/>
          <a:lstStyle/>
          <a:p>
            <a:r>
              <a:rPr lang="de-DE" altLang="de-DE" dirty="0">
                <a:ea typeface="Geneva"/>
                <a:cs typeface="Geneva"/>
              </a:rPr>
              <a:t>Bibliographische Daten</a:t>
            </a:r>
            <a:endParaRPr lang="de-DE" dirty="0"/>
          </a:p>
        </p:txBody>
      </p:sp>
      <p:sp>
        <p:nvSpPr>
          <p:cNvPr id="4" name="Fußzeilenplatzhalter 3"/>
          <p:cNvSpPr>
            <a:spLocks noGrp="1"/>
          </p:cNvSpPr>
          <p:nvPr>
            <p:ph type="ftr" sz="quarter" idx="3"/>
          </p:nvPr>
        </p:nvSpPr>
        <p:spPr/>
        <p:txBody>
          <a:bodyPr/>
          <a:lstStyle/>
          <a:p>
            <a:r>
              <a:rPr lang="de-DE" smtClean="0"/>
              <a:t>Hochschule Landshut  |  www.haw-landshut.de</a:t>
            </a:r>
            <a:endParaRPr lang="de-DE" dirty="0"/>
          </a:p>
        </p:txBody>
      </p:sp>
      <p:sp>
        <p:nvSpPr>
          <p:cNvPr id="5" name="Datumsplatzhalter 4"/>
          <p:cNvSpPr>
            <a:spLocks noGrp="1"/>
          </p:cNvSpPr>
          <p:nvPr>
            <p:ph type="dt" sz="half" idx="2"/>
          </p:nvPr>
        </p:nvSpPr>
        <p:spPr/>
        <p:txBody>
          <a:bodyPr/>
          <a:lstStyle/>
          <a:p>
            <a:fld id="{C6DE59DF-1964-4F40-BFE0-0271FA9E7BFB}" type="datetime1">
              <a:rPr lang="de-DE" smtClean="0"/>
              <a:t>20.03.2023</a:t>
            </a:fld>
            <a:endParaRPr lang="de-DE" dirty="0"/>
          </a:p>
        </p:txBody>
      </p:sp>
    </p:spTree>
    <p:extLst>
      <p:ext uri="{BB962C8B-B14F-4D97-AF65-F5344CB8AC3E}">
        <p14:creationId xmlns:p14="http://schemas.microsoft.com/office/powerpoint/2010/main" val="38441417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7"/>
          <p:cNvSpPr>
            <a:spLocks noGrp="1"/>
          </p:cNvSpPr>
          <p:nvPr>
            <p:ph idx="1"/>
          </p:nvPr>
        </p:nvSpPr>
        <p:spPr/>
        <p:txBody>
          <a:bodyPr/>
          <a:lstStyle/>
          <a:p>
            <a:pPr marL="457200" indent="-457200">
              <a:buFont typeface="+mj-lt"/>
              <a:buAutoNum type="arabicPeriod"/>
            </a:pPr>
            <a:r>
              <a:rPr lang="de-DE" altLang="de-DE" dirty="0"/>
              <a:t>Grundlagen des Zitierens</a:t>
            </a:r>
          </a:p>
          <a:p>
            <a:pPr marL="457200" indent="-457200">
              <a:buFont typeface="+mj-lt"/>
              <a:buAutoNum type="arabicPeriod"/>
            </a:pPr>
            <a:r>
              <a:rPr lang="de-DE" altLang="de-DE" dirty="0"/>
              <a:t>Quellenangaben</a:t>
            </a:r>
          </a:p>
          <a:p>
            <a:pPr marL="457200" indent="-457200">
              <a:buFont typeface="+mj-lt"/>
              <a:buAutoNum type="arabicPeriod"/>
            </a:pPr>
            <a:r>
              <a:rPr lang="de-DE" altLang="de-DE" b="1" dirty="0"/>
              <a:t>Zitierstile</a:t>
            </a:r>
          </a:p>
          <a:p>
            <a:pPr marL="457200" indent="-457200">
              <a:buFont typeface="+mj-lt"/>
              <a:buAutoNum type="arabicPeriod"/>
            </a:pPr>
            <a:r>
              <a:rPr lang="de-DE" altLang="de-DE" dirty="0"/>
              <a:t>Besonderheiten, Grauzonen und Plagiate</a:t>
            </a:r>
          </a:p>
          <a:p>
            <a:pPr marL="457200" indent="-457200">
              <a:buFont typeface="+mj-lt"/>
              <a:buAutoNum type="arabicPeriod"/>
            </a:pPr>
            <a:r>
              <a:rPr lang="de-DE" altLang="de-DE" dirty="0" smtClean="0"/>
              <a:t>Abschließende Hinweise</a:t>
            </a:r>
            <a:endParaRPr lang="de-DE" altLang="de-DE" dirty="0"/>
          </a:p>
        </p:txBody>
      </p:sp>
      <p:sp>
        <p:nvSpPr>
          <p:cNvPr id="7" name="Titel 6"/>
          <p:cNvSpPr>
            <a:spLocks noGrp="1"/>
          </p:cNvSpPr>
          <p:nvPr>
            <p:ph type="ctrTitle"/>
          </p:nvPr>
        </p:nvSpPr>
        <p:spPr/>
        <p:txBody>
          <a:bodyPr/>
          <a:lstStyle/>
          <a:p>
            <a:r>
              <a:rPr lang="de-DE" altLang="de-DE" dirty="0"/>
              <a:t>Inhalt des Seminars</a:t>
            </a:r>
            <a:endParaRPr lang="de-DE" dirty="0"/>
          </a:p>
        </p:txBody>
      </p:sp>
      <p:sp>
        <p:nvSpPr>
          <p:cNvPr id="5" name="Fußzeilenplatzhalter 4"/>
          <p:cNvSpPr>
            <a:spLocks noGrp="1"/>
          </p:cNvSpPr>
          <p:nvPr>
            <p:ph type="ftr" sz="quarter" idx="3"/>
          </p:nvPr>
        </p:nvSpPr>
        <p:spPr/>
        <p:txBody>
          <a:bodyPr/>
          <a:lstStyle/>
          <a:p>
            <a:r>
              <a:rPr lang="de-DE" smtClean="0"/>
              <a:t>Hochschule Landshut  |  www.haw-landshut.de</a:t>
            </a:r>
            <a:endParaRPr lang="de-DE" dirty="0"/>
          </a:p>
        </p:txBody>
      </p:sp>
      <p:sp>
        <p:nvSpPr>
          <p:cNvPr id="6" name="Datumsplatzhalter 5"/>
          <p:cNvSpPr>
            <a:spLocks noGrp="1"/>
          </p:cNvSpPr>
          <p:nvPr>
            <p:ph type="dt" sz="half" idx="2"/>
          </p:nvPr>
        </p:nvSpPr>
        <p:spPr/>
        <p:txBody>
          <a:bodyPr/>
          <a:lstStyle/>
          <a:p>
            <a:fld id="{C6DE59DF-1964-4F40-BFE0-0271FA9E7BFB}" type="datetime1">
              <a:rPr lang="de-DE" smtClean="0"/>
              <a:t>20.03.2023</a:t>
            </a:fld>
            <a:endParaRPr lang="de-DE" dirty="0"/>
          </a:p>
        </p:txBody>
      </p:sp>
    </p:spTree>
    <p:extLst>
      <p:ext uri="{BB962C8B-B14F-4D97-AF65-F5344CB8AC3E}">
        <p14:creationId xmlns:p14="http://schemas.microsoft.com/office/powerpoint/2010/main" val="21517698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endParaRPr lang="de-DE"/>
          </a:p>
        </p:txBody>
      </p:sp>
      <p:sp>
        <p:nvSpPr>
          <p:cNvPr id="3" name="Titel 2"/>
          <p:cNvSpPr>
            <a:spLocks noGrp="1"/>
          </p:cNvSpPr>
          <p:nvPr>
            <p:ph type="ctrTitle"/>
          </p:nvPr>
        </p:nvSpPr>
        <p:spPr/>
        <p:txBody>
          <a:bodyPr/>
          <a:lstStyle/>
          <a:p>
            <a:r>
              <a:rPr lang="de-DE" altLang="de-DE" dirty="0">
                <a:ea typeface="Geneva"/>
                <a:cs typeface="Geneva"/>
              </a:rPr>
              <a:t>Zitierstile</a:t>
            </a:r>
            <a:endParaRPr lang="de-DE" dirty="0"/>
          </a:p>
        </p:txBody>
      </p:sp>
      <p:sp>
        <p:nvSpPr>
          <p:cNvPr id="4" name="Fußzeilenplatzhalter 3"/>
          <p:cNvSpPr>
            <a:spLocks noGrp="1"/>
          </p:cNvSpPr>
          <p:nvPr>
            <p:ph type="ftr" sz="quarter" idx="3"/>
          </p:nvPr>
        </p:nvSpPr>
        <p:spPr/>
        <p:txBody>
          <a:bodyPr/>
          <a:lstStyle/>
          <a:p>
            <a:r>
              <a:rPr lang="de-DE" smtClean="0"/>
              <a:t>Hochschule Landshut  |  www.haw-landshut.de</a:t>
            </a:r>
            <a:endParaRPr lang="de-DE" dirty="0"/>
          </a:p>
        </p:txBody>
      </p:sp>
      <p:sp>
        <p:nvSpPr>
          <p:cNvPr id="5" name="Datumsplatzhalter 4"/>
          <p:cNvSpPr>
            <a:spLocks noGrp="1"/>
          </p:cNvSpPr>
          <p:nvPr>
            <p:ph type="dt" sz="half" idx="2"/>
          </p:nvPr>
        </p:nvSpPr>
        <p:spPr/>
        <p:txBody>
          <a:bodyPr/>
          <a:lstStyle/>
          <a:p>
            <a:fld id="{C6DE59DF-1964-4F40-BFE0-0271FA9E7BFB}" type="datetime1">
              <a:rPr lang="de-DE" smtClean="0"/>
              <a:t>20.03.2023</a:t>
            </a:fld>
            <a:endParaRPr lang="de-DE" dirty="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602780"/>
            <a:ext cx="7451725" cy="355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70563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257344" y="1628800"/>
            <a:ext cx="4752528" cy="4464495"/>
          </a:xfrm>
        </p:spPr>
        <p:txBody>
          <a:bodyPr>
            <a:normAutofit/>
          </a:bodyPr>
          <a:lstStyle/>
          <a:p>
            <a:r>
              <a:rPr lang="de-DE" sz="2400" dirty="0" smtClean="0">
                <a:solidFill>
                  <a:schemeClr val="tx1"/>
                </a:solidFill>
              </a:rPr>
              <a:t>Stand </a:t>
            </a:r>
            <a:r>
              <a:rPr lang="de-DE" sz="2400" dirty="0">
                <a:solidFill>
                  <a:schemeClr val="tx1"/>
                </a:solidFill>
              </a:rPr>
              <a:t>der Forschung erarbeiten und reflektieren</a:t>
            </a:r>
          </a:p>
          <a:p>
            <a:r>
              <a:rPr lang="de-DE" sz="2400" dirty="0" smtClean="0">
                <a:solidFill>
                  <a:schemeClr val="tx1"/>
                </a:solidFill>
              </a:rPr>
              <a:t>Nachprüfbare Argumentation </a:t>
            </a:r>
            <a:endParaRPr lang="de-DE" sz="2400" dirty="0">
              <a:solidFill>
                <a:schemeClr val="tx1"/>
              </a:solidFill>
            </a:endParaRPr>
          </a:p>
          <a:p>
            <a:r>
              <a:rPr lang="de-DE" sz="2400" dirty="0" smtClean="0">
                <a:solidFill>
                  <a:schemeClr val="tx1"/>
                </a:solidFill>
                <a:hlinkClick r:id="rId3"/>
              </a:rPr>
              <a:t>Urheberrecht</a:t>
            </a:r>
            <a:r>
              <a:rPr lang="de-DE" sz="2400" dirty="0">
                <a:solidFill>
                  <a:schemeClr val="tx1"/>
                </a:solidFill>
              </a:rPr>
              <a:t> </a:t>
            </a:r>
            <a:r>
              <a:rPr lang="de-DE" sz="2400" dirty="0" smtClean="0">
                <a:solidFill>
                  <a:schemeClr val="tx1"/>
                </a:solidFill>
              </a:rPr>
              <a:t> </a:t>
            </a:r>
          </a:p>
          <a:p>
            <a:r>
              <a:rPr lang="de-DE" sz="2400" dirty="0">
                <a:solidFill>
                  <a:schemeClr val="tx1"/>
                </a:solidFill>
              </a:rPr>
              <a:t>Klare Abgrenzung von eigener Leistung und Fremdwissen</a:t>
            </a:r>
          </a:p>
          <a:p>
            <a:endParaRPr lang="de-DE" sz="2400" dirty="0" smtClean="0"/>
          </a:p>
        </p:txBody>
      </p:sp>
      <p:sp>
        <p:nvSpPr>
          <p:cNvPr id="3" name="Titel 2"/>
          <p:cNvSpPr>
            <a:spLocks noGrp="1"/>
          </p:cNvSpPr>
          <p:nvPr>
            <p:ph type="ctrTitle"/>
          </p:nvPr>
        </p:nvSpPr>
        <p:spPr/>
        <p:txBody>
          <a:bodyPr/>
          <a:lstStyle/>
          <a:p>
            <a:r>
              <a:rPr lang="de-DE" altLang="de-DE" dirty="0" smtClean="0">
                <a:ea typeface="Geneva"/>
                <a:cs typeface="Geneva"/>
              </a:rPr>
              <a:t>Warum ist Zitieren wichtig?</a:t>
            </a:r>
            <a:endParaRPr lang="de-DE" dirty="0"/>
          </a:p>
        </p:txBody>
      </p:sp>
      <p:sp>
        <p:nvSpPr>
          <p:cNvPr id="4" name="Fußzeilenplatzhalter 3"/>
          <p:cNvSpPr>
            <a:spLocks noGrp="1"/>
          </p:cNvSpPr>
          <p:nvPr>
            <p:ph type="ftr" sz="quarter" idx="3"/>
          </p:nvPr>
        </p:nvSpPr>
        <p:spPr/>
        <p:txBody>
          <a:bodyPr/>
          <a:lstStyle/>
          <a:p>
            <a:r>
              <a:rPr lang="de-DE" smtClean="0"/>
              <a:t>Hochschule Landshut  |  www.haw-landshut.de</a:t>
            </a:r>
            <a:endParaRPr lang="de-DE" dirty="0"/>
          </a:p>
        </p:txBody>
      </p:sp>
      <p:sp>
        <p:nvSpPr>
          <p:cNvPr id="5" name="Datumsplatzhalter 4"/>
          <p:cNvSpPr>
            <a:spLocks noGrp="1"/>
          </p:cNvSpPr>
          <p:nvPr>
            <p:ph type="dt" sz="half" idx="2"/>
          </p:nvPr>
        </p:nvSpPr>
        <p:spPr/>
        <p:txBody>
          <a:bodyPr/>
          <a:lstStyle/>
          <a:p>
            <a:fld id="{C6DE59DF-1964-4F40-BFE0-0271FA9E7BFB}" type="datetime1">
              <a:rPr lang="de-DE" smtClean="0"/>
              <a:t>20.03.2023</a:t>
            </a:fld>
            <a:endParaRPr lang="de-DE" dirty="0"/>
          </a:p>
        </p:txBody>
      </p:sp>
      <p:sp>
        <p:nvSpPr>
          <p:cNvPr id="9" name="Inhaltsplatzhalter 1"/>
          <p:cNvSpPr txBox="1">
            <a:spLocks/>
          </p:cNvSpPr>
          <p:nvPr/>
        </p:nvSpPr>
        <p:spPr>
          <a:xfrm>
            <a:off x="267018" y="4365105"/>
            <a:ext cx="8153803" cy="2232247"/>
          </a:xfrm>
          <a:prstGeom prst="rect">
            <a:avLst/>
          </a:prstGeom>
        </p:spPr>
        <p:txBody>
          <a:bodyPr>
            <a:normAutofit/>
          </a:bodyPr>
          <a:lstStyle>
            <a:lvl1pPr marL="342900" indent="-342900" algn="l" defTabSz="914400" rtl="0" eaLnBrk="1" latinLnBrk="0" hangingPunct="1">
              <a:spcBef>
                <a:spcPct val="20000"/>
              </a:spcBef>
              <a:buClr>
                <a:srgbClr val="BE0000"/>
              </a:buClr>
              <a:buFont typeface="Wingdings" charset="2"/>
              <a:buChar char="§"/>
              <a:defRPr sz="1800" kern="1200">
                <a:solidFill>
                  <a:srgbClr val="626262"/>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BE0000"/>
              </a:buClr>
              <a:buFont typeface="Wingdings" charset="2"/>
              <a:buChar char="§"/>
              <a:defRPr sz="1800" kern="1200">
                <a:solidFill>
                  <a:srgbClr val="62626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BE0000"/>
              </a:buClr>
              <a:buFont typeface="Wingdings" charset="2"/>
              <a:buChar char="§"/>
              <a:defRPr sz="1800" kern="1200">
                <a:solidFill>
                  <a:srgbClr val="62626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BE0000"/>
              </a:buClr>
              <a:buFont typeface="Wingdings" charset="2"/>
              <a:buChar char="§"/>
              <a:defRPr sz="1800" kern="1200">
                <a:solidFill>
                  <a:srgbClr val="62626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2400" dirty="0" smtClean="0">
                <a:solidFill>
                  <a:schemeClr val="tx1"/>
                </a:solidFill>
              </a:rPr>
              <a:t>Gehört zum Wissenschaftsbetrieb und schützt vor sog. „wissenschaftlichem Fehlverhalten“</a:t>
            </a:r>
          </a:p>
          <a:p>
            <a:pPr lvl="1">
              <a:buFont typeface="Wingdings" panose="05000000000000000000" pitchFamily="2" charset="2"/>
              <a:buChar char="ü"/>
            </a:pPr>
            <a:r>
              <a:rPr lang="de-DE" sz="1600" dirty="0" smtClean="0">
                <a:solidFill>
                  <a:schemeClr val="tx1"/>
                </a:solidFill>
                <a:hlinkClick r:id="rId4" tooltip="Leitet Herunterladen der Datei ein"/>
              </a:rPr>
              <a:t>Richtlinien für gute wissenschaftliche Praxis</a:t>
            </a:r>
            <a:endParaRPr lang="de-DE" sz="1600" dirty="0" smtClean="0">
              <a:solidFill>
                <a:schemeClr val="tx1"/>
              </a:solidFill>
            </a:endParaRPr>
          </a:p>
          <a:p>
            <a:pPr lvl="1">
              <a:buFont typeface="Wingdings" panose="05000000000000000000" pitchFamily="2" charset="2"/>
              <a:buChar char="ü"/>
            </a:pPr>
            <a:r>
              <a:rPr lang="de-DE" sz="1600" dirty="0" smtClean="0">
                <a:solidFill>
                  <a:schemeClr val="tx1"/>
                </a:solidFill>
              </a:rPr>
              <a:t>Prüfungsordnung</a:t>
            </a:r>
          </a:p>
          <a:p>
            <a:pPr lvl="1">
              <a:buFont typeface="Wingdings" panose="05000000000000000000" pitchFamily="2" charset="2"/>
              <a:buChar char="ü"/>
            </a:pPr>
            <a:r>
              <a:rPr lang="de-DE" sz="1600" dirty="0" smtClean="0">
                <a:solidFill>
                  <a:schemeClr val="tx1"/>
                </a:solidFill>
              </a:rPr>
              <a:t>Erklärung zur Bachelor-/Masterarbeit</a:t>
            </a:r>
          </a:p>
        </p:txBody>
      </p:sp>
      <p:pic>
        <p:nvPicPr>
          <p:cNvPr id="7" name="Bildplatzhalter 6"/>
          <p:cNvPicPr>
            <a:picLocks noGrp="1" noChangeAspect="1"/>
          </p:cNvPicPr>
          <p:nvPr>
            <p:ph type="pic" sz="quarter" idx="10"/>
          </p:nvPr>
        </p:nvPicPr>
        <p:blipFill>
          <a:blip r:embed="rId5">
            <a:extLst>
              <a:ext uri="{28A0092B-C50C-407E-A947-70E740481C1C}">
                <a14:useLocalDpi xmlns:a14="http://schemas.microsoft.com/office/drawing/2010/main" val="0"/>
              </a:ext>
            </a:extLst>
          </a:blip>
          <a:srcRect t="6548" b="6548"/>
          <a:stretch>
            <a:fillRect/>
          </a:stretch>
        </p:blipFill>
        <p:spPr/>
      </p:pic>
    </p:spTree>
    <p:extLst>
      <p:ext uri="{BB962C8B-B14F-4D97-AF65-F5344CB8AC3E}">
        <p14:creationId xmlns:p14="http://schemas.microsoft.com/office/powerpoint/2010/main" val="23790202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a:defRPr/>
            </a:pPr>
            <a:r>
              <a:rPr lang="de-DE" b="1" dirty="0">
                <a:solidFill>
                  <a:schemeClr val="tx1"/>
                </a:solidFill>
              </a:rPr>
              <a:t>Art und Position des Kurzbelegs</a:t>
            </a:r>
            <a:r>
              <a:rPr lang="de-DE" dirty="0">
                <a:solidFill>
                  <a:schemeClr val="tx1"/>
                </a:solidFill>
              </a:rPr>
              <a:t> (im Text oder als Fußnote)     </a:t>
            </a:r>
            <a:r>
              <a:rPr lang="de-DE" sz="1800" dirty="0">
                <a:solidFill>
                  <a:schemeClr val="tx1"/>
                </a:solidFill>
                <a:latin typeface="Courier10 BT" panose="02070509030505020404" pitchFamily="49" charset="0"/>
              </a:rPr>
              <a:t>(Müller </a:t>
            </a:r>
            <a:r>
              <a:rPr lang="de-DE" sz="1800" dirty="0" smtClean="0">
                <a:solidFill>
                  <a:schemeClr val="tx1"/>
                </a:solidFill>
                <a:latin typeface="Courier10 BT" panose="02070509030505020404" pitchFamily="49" charset="0"/>
              </a:rPr>
              <a:t>2023)   </a:t>
            </a:r>
            <a:r>
              <a:rPr lang="de-DE" sz="1800" dirty="0">
                <a:solidFill>
                  <a:schemeClr val="tx1"/>
                </a:solidFill>
                <a:latin typeface="Courier10 BT" panose="02070509030505020404" pitchFamily="49" charset="0"/>
              </a:rPr>
              <a:t>[</a:t>
            </a:r>
            <a:r>
              <a:rPr lang="de-DE" sz="1800" dirty="0" smtClean="0">
                <a:solidFill>
                  <a:schemeClr val="tx1"/>
                </a:solidFill>
                <a:latin typeface="Courier10 BT" panose="02070509030505020404" pitchFamily="49" charset="0"/>
              </a:rPr>
              <a:t>Mül23]   </a:t>
            </a:r>
            <a:r>
              <a:rPr lang="de-DE" sz="1800" dirty="0">
                <a:solidFill>
                  <a:schemeClr val="tx1"/>
                </a:solidFill>
                <a:latin typeface="Courier10 BT" panose="02070509030505020404" pitchFamily="49" charset="0"/>
              </a:rPr>
              <a:t>[1]</a:t>
            </a:r>
            <a:endParaRPr lang="de-DE" dirty="0">
              <a:solidFill>
                <a:schemeClr val="tx1"/>
              </a:solidFill>
            </a:endParaRPr>
          </a:p>
          <a:p>
            <a:pPr>
              <a:defRPr/>
            </a:pPr>
            <a:r>
              <a:rPr lang="de-DE" b="1" dirty="0">
                <a:solidFill>
                  <a:schemeClr val="tx1"/>
                </a:solidFill>
              </a:rPr>
              <a:t>Verfasserschreibweise</a:t>
            </a:r>
            <a:r>
              <a:rPr lang="de-DE" dirty="0">
                <a:solidFill>
                  <a:schemeClr val="tx1"/>
                </a:solidFill>
              </a:rPr>
              <a:t> (Reihenfolge, Anzahl, Abkürzungen)</a:t>
            </a:r>
          </a:p>
          <a:p>
            <a:pPr>
              <a:defRPr/>
            </a:pPr>
            <a:r>
              <a:rPr lang="de-DE" b="1" dirty="0">
                <a:solidFill>
                  <a:schemeClr val="tx1"/>
                </a:solidFill>
              </a:rPr>
              <a:t>Trennzeichen</a:t>
            </a:r>
            <a:r>
              <a:rPr lang="de-DE" dirty="0">
                <a:solidFill>
                  <a:schemeClr val="tx1"/>
                </a:solidFill>
              </a:rPr>
              <a:t> (Komma, Semikolon, Schrägstrich,...)</a:t>
            </a:r>
          </a:p>
          <a:p>
            <a:pPr>
              <a:defRPr/>
            </a:pPr>
            <a:r>
              <a:rPr lang="de-DE" b="1" dirty="0">
                <a:solidFill>
                  <a:schemeClr val="tx1"/>
                </a:solidFill>
              </a:rPr>
              <a:t>Auszeichnungen</a:t>
            </a:r>
            <a:r>
              <a:rPr lang="de-DE" dirty="0">
                <a:solidFill>
                  <a:schemeClr val="tx1"/>
                </a:solidFill>
              </a:rPr>
              <a:t> (</a:t>
            </a:r>
            <a:r>
              <a:rPr lang="de-DE" cap="small" dirty="0">
                <a:solidFill>
                  <a:schemeClr val="tx1"/>
                </a:solidFill>
              </a:rPr>
              <a:t>Kapitälchen</a:t>
            </a:r>
            <a:r>
              <a:rPr lang="de-DE" dirty="0">
                <a:solidFill>
                  <a:schemeClr val="tx1"/>
                </a:solidFill>
              </a:rPr>
              <a:t>, </a:t>
            </a:r>
            <a:r>
              <a:rPr lang="de-DE" b="1" dirty="0">
                <a:solidFill>
                  <a:schemeClr val="tx1"/>
                </a:solidFill>
              </a:rPr>
              <a:t>Fett</a:t>
            </a:r>
            <a:r>
              <a:rPr lang="de-DE" dirty="0">
                <a:solidFill>
                  <a:schemeClr val="tx1"/>
                </a:solidFill>
              </a:rPr>
              <a:t>, </a:t>
            </a:r>
            <a:r>
              <a:rPr lang="de-DE" i="1" dirty="0">
                <a:solidFill>
                  <a:schemeClr val="tx1"/>
                </a:solidFill>
              </a:rPr>
              <a:t>Kursiv</a:t>
            </a:r>
            <a:r>
              <a:rPr lang="de-DE" dirty="0">
                <a:solidFill>
                  <a:schemeClr val="tx1"/>
                </a:solidFill>
              </a:rPr>
              <a:t>,...)</a:t>
            </a:r>
          </a:p>
          <a:p>
            <a:pPr>
              <a:defRPr/>
            </a:pPr>
            <a:r>
              <a:rPr lang="de-DE" b="1" dirty="0">
                <a:solidFill>
                  <a:schemeClr val="tx1"/>
                </a:solidFill>
              </a:rPr>
              <a:t>Verlag</a:t>
            </a:r>
            <a:r>
              <a:rPr lang="de-DE" dirty="0">
                <a:solidFill>
                  <a:schemeClr val="tx1"/>
                </a:solidFill>
              </a:rPr>
              <a:t> und/oder </a:t>
            </a:r>
            <a:r>
              <a:rPr lang="de-DE" b="1" dirty="0">
                <a:solidFill>
                  <a:schemeClr val="tx1"/>
                </a:solidFill>
              </a:rPr>
              <a:t>Verlagsort</a:t>
            </a:r>
            <a:r>
              <a:rPr lang="de-DE" dirty="0">
                <a:solidFill>
                  <a:schemeClr val="tx1"/>
                </a:solidFill>
              </a:rPr>
              <a:t> genannt?</a:t>
            </a:r>
          </a:p>
          <a:p>
            <a:pPr>
              <a:defRPr/>
            </a:pPr>
            <a:r>
              <a:rPr lang="de-DE" b="1" dirty="0">
                <a:solidFill>
                  <a:schemeClr val="tx1"/>
                </a:solidFill>
              </a:rPr>
              <a:t>Auflagenbezeichnung</a:t>
            </a:r>
            <a:r>
              <a:rPr lang="de-DE" dirty="0">
                <a:solidFill>
                  <a:schemeClr val="tx1"/>
                </a:solidFill>
              </a:rPr>
              <a:t> (wie/überhaupt genannt)</a:t>
            </a:r>
          </a:p>
          <a:p>
            <a:endParaRPr lang="de-DE" dirty="0"/>
          </a:p>
        </p:txBody>
      </p:sp>
      <p:sp>
        <p:nvSpPr>
          <p:cNvPr id="3" name="Titel 2"/>
          <p:cNvSpPr>
            <a:spLocks noGrp="1"/>
          </p:cNvSpPr>
          <p:nvPr>
            <p:ph type="ctrTitle"/>
          </p:nvPr>
        </p:nvSpPr>
        <p:spPr/>
        <p:txBody>
          <a:bodyPr/>
          <a:lstStyle/>
          <a:p>
            <a:r>
              <a:rPr lang="de-DE" altLang="de-DE" dirty="0">
                <a:ea typeface="Geneva"/>
                <a:cs typeface="Geneva"/>
              </a:rPr>
              <a:t>Unterschiede der Zitierstile</a:t>
            </a:r>
            <a:endParaRPr lang="de-DE" dirty="0"/>
          </a:p>
        </p:txBody>
      </p:sp>
      <p:sp>
        <p:nvSpPr>
          <p:cNvPr id="4" name="Fußzeilenplatzhalter 3"/>
          <p:cNvSpPr>
            <a:spLocks noGrp="1"/>
          </p:cNvSpPr>
          <p:nvPr>
            <p:ph type="ftr" sz="quarter" idx="3"/>
          </p:nvPr>
        </p:nvSpPr>
        <p:spPr/>
        <p:txBody>
          <a:bodyPr/>
          <a:lstStyle/>
          <a:p>
            <a:r>
              <a:rPr lang="de-DE" smtClean="0"/>
              <a:t>Hochschule Landshut  |  www.haw-landshut.de</a:t>
            </a:r>
            <a:endParaRPr lang="de-DE" dirty="0"/>
          </a:p>
        </p:txBody>
      </p:sp>
      <p:sp>
        <p:nvSpPr>
          <p:cNvPr id="5" name="Datumsplatzhalter 4"/>
          <p:cNvSpPr>
            <a:spLocks noGrp="1"/>
          </p:cNvSpPr>
          <p:nvPr>
            <p:ph type="dt" sz="half" idx="2"/>
          </p:nvPr>
        </p:nvSpPr>
        <p:spPr/>
        <p:txBody>
          <a:bodyPr/>
          <a:lstStyle/>
          <a:p>
            <a:fld id="{C6DE59DF-1964-4F40-BFE0-0271FA9E7BFB}" type="datetime1">
              <a:rPr lang="de-DE" smtClean="0"/>
              <a:t>20.03.2023</a:t>
            </a:fld>
            <a:endParaRPr lang="de-DE" dirty="0"/>
          </a:p>
        </p:txBody>
      </p:sp>
    </p:spTree>
    <p:extLst>
      <p:ext uri="{BB962C8B-B14F-4D97-AF65-F5344CB8AC3E}">
        <p14:creationId xmlns:p14="http://schemas.microsoft.com/office/powerpoint/2010/main" val="31317627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fontScale="70000" lnSpcReduction="20000"/>
          </a:bodyPr>
          <a:lstStyle/>
          <a:p>
            <a:pPr marL="0" indent="0">
              <a:buNone/>
              <a:defRPr/>
            </a:pPr>
            <a:r>
              <a:rPr lang="de-DE" dirty="0" err="1">
                <a:solidFill>
                  <a:schemeClr val="accent3"/>
                </a:solidFill>
              </a:rPr>
              <a:t>Branch</a:t>
            </a:r>
            <a:r>
              <a:rPr lang="de-DE" dirty="0">
                <a:solidFill>
                  <a:schemeClr val="accent3"/>
                </a:solidFill>
              </a:rPr>
              <a:t>, </a:t>
            </a:r>
            <a:r>
              <a:rPr lang="de-DE" dirty="0" err="1">
                <a:solidFill>
                  <a:schemeClr val="accent3"/>
                </a:solidFill>
              </a:rPr>
              <a:t>Rhena</a:t>
            </a:r>
            <a:r>
              <a:rPr lang="de-DE" dirty="0"/>
              <a:t>. </a:t>
            </a:r>
            <a:r>
              <a:rPr lang="de-DE" i="1" dirty="0">
                <a:solidFill>
                  <a:srgbClr val="C00000"/>
                </a:solidFill>
              </a:rPr>
              <a:t>Selbstbewusstsein trainieren für </a:t>
            </a:r>
            <a:r>
              <a:rPr lang="de-DE" i="1" dirty="0" err="1">
                <a:solidFill>
                  <a:srgbClr val="C00000"/>
                </a:solidFill>
              </a:rPr>
              <a:t>Dummies</a:t>
            </a:r>
            <a:r>
              <a:rPr lang="de-DE" dirty="0"/>
              <a:t>. </a:t>
            </a:r>
            <a:r>
              <a:rPr lang="de-DE" dirty="0">
                <a:solidFill>
                  <a:srgbClr val="00B0F0"/>
                </a:solidFill>
              </a:rPr>
              <a:t>2. Aufl. </a:t>
            </a:r>
            <a:r>
              <a:rPr lang="de-DE" dirty="0">
                <a:solidFill>
                  <a:schemeClr val="accent4">
                    <a:lumMod val="75000"/>
                  </a:schemeClr>
                </a:solidFill>
              </a:rPr>
              <a:t>Lernen einfach gemacht. </a:t>
            </a:r>
            <a:r>
              <a:rPr lang="de-DE" dirty="0">
                <a:solidFill>
                  <a:srgbClr val="7030A0"/>
                </a:solidFill>
              </a:rPr>
              <a:t>Weinheim:</a:t>
            </a:r>
            <a:r>
              <a:rPr lang="de-DE" dirty="0"/>
              <a:t> </a:t>
            </a:r>
            <a:r>
              <a:rPr lang="de-DE" dirty="0" err="1">
                <a:solidFill>
                  <a:schemeClr val="accent5"/>
                </a:solidFill>
              </a:rPr>
              <a:t>Wiley</a:t>
            </a:r>
            <a:r>
              <a:rPr lang="de-DE" dirty="0">
                <a:solidFill>
                  <a:schemeClr val="accent5"/>
                </a:solidFill>
              </a:rPr>
              <a:t>-VCH</a:t>
            </a:r>
            <a:r>
              <a:rPr lang="de-DE" dirty="0"/>
              <a:t>, 2021</a:t>
            </a:r>
            <a:r>
              <a:rPr lang="de-DE" dirty="0" smtClean="0"/>
              <a:t>.</a:t>
            </a:r>
          </a:p>
          <a:p>
            <a:pPr marL="0" indent="0">
              <a:buFont typeface="Wingdings" pitchFamily="2" charset="2"/>
              <a:buNone/>
              <a:defRPr/>
            </a:pPr>
            <a:r>
              <a:rPr lang="de-DE" sz="1600" b="1" dirty="0" smtClean="0"/>
              <a:t>(ABI Technik)</a:t>
            </a:r>
            <a:endParaRPr lang="de-DE" sz="1600" b="1" dirty="0"/>
          </a:p>
          <a:p>
            <a:pPr marL="0" indent="0">
              <a:buFont typeface="Wingdings" pitchFamily="2" charset="2"/>
              <a:buNone/>
              <a:defRPr/>
            </a:pPr>
            <a:endParaRPr lang="de-DE" sz="1600" b="1" dirty="0"/>
          </a:p>
          <a:p>
            <a:pPr marL="0" indent="0">
              <a:buNone/>
              <a:defRPr/>
            </a:pPr>
            <a:r>
              <a:rPr lang="de-DE" dirty="0"/>
              <a:t>[Bran21] 	</a:t>
            </a:r>
            <a:r>
              <a:rPr lang="de-DE" cap="small" dirty="0" err="1">
                <a:solidFill>
                  <a:schemeClr val="accent3"/>
                </a:solidFill>
              </a:rPr>
              <a:t>Branch</a:t>
            </a:r>
            <a:r>
              <a:rPr lang="de-DE" cap="small" dirty="0">
                <a:solidFill>
                  <a:schemeClr val="accent3"/>
                </a:solidFill>
              </a:rPr>
              <a:t>, </a:t>
            </a:r>
            <a:r>
              <a:rPr lang="de-DE" cap="small" dirty="0" err="1">
                <a:solidFill>
                  <a:schemeClr val="accent3"/>
                </a:solidFill>
              </a:rPr>
              <a:t>Rhena</a:t>
            </a:r>
            <a:r>
              <a:rPr lang="de-DE" dirty="0"/>
              <a:t>: </a:t>
            </a:r>
            <a:r>
              <a:rPr lang="de-DE" i="1" dirty="0">
                <a:solidFill>
                  <a:srgbClr val="C00000"/>
                </a:solidFill>
              </a:rPr>
              <a:t>Selbstbewusstsein trainieren für </a:t>
            </a:r>
            <a:r>
              <a:rPr lang="de-DE" i="1" dirty="0" err="1">
                <a:solidFill>
                  <a:srgbClr val="C00000"/>
                </a:solidFill>
              </a:rPr>
              <a:t>Dummies</a:t>
            </a:r>
            <a:r>
              <a:rPr lang="de-DE" dirty="0"/>
              <a:t>, </a:t>
            </a:r>
            <a:r>
              <a:rPr lang="de-DE" i="1" dirty="0">
                <a:solidFill>
                  <a:schemeClr val="accent4">
                    <a:lumMod val="75000"/>
                  </a:schemeClr>
                </a:solidFill>
              </a:rPr>
              <a:t>Lernen einfach gemacht</a:t>
            </a:r>
            <a:r>
              <a:rPr lang="de-DE" dirty="0">
                <a:solidFill>
                  <a:schemeClr val="accent4">
                    <a:lumMod val="75000"/>
                  </a:schemeClr>
                </a:solidFill>
              </a:rPr>
              <a:t>.</a:t>
            </a:r>
            <a:r>
              <a:rPr lang="de-DE" dirty="0"/>
              <a:t> </a:t>
            </a:r>
            <a:r>
              <a:rPr lang="de-DE" dirty="0">
                <a:solidFill>
                  <a:srgbClr val="00B0F0"/>
                </a:solidFill>
              </a:rPr>
              <a:t>2. Aufl. </a:t>
            </a:r>
            <a:r>
              <a:rPr lang="de-DE" dirty="0">
                <a:solidFill>
                  <a:srgbClr val="7030A0"/>
                </a:solidFill>
              </a:rPr>
              <a:t>Weinheim</a:t>
            </a:r>
            <a:r>
              <a:rPr lang="de-DE" dirty="0"/>
              <a:t> : </a:t>
            </a:r>
            <a:r>
              <a:rPr lang="de-DE" dirty="0" err="1">
                <a:solidFill>
                  <a:schemeClr val="accent5"/>
                </a:solidFill>
              </a:rPr>
              <a:t>Wiley</a:t>
            </a:r>
            <a:r>
              <a:rPr lang="de-DE" dirty="0">
                <a:solidFill>
                  <a:schemeClr val="accent5"/>
                </a:solidFill>
              </a:rPr>
              <a:t>-VCH</a:t>
            </a:r>
            <a:r>
              <a:rPr lang="de-DE" dirty="0"/>
              <a:t>, </a:t>
            </a:r>
            <a:r>
              <a:rPr lang="de-DE" dirty="0">
                <a:solidFill>
                  <a:schemeClr val="accent4"/>
                </a:solidFill>
              </a:rPr>
              <a:t>2021</a:t>
            </a:r>
            <a:r>
              <a:rPr lang="de-DE" dirty="0"/>
              <a:t> — ISBN </a:t>
            </a:r>
            <a:r>
              <a:rPr lang="de-DE" dirty="0" smtClean="0"/>
              <a:t>978-3-527-71829-0.</a:t>
            </a:r>
            <a:endParaRPr lang="de-DE" dirty="0"/>
          </a:p>
          <a:p>
            <a:pPr marL="0" indent="0">
              <a:buFont typeface="Wingdings" pitchFamily="2" charset="2"/>
              <a:buNone/>
              <a:defRPr/>
            </a:pPr>
            <a:r>
              <a:rPr lang="de-DE" sz="1600" b="1" dirty="0"/>
              <a:t>(DIN ISO </a:t>
            </a:r>
            <a:r>
              <a:rPr lang="de-DE" sz="1600" b="1" dirty="0" smtClean="0"/>
              <a:t>690 - </a:t>
            </a:r>
            <a:r>
              <a:rPr lang="de-DE" sz="1600" b="1" dirty="0" err="1" smtClean="0"/>
              <a:t>alphanumeric</a:t>
            </a:r>
            <a:r>
              <a:rPr lang="de-DE" sz="1600" b="1" dirty="0" smtClean="0"/>
              <a:t>)</a:t>
            </a:r>
            <a:endParaRPr lang="de-DE" sz="1600" b="1" dirty="0"/>
          </a:p>
          <a:p>
            <a:pPr marL="0" indent="0">
              <a:buFont typeface="Wingdings" pitchFamily="2" charset="2"/>
              <a:buNone/>
              <a:defRPr/>
            </a:pPr>
            <a:endParaRPr lang="de-DE" sz="1600" b="1" dirty="0"/>
          </a:p>
          <a:p>
            <a:pPr marL="0" indent="0">
              <a:buNone/>
            </a:pPr>
            <a:r>
              <a:rPr lang="de-DE" dirty="0" err="1">
                <a:solidFill>
                  <a:schemeClr val="accent3"/>
                </a:solidFill>
              </a:rPr>
              <a:t>Branch</a:t>
            </a:r>
            <a:r>
              <a:rPr lang="de-DE" dirty="0">
                <a:solidFill>
                  <a:schemeClr val="accent3"/>
                </a:solidFill>
              </a:rPr>
              <a:t>, R. </a:t>
            </a:r>
            <a:r>
              <a:rPr lang="de-DE" dirty="0">
                <a:solidFill>
                  <a:schemeClr val="accent4"/>
                </a:solidFill>
              </a:rPr>
              <a:t>(2021). </a:t>
            </a:r>
            <a:r>
              <a:rPr lang="de-DE" i="1" dirty="0">
                <a:solidFill>
                  <a:srgbClr val="C00000"/>
                </a:solidFill>
              </a:rPr>
              <a:t>Selbstbewusstsein trainieren für </a:t>
            </a:r>
            <a:r>
              <a:rPr lang="de-DE" i="1" dirty="0" err="1">
                <a:solidFill>
                  <a:srgbClr val="C00000"/>
                </a:solidFill>
              </a:rPr>
              <a:t>Dummies</a:t>
            </a:r>
            <a:r>
              <a:rPr lang="de-DE" dirty="0">
                <a:solidFill>
                  <a:srgbClr val="C00000"/>
                </a:solidFill>
              </a:rPr>
              <a:t> </a:t>
            </a:r>
            <a:r>
              <a:rPr lang="de-DE" dirty="0">
                <a:solidFill>
                  <a:schemeClr val="accent4">
                    <a:lumMod val="75000"/>
                  </a:schemeClr>
                </a:solidFill>
              </a:rPr>
              <a:t>(Lernen einfach gemacht) </a:t>
            </a:r>
            <a:r>
              <a:rPr lang="de-DE" dirty="0">
                <a:solidFill>
                  <a:srgbClr val="00B0F0"/>
                </a:solidFill>
              </a:rPr>
              <a:t>(2. Auflage). </a:t>
            </a:r>
            <a:r>
              <a:rPr lang="de-DE" dirty="0">
                <a:solidFill>
                  <a:srgbClr val="7030A0"/>
                </a:solidFill>
              </a:rPr>
              <a:t>Weinheim:</a:t>
            </a:r>
            <a:r>
              <a:rPr lang="de-DE" dirty="0"/>
              <a:t> </a:t>
            </a:r>
            <a:r>
              <a:rPr lang="de-DE" dirty="0" err="1">
                <a:solidFill>
                  <a:schemeClr val="accent5"/>
                </a:solidFill>
              </a:rPr>
              <a:t>Wiley</a:t>
            </a:r>
            <a:r>
              <a:rPr lang="de-DE" dirty="0">
                <a:solidFill>
                  <a:schemeClr val="accent5"/>
                </a:solidFill>
              </a:rPr>
              <a:t>-VCH</a:t>
            </a:r>
            <a:r>
              <a:rPr lang="de-DE" dirty="0"/>
              <a:t>.</a:t>
            </a:r>
          </a:p>
          <a:p>
            <a:pPr marL="0" indent="0">
              <a:buFont typeface="Wingdings" pitchFamily="2" charset="2"/>
              <a:buNone/>
              <a:defRPr/>
            </a:pPr>
            <a:r>
              <a:rPr lang="de-DE" sz="1600" b="1" dirty="0" smtClean="0"/>
              <a:t>(Deutsche Gesellschaft für Psychologie</a:t>
            </a:r>
            <a:endParaRPr lang="de-DE" sz="1600" b="1" dirty="0"/>
          </a:p>
          <a:p>
            <a:pPr marL="0" indent="0">
              <a:buFont typeface="Wingdings" pitchFamily="2" charset="2"/>
              <a:buNone/>
              <a:defRPr/>
            </a:pPr>
            <a:endParaRPr lang="de-DE" sz="1600" b="1" dirty="0"/>
          </a:p>
          <a:p>
            <a:pPr marL="0" indent="0">
              <a:buNone/>
            </a:pPr>
            <a:r>
              <a:rPr lang="de-DE" dirty="0" err="1">
                <a:solidFill>
                  <a:schemeClr val="accent3"/>
                </a:solidFill>
              </a:rPr>
              <a:t>Branch</a:t>
            </a:r>
            <a:r>
              <a:rPr lang="de-DE" dirty="0">
                <a:solidFill>
                  <a:schemeClr val="accent3"/>
                </a:solidFill>
              </a:rPr>
              <a:t>, </a:t>
            </a:r>
            <a:r>
              <a:rPr lang="de-DE" dirty="0" err="1">
                <a:solidFill>
                  <a:schemeClr val="accent3"/>
                </a:solidFill>
              </a:rPr>
              <a:t>Rhena</a:t>
            </a:r>
            <a:r>
              <a:rPr lang="de-DE" dirty="0">
                <a:solidFill>
                  <a:schemeClr val="accent3"/>
                </a:solidFill>
              </a:rPr>
              <a:t> </a:t>
            </a:r>
            <a:r>
              <a:rPr lang="de-DE" dirty="0">
                <a:solidFill>
                  <a:schemeClr val="accent4"/>
                </a:solidFill>
              </a:rPr>
              <a:t>(2021): </a:t>
            </a:r>
            <a:r>
              <a:rPr lang="de-DE" i="1" dirty="0">
                <a:solidFill>
                  <a:srgbClr val="C00000"/>
                </a:solidFill>
              </a:rPr>
              <a:t>Selbstbewusstsein trainieren für </a:t>
            </a:r>
            <a:r>
              <a:rPr lang="de-DE" i="1" dirty="0" err="1">
                <a:solidFill>
                  <a:srgbClr val="C00000"/>
                </a:solidFill>
              </a:rPr>
              <a:t>Dummies</a:t>
            </a:r>
            <a:r>
              <a:rPr lang="de-DE" dirty="0"/>
              <a:t>, </a:t>
            </a:r>
            <a:r>
              <a:rPr lang="de-DE" dirty="0">
                <a:solidFill>
                  <a:srgbClr val="00B0F0"/>
                </a:solidFill>
              </a:rPr>
              <a:t>2. Auflage </a:t>
            </a:r>
            <a:r>
              <a:rPr lang="de-DE" dirty="0">
                <a:solidFill>
                  <a:srgbClr val="7030A0"/>
                </a:solidFill>
              </a:rPr>
              <a:t>Weinheim:</a:t>
            </a:r>
            <a:r>
              <a:rPr lang="de-DE" dirty="0"/>
              <a:t> </a:t>
            </a:r>
            <a:r>
              <a:rPr lang="de-DE" dirty="0" err="1">
                <a:solidFill>
                  <a:schemeClr val="accent5"/>
                </a:solidFill>
              </a:rPr>
              <a:t>Wiley</a:t>
            </a:r>
            <a:r>
              <a:rPr lang="de-DE" dirty="0">
                <a:solidFill>
                  <a:schemeClr val="accent5"/>
                </a:solidFill>
              </a:rPr>
              <a:t>-VCH</a:t>
            </a:r>
            <a:r>
              <a:rPr lang="de-DE" dirty="0"/>
              <a:t> </a:t>
            </a:r>
            <a:r>
              <a:rPr lang="de-DE" dirty="0">
                <a:solidFill>
                  <a:schemeClr val="accent4">
                    <a:lumMod val="75000"/>
                  </a:schemeClr>
                </a:solidFill>
              </a:rPr>
              <a:t>(Lernen einfach gemacht)</a:t>
            </a:r>
            <a:r>
              <a:rPr lang="de-DE" dirty="0"/>
              <a:t>.</a:t>
            </a:r>
          </a:p>
          <a:p>
            <a:pPr marL="0" indent="0">
              <a:buFont typeface="Wingdings" pitchFamily="2" charset="2"/>
              <a:buNone/>
              <a:defRPr/>
            </a:pPr>
            <a:r>
              <a:rPr lang="de-DE" sz="1600" b="1" dirty="0" smtClean="0"/>
              <a:t>(Institut für Praxisforschung - Harvard)</a:t>
            </a:r>
            <a:endParaRPr lang="de-DE" sz="1600" b="1" dirty="0"/>
          </a:p>
          <a:p>
            <a:pPr marL="0" indent="0">
              <a:buFont typeface="Wingdings" pitchFamily="2" charset="2"/>
              <a:buNone/>
              <a:defRPr/>
            </a:pPr>
            <a:endParaRPr lang="de-DE" b="1" dirty="0"/>
          </a:p>
          <a:p>
            <a:pPr marL="0" indent="0">
              <a:buNone/>
            </a:pPr>
            <a:r>
              <a:rPr lang="de-DE" dirty="0" smtClean="0"/>
              <a:t>[1] </a:t>
            </a:r>
            <a:r>
              <a:rPr lang="de-DE" dirty="0" smtClean="0">
                <a:solidFill>
                  <a:schemeClr val="accent3"/>
                </a:solidFill>
              </a:rPr>
              <a:t>R</a:t>
            </a:r>
            <a:r>
              <a:rPr lang="de-DE" dirty="0">
                <a:solidFill>
                  <a:schemeClr val="accent3"/>
                </a:solidFill>
              </a:rPr>
              <a:t>. </a:t>
            </a:r>
            <a:r>
              <a:rPr lang="de-DE" dirty="0" err="1">
                <a:solidFill>
                  <a:schemeClr val="accent3"/>
                </a:solidFill>
              </a:rPr>
              <a:t>Branch</a:t>
            </a:r>
            <a:r>
              <a:rPr lang="de-DE" dirty="0"/>
              <a:t>, </a:t>
            </a:r>
            <a:r>
              <a:rPr lang="de-DE" i="1" dirty="0">
                <a:solidFill>
                  <a:srgbClr val="C00000"/>
                </a:solidFill>
              </a:rPr>
              <a:t>Selbstbewusstsein trainieren für </a:t>
            </a:r>
            <a:r>
              <a:rPr lang="de-DE" i="1" dirty="0" err="1">
                <a:solidFill>
                  <a:srgbClr val="C00000"/>
                </a:solidFill>
              </a:rPr>
              <a:t>Dummies</a:t>
            </a:r>
            <a:r>
              <a:rPr lang="de-DE" dirty="0"/>
              <a:t>, </a:t>
            </a:r>
            <a:r>
              <a:rPr lang="de-DE" dirty="0">
                <a:solidFill>
                  <a:srgbClr val="00B0F0"/>
                </a:solidFill>
              </a:rPr>
              <a:t>2. Aufl. </a:t>
            </a:r>
            <a:r>
              <a:rPr lang="de-DE" dirty="0">
                <a:solidFill>
                  <a:srgbClr val="7030A0"/>
                </a:solidFill>
              </a:rPr>
              <a:t>Weinheim:</a:t>
            </a:r>
            <a:r>
              <a:rPr lang="de-DE" dirty="0"/>
              <a:t> </a:t>
            </a:r>
            <a:r>
              <a:rPr lang="de-DE" dirty="0" err="1">
                <a:solidFill>
                  <a:schemeClr val="accent5"/>
                </a:solidFill>
              </a:rPr>
              <a:t>Wiley</a:t>
            </a:r>
            <a:r>
              <a:rPr lang="de-DE" dirty="0">
                <a:solidFill>
                  <a:schemeClr val="accent5"/>
                </a:solidFill>
              </a:rPr>
              <a:t>-VCH</a:t>
            </a:r>
            <a:r>
              <a:rPr lang="de-DE" dirty="0"/>
              <a:t>, 2021.</a:t>
            </a:r>
          </a:p>
          <a:p>
            <a:pPr marL="0" indent="0">
              <a:buFont typeface="Wingdings" pitchFamily="2" charset="2"/>
              <a:buNone/>
              <a:defRPr/>
            </a:pPr>
            <a:r>
              <a:rPr lang="de-DE" sz="1600" b="1" dirty="0" smtClean="0"/>
              <a:t>(IEEE)</a:t>
            </a:r>
            <a:endParaRPr lang="de-DE" sz="1600" b="1" dirty="0"/>
          </a:p>
        </p:txBody>
      </p:sp>
      <p:sp>
        <p:nvSpPr>
          <p:cNvPr id="3" name="Titel 2"/>
          <p:cNvSpPr>
            <a:spLocks noGrp="1"/>
          </p:cNvSpPr>
          <p:nvPr>
            <p:ph type="ctrTitle"/>
          </p:nvPr>
        </p:nvSpPr>
        <p:spPr/>
        <p:txBody>
          <a:bodyPr/>
          <a:lstStyle/>
          <a:p>
            <a:r>
              <a:rPr lang="de-DE" altLang="de-DE" dirty="0">
                <a:ea typeface="Geneva"/>
                <a:cs typeface="Geneva"/>
              </a:rPr>
              <a:t>Eine Quelle – viele Zitierstile</a:t>
            </a:r>
            <a:endParaRPr lang="de-DE" dirty="0"/>
          </a:p>
        </p:txBody>
      </p:sp>
      <p:sp>
        <p:nvSpPr>
          <p:cNvPr id="4" name="Fußzeilenplatzhalter 3"/>
          <p:cNvSpPr>
            <a:spLocks noGrp="1"/>
          </p:cNvSpPr>
          <p:nvPr>
            <p:ph type="ftr" sz="quarter" idx="3"/>
          </p:nvPr>
        </p:nvSpPr>
        <p:spPr/>
        <p:txBody>
          <a:bodyPr/>
          <a:lstStyle/>
          <a:p>
            <a:r>
              <a:rPr lang="de-DE" smtClean="0"/>
              <a:t>Hochschule Landshut  |  www.haw-landshut.de</a:t>
            </a:r>
            <a:endParaRPr lang="de-DE" dirty="0"/>
          </a:p>
        </p:txBody>
      </p:sp>
      <p:sp>
        <p:nvSpPr>
          <p:cNvPr id="5" name="Datumsplatzhalter 4"/>
          <p:cNvSpPr>
            <a:spLocks noGrp="1"/>
          </p:cNvSpPr>
          <p:nvPr>
            <p:ph type="dt" sz="half" idx="2"/>
          </p:nvPr>
        </p:nvSpPr>
        <p:spPr/>
        <p:txBody>
          <a:bodyPr/>
          <a:lstStyle/>
          <a:p>
            <a:fld id="{C6DE59DF-1964-4F40-BFE0-0271FA9E7BFB}" type="datetime1">
              <a:rPr lang="de-DE" smtClean="0"/>
              <a:t>20.03.2023</a:t>
            </a:fld>
            <a:endParaRPr lang="de-DE" dirty="0"/>
          </a:p>
        </p:txBody>
      </p:sp>
    </p:spTree>
    <p:extLst>
      <p:ext uri="{BB962C8B-B14F-4D97-AF65-F5344CB8AC3E}">
        <p14:creationId xmlns:p14="http://schemas.microsoft.com/office/powerpoint/2010/main" val="13408370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251520" y="1620000"/>
            <a:ext cx="8568952" cy="4536000"/>
          </a:xfrm>
        </p:spPr>
        <p:txBody>
          <a:bodyPr/>
          <a:lstStyle/>
          <a:p>
            <a:r>
              <a:rPr lang="de-DE" altLang="de-DE" dirty="0" smtClean="0">
                <a:solidFill>
                  <a:schemeClr val="tx1"/>
                </a:solidFill>
                <a:ea typeface="Geneva"/>
                <a:cs typeface="Geneva"/>
              </a:rPr>
              <a:t>Gibt </a:t>
            </a:r>
            <a:r>
              <a:rPr lang="de-DE" altLang="de-DE" dirty="0">
                <a:solidFill>
                  <a:schemeClr val="tx1"/>
                </a:solidFill>
                <a:ea typeface="Geneva"/>
                <a:cs typeface="Geneva"/>
              </a:rPr>
              <a:t>es </a:t>
            </a:r>
            <a:r>
              <a:rPr lang="de-DE" altLang="de-DE" dirty="0" smtClean="0">
                <a:solidFill>
                  <a:schemeClr val="tx1"/>
                </a:solidFill>
                <a:ea typeface="Geneva"/>
                <a:cs typeface="Geneva"/>
              </a:rPr>
              <a:t>Vorgaben?</a:t>
            </a:r>
            <a:br>
              <a:rPr lang="de-DE" altLang="de-DE" dirty="0" smtClean="0">
                <a:solidFill>
                  <a:schemeClr val="tx1"/>
                </a:solidFill>
                <a:ea typeface="Geneva"/>
                <a:cs typeface="Geneva"/>
              </a:rPr>
            </a:br>
            <a:endParaRPr lang="de-DE" altLang="de-DE" dirty="0" smtClean="0">
              <a:solidFill>
                <a:schemeClr val="tx1"/>
              </a:solidFill>
              <a:ea typeface="Geneva"/>
              <a:cs typeface="Geneva"/>
            </a:endParaRPr>
          </a:p>
          <a:p>
            <a:pPr lvl="1">
              <a:buFont typeface="Wingdings" panose="05000000000000000000" pitchFamily="2" charset="2"/>
              <a:buChar char="ü"/>
            </a:pPr>
            <a:r>
              <a:rPr lang="de-DE" altLang="de-DE" sz="2400" dirty="0" smtClean="0">
                <a:solidFill>
                  <a:schemeClr val="tx1"/>
                </a:solidFill>
                <a:ea typeface="Geneva"/>
                <a:cs typeface="Geneva"/>
              </a:rPr>
              <a:t>Leitfaden/Hinweis </a:t>
            </a:r>
            <a:r>
              <a:rPr lang="de-DE" altLang="de-DE" sz="2400" dirty="0">
                <a:solidFill>
                  <a:schemeClr val="tx1"/>
                </a:solidFill>
                <a:ea typeface="Geneva"/>
                <a:cs typeface="Geneva"/>
              </a:rPr>
              <a:t>für Bachelor-/Masterarbeit Ihrer Fakultät </a:t>
            </a:r>
            <a:r>
              <a:rPr lang="de-DE" altLang="de-DE" sz="2400" dirty="0" smtClean="0">
                <a:solidFill>
                  <a:schemeClr val="tx1"/>
                </a:solidFill>
                <a:ea typeface="Geneva"/>
                <a:cs typeface="Geneva"/>
              </a:rPr>
              <a:t> </a:t>
            </a:r>
            <a:r>
              <a:rPr lang="de-DE" altLang="de-DE" sz="2400" dirty="0">
                <a:solidFill>
                  <a:schemeClr val="tx1"/>
                </a:solidFill>
                <a:ea typeface="Geneva"/>
                <a:cs typeface="Geneva"/>
              </a:rPr>
              <a:t>(„Downloads“) </a:t>
            </a:r>
            <a:endParaRPr lang="de-DE" altLang="de-DE" sz="2400" dirty="0" smtClean="0">
              <a:solidFill>
                <a:schemeClr val="tx1"/>
              </a:solidFill>
              <a:ea typeface="Geneva"/>
              <a:cs typeface="Geneva"/>
            </a:endParaRPr>
          </a:p>
          <a:p>
            <a:pPr marL="457200" lvl="1" indent="0">
              <a:buNone/>
            </a:pPr>
            <a:endParaRPr lang="de-DE" altLang="de-DE" sz="2400" dirty="0">
              <a:solidFill>
                <a:schemeClr val="tx1"/>
              </a:solidFill>
              <a:ea typeface="Geneva"/>
              <a:cs typeface="Geneva"/>
            </a:endParaRPr>
          </a:p>
          <a:p>
            <a:pPr lvl="1">
              <a:buFont typeface="Wingdings" panose="05000000000000000000" pitchFamily="2" charset="2"/>
              <a:buChar char="ü"/>
            </a:pPr>
            <a:r>
              <a:rPr lang="de-DE" altLang="de-DE" sz="2400" dirty="0" smtClean="0">
                <a:solidFill>
                  <a:schemeClr val="tx1"/>
                </a:solidFill>
                <a:ea typeface="Geneva"/>
                <a:cs typeface="Geneva"/>
              </a:rPr>
              <a:t>Stimmen </a:t>
            </a:r>
            <a:r>
              <a:rPr lang="de-DE" altLang="de-DE" sz="2400" dirty="0">
                <a:solidFill>
                  <a:schemeClr val="tx1"/>
                </a:solidFill>
                <a:ea typeface="Geneva"/>
                <a:cs typeface="Geneva"/>
              </a:rPr>
              <a:t>Sie sich mit dem Betreuer </a:t>
            </a:r>
            <a:r>
              <a:rPr lang="de-DE" altLang="de-DE" sz="2400" dirty="0" smtClean="0">
                <a:solidFill>
                  <a:schemeClr val="tx1"/>
                </a:solidFill>
                <a:ea typeface="Geneva"/>
                <a:cs typeface="Geneva"/>
              </a:rPr>
              <a:t>Ihrer Arbeit ab</a:t>
            </a:r>
            <a:endParaRPr lang="de-DE" altLang="de-DE" sz="2400" dirty="0">
              <a:solidFill>
                <a:schemeClr val="tx1"/>
              </a:solidFill>
              <a:ea typeface="Geneva"/>
              <a:cs typeface="Geneva"/>
            </a:endParaRPr>
          </a:p>
          <a:p>
            <a:pPr marL="0" indent="0">
              <a:buNone/>
            </a:pPr>
            <a:endParaRPr lang="de-DE" altLang="de-DE" dirty="0">
              <a:ea typeface="Geneva"/>
              <a:cs typeface="Geneva"/>
            </a:endParaRPr>
          </a:p>
        </p:txBody>
      </p:sp>
      <p:sp>
        <p:nvSpPr>
          <p:cNvPr id="3" name="Titel 2"/>
          <p:cNvSpPr>
            <a:spLocks noGrp="1"/>
          </p:cNvSpPr>
          <p:nvPr>
            <p:ph type="ctrTitle"/>
          </p:nvPr>
        </p:nvSpPr>
        <p:spPr/>
        <p:txBody>
          <a:bodyPr/>
          <a:lstStyle/>
          <a:p>
            <a:r>
              <a:rPr lang="de-DE" altLang="de-DE" dirty="0">
                <a:ea typeface="Geneva"/>
                <a:cs typeface="Geneva"/>
              </a:rPr>
              <a:t>Welchen Stil </a:t>
            </a:r>
            <a:r>
              <a:rPr lang="de-DE" altLang="de-DE" dirty="0" smtClean="0">
                <a:ea typeface="Geneva"/>
                <a:cs typeface="Geneva"/>
              </a:rPr>
              <a:t>sollten </a:t>
            </a:r>
            <a:r>
              <a:rPr lang="de-DE" altLang="de-DE" dirty="0">
                <a:ea typeface="Geneva"/>
                <a:cs typeface="Geneva"/>
              </a:rPr>
              <a:t>Sie verwenden?</a:t>
            </a:r>
            <a:endParaRPr lang="de-DE" dirty="0"/>
          </a:p>
        </p:txBody>
      </p:sp>
      <p:sp>
        <p:nvSpPr>
          <p:cNvPr id="4" name="Fußzeilenplatzhalter 3"/>
          <p:cNvSpPr>
            <a:spLocks noGrp="1"/>
          </p:cNvSpPr>
          <p:nvPr>
            <p:ph type="ftr" sz="quarter" idx="3"/>
          </p:nvPr>
        </p:nvSpPr>
        <p:spPr/>
        <p:txBody>
          <a:bodyPr/>
          <a:lstStyle/>
          <a:p>
            <a:r>
              <a:rPr lang="de-DE" smtClean="0"/>
              <a:t>Hochschule Landshut  |  www.haw-landshut.de</a:t>
            </a:r>
            <a:endParaRPr lang="de-DE" dirty="0"/>
          </a:p>
        </p:txBody>
      </p:sp>
      <p:sp>
        <p:nvSpPr>
          <p:cNvPr id="5" name="Datumsplatzhalter 4"/>
          <p:cNvSpPr>
            <a:spLocks noGrp="1"/>
          </p:cNvSpPr>
          <p:nvPr>
            <p:ph type="dt" sz="half" idx="2"/>
          </p:nvPr>
        </p:nvSpPr>
        <p:spPr/>
        <p:txBody>
          <a:bodyPr/>
          <a:lstStyle/>
          <a:p>
            <a:fld id="{C6DE59DF-1964-4F40-BFE0-0271FA9E7BFB}" type="datetime1">
              <a:rPr lang="de-DE" smtClean="0"/>
              <a:t>20.03.2023</a:t>
            </a:fld>
            <a:endParaRPr lang="de-DE" dirty="0"/>
          </a:p>
        </p:txBody>
      </p:sp>
    </p:spTree>
    <p:extLst>
      <p:ext uri="{BB962C8B-B14F-4D97-AF65-F5344CB8AC3E}">
        <p14:creationId xmlns:p14="http://schemas.microsoft.com/office/powerpoint/2010/main" val="19400560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7"/>
          <p:cNvSpPr>
            <a:spLocks noGrp="1"/>
          </p:cNvSpPr>
          <p:nvPr>
            <p:ph idx="1"/>
          </p:nvPr>
        </p:nvSpPr>
        <p:spPr/>
        <p:txBody>
          <a:bodyPr/>
          <a:lstStyle/>
          <a:p>
            <a:pPr marL="457200" indent="-457200">
              <a:buFont typeface="+mj-lt"/>
              <a:buAutoNum type="arabicPeriod"/>
            </a:pPr>
            <a:r>
              <a:rPr lang="de-DE" altLang="de-DE" dirty="0"/>
              <a:t>Grundlagen des Zitierens</a:t>
            </a:r>
          </a:p>
          <a:p>
            <a:pPr marL="457200" indent="-457200">
              <a:buFont typeface="+mj-lt"/>
              <a:buAutoNum type="arabicPeriod"/>
            </a:pPr>
            <a:r>
              <a:rPr lang="de-DE" altLang="de-DE" dirty="0"/>
              <a:t>Quellenangaben</a:t>
            </a:r>
          </a:p>
          <a:p>
            <a:pPr marL="457200" indent="-457200">
              <a:buFont typeface="+mj-lt"/>
              <a:buAutoNum type="arabicPeriod"/>
            </a:pPr>
            <a:r>
              <a:rPr lang="de-DE" altLang="de-DE" dirty="0"/>
              <a:t>Zitierstile</a:t>
            </a:r>
          </a:p>
          <a:p>
            <a:pPr marL="457200" indent="-457200">
              <a:buFont typeface="+mj-lt"/>
              <a:buAutoNum type="arabicPeriod"/>
            </a:pPr>
            <a:r>
              <a:rPr lang="de-DE" altLang="de-DE" b="1" dirty="0"/>
              <a:t>Besonderheiten, Grauzonen und Plagiate</a:t>
            </a:r>
          </a:p>
          <a:p>
            <a:pPr marL="457200" indent="-457200">
              <a:buFont typeface="+mj-lt"/>
              <a:buAutoNum type="arabicPeriod"/>
            </a:pPr>
            <a:r>
              <a:rPr lang="de-DE" altLang="de-DE" dirty="0" smtClean="0"/>
              <a:t>Abschließende Hinweise</a:t>
            </a:r>
            <a:endParaRPr lang="de-DE" altLang="de-DE" dirty="0"/>
          </a:p>
        </p:txBody>
      </p:sp>
      <p:sp>
        <p:nvSpPr>
          <p:cNvPr id="7" name="Titel 6"/>
          <p:cNvSpPr>
            <a:spLocks noGrp="1"/>
          </p:cNvSpPr>
          <p:nvPr>
            <p:ph type="ctrTitle"/>
          </p:nvPr>
        </p:nvSpPr>
        <p:spPr/>
        <p:txBody>
          <a:bodyPr/>
          <a:lstStyle/>
          <a:p>
            <a:r>
              <a:rPr lang="de-DE" altLang="de-DE" dirty="0"/>
              <a:t>Inhalt des Seminars</a:t>
            </a:r>
            <a:endParaRPr lang="de-DE" dirty="0"/>
          </a:p>
        </p:txBody>
      </p:sp>
      <p:sp>
        <p:nvSpPr>
          <p:cNvPr id="5" name="Fußzeilenplatzhalter 4"/>
          <p:cNvSpPr>
            <a:spLocks noGrp="1"/>
          </p:cNvSpPr>
          <p:nvPr>
            <p:ph type="ftr" sz="quarter" idx="3"/>
          </p:nvPr>
        </p:nvSpPr>
        <p:spPr/>
        <p:txBody>
          <a:bodyPr/>
          <a:lstStyle/>
          <a:p>
            <a:r>
              <a:rPr lang="de-DE" smtClean="0"/>
              <a:t>Hochschule Landshut  |  www.haw-landshut.de</a:t>
            </a:r>
            <a:endParaRPr lang="de-DE" dirty="0"/>
          </a:p>
        </p:txBody>
      </p:sp>
      <p:sp>
        <p:nvSpPr>
          <p:cNvPr id="6" name="Datumsplatzhalter 5"/>
          <p:cNvSpPr>
            <a:spLocks noGrp="1"/>
          </p:cNvSpPr>
          <p:nvPr>
            <p:ph type="dt" sz="half" idx="2"/>
          </p:nvPr>
        </p:nvSpPr>
        <p:spPr/>
        <p:txBody>
          <a:bodyPr/>
          <a:lstStyle/>
          <a:p>
            <a:fld id="{C6DE59DF-1964-4F40-BFE0-0271FA9E7BFB}" type="datetime1">
              <a:rPr lang="de-DE" smtClean="0"/>
              <a:t>20.03.2023</a:t>
            </a:fld>
            <a:endParaRPr lang="de-DE" dirty="0"/>
          </a:p>
        </p:txBody>
      </p:sp>
    </p:spTree>
    <p:extLst>
      <p:ext uri="{BB962C8B-B14F-4D97-AF65-F5344CB8AC3E}">
        <p14:creationId xmlns:p14="http://schemas.microsoft.com/office/powerpoint/2010/main" val="20996491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251520" y="1620000"/>
            <a:ext cx="8640960" cy="4689320"/>
          </a:xfrm>
          <a:ln>
            <a:noFill/>
            <a:prstDash val="dash"/>
          </a:ln>
        </p:spPr>
        <p:txBody>
          <a:bodyPr>
            <a:noAutofit/>
          </a:bodyPr>
          <a:lstStyle/>
          <a:p>
            <a:pPr marL="0" indent="0">
              <a:buNone/>
            </a:pPr>
            <a:r>
              <a:rPr lang="de-DE" sz="2000" dirty="0" smtClean="0">
                <a:solidFill>
                  <a:schemeClr val="tx1"/>
                </a:solidFill>
              </a:rPr>
              <a:t>2.1 Ein Beispiel</a:t>
            </a:r>
          </a:p>
          <a:p>
            <a:pPr marL="0" indent="0">
              <a:buNone/>
            </a:pPr>
            <a:r>
              <a:rPr lang="de-DE" sz="2000" dirty="0" smtClean="0">
                <a:solidFill>
                  <a:schemeClr val="tx1"/>
                </a:solidFill>
              </a:rPr>
              <a:t>Hier steht ein Text, der Bezug auf die folgende Tabelle oder Grafik nimmt. Diese sollen die Argumentation ergänzen oder untermauern. </a:t>
            </a:r>
          </a:p>
          <a:p>
            <a:pPr marL="0" indent="0">
              <a:buNone/>
            </a:pPr>
            <a:endParaRPr lang="de-DE" sz="2000" dirty="0">
              <a:solidFill>
                <a:schemeClr val="tx1"/>
              </a:solidFill>
            </a:endParaRPr>
          </a:p>
          <a:p>
            <a:pPr marL="0" indent="0">
              <a:buNone/>
            </a:pPr>
            <a:endParaRPr lang="de-DE" sz="2000" dirty="0" smtClean="0">
              <a:solidFill>
                <a:schemeClr val="tx1"/>
              </a:solidFill>
            </a:endParaRPr>
          </a:p>
          <a:p>
            <a:pPr marL="0" indent="0">
              <a:buNone/>
            </a:pPr>
            <a:endParaRPr lang="de-DE" sz="2000" dirty="0">
              <a:solidFill>
                <a:schemeClr val="tx1"/>
              </a:solidFill>
            </a:endParaRPr>
          </a:p>
          <a:p>
            <a:pPr marL="0" indent="0">
              <a:buNone/>
            </a:pPr>
            <a:endParaRPr lang="de-DE" sz="2000" dirty="0" smtClean="0">
              <a:solidFill>
                <a:schemeClr val="tx1"/>
              </a:solidFill>
            </a:endParaRPr>
          </a:p>
          <a:p>
            <a:pPr marL="0" indent="0">
              <a:buNone/>
            </a:pPr>
            <a:endParaRPr lang="de-DE" sz="2000" dirty="0">
              <a:solidFill>
                <a:schemeClr val="tx1"/>
              </a:solidFill>
            </a:endParaRPr>
          </a:p>
          <a:p>
            <a:pPr marL="0" indent="0">
              <a:buNone/>
            </a:pPr>
            <a:endParaRPr lang="de-DE" sz="2000" dirty="0" smtClean="0">
              <a:solidFill>
                <a:schemeClr val="tx1"/>
              </a:solidFill>
            </a:endParaRPr>
          </a:p>
          <a:p>
            <a:pPr marL="0" indent="0">
              <a:buNone/>
            </a:pPr>
            <a:endParaRPr lang="de-DE" sz="2000" dirty="0" smtClean="0">
              <a:solidFill>
                <a:schemeClr val="tx1"/>
              </a:solidFill>
            </a:endParaRPr>
          </a:p>
          <a:p>
            <a:pPr marL="0" indent="0">
              <a:buNone/>
            </a:pPr>
            <a:endParaRPr lang="de-DE" dirty="0">
              <a:solidFill>
                <a:schemeClr val="tx1"/>
              </a:solidFill>
            </a:endParaRPr>
          </a:p>
          <a:p>
            <a:pPr marL="0" indent="0">
              <a:buNone/>
            </a:pPr>
            <a:r>
              <a:rPr lang="de-DE" sz="2000" dirty="0" smtClean="0">
                <a:solidFill>
                  <a:schemeClr val="tx1"/>
                </a:solidFill>
              </a:rPr>
              <a:t>Hier geht der Fließtext der Arbeit weiter.</a:t>
            </a:r>
          </a:p>
        </p:txBody>
      </p:sp>
      <p:sp>
        <p:nvSpPr>
          <p:cNvPr id="3" name="Titel 2"/>
          <p:cNvSpPr>
            <a:spLocks noGrp="1"/>
          </p:cNvSpPr>
          <p:nvPr>
            <p:ph type="ctrTitle"/>
          </p:nvPr>
        </p:nvSpPr>
        <p:spPr/>
        <p:txBody>
          <a:bodyPr/>
          <a:lstStyle/>
          <a:p>
            <a:r>
              <a:rPr lang="de-DE" altLang="de-DE" dirty="0">
                <a:ea typeface="Geneva"/>
                <a:cs typeface="Geneva"/>
              </a:rPr>
              <a:t>Tabellen, Abbildungen (Graphiken, Fotos, Zeichnungen</a:t>
            </a:r>
            <a:r>
              <a:rPr lang="de-DE" altLang="de-DE" dirty="0" smtClean="0">
                <a:ea typeface="Geneva"/>
                <a:cs typeface="Geneva"/>
              </a:rPr>
              <a:t>) und </a:t>
            </a:r>
            <a:r>
              <a:rPr lang="de-DE" altLang="de-DE" dirty="0">
                <a:ea typeface="Geneva"/>
                <a:cs typeface="Geneva"/>
              </a:rPr>
              <a:t>Gleichungen</a:t>
            </a:r>
            <a:endParaRPr lang="de-DE" dirty="0"/>
          </a:p>
        </p:txBody>
      </p:sp>
      <p:sp>
        <p:nvSpPr>
          <p:cNvPr id="4" name="Fußzeilenplatzhalter 3"/>
          <p:cNvSpPr>
            <a:spLocks noGrp="1"/>
          </p:cNvSpPr>
          <p:nvPr>
            <p:ph type="ftr" sz="quarter" idx="3"/>
          </p:nvPr>
        </p:nvSpPr>
        <p:spPr/>
        <p:txBody>
          <a:bodyPr/>
          <a:lstStyle/>
          <a:p>
            <a:r>
              <a:rPr lang="de-DE" smtClean="0"/>
              <a:t>Hochschule Landshut  |  www.haw-landshut.de</a:t>
            </a:r>
            <a:endParaRPr lang="de-DE" dirty="0"/>
          </a:p>
        </p:txBody>
      </p:sp>
      <p:sp>
        <p:nvSpPr>
          <p:cNvPr id="5" name="Datumsplatzhalter 4"/>
          <p:cNvSpPr>
            <a:spLocks noGrp="1"/>
          </p:cNvSpPr>
          <p:nvPr>
            <p:ph type="dt" sz="half" idx="2"/>
          </p:nvPr>
        </p:nvSpPr>
        <p:spPr/>
        <p:txBody>
          <a:bodyPr/>
          <a:lstStyle/>
          <a:p>
            <a:fld id="{C6DE59DF-1964-4F40-BFE0-0271FA9E7BFB}" type="datetime1">
              <a:rPr lang="de-DE" smtClean="0"/>
              <a:t>20.03.2023</a:t>
            </a:fld>
            <a:endParaRPr lang="de-DE" dirty="0"/>
          </a:p>
        </p:txBody>
      </p:sp>
      <p:graphicFrame>
        <p:nvGraphicFramePr>
          <p:cNvPr id="11" name="Tabelle 10"/>
          <p:cNvGraphicFramePr>
            <a:graphicFrameLocks noGrp="1"/>
          </p:cNvGraphicFramePr>
          <p:nvPr>
            <p:extLst>
              <p:ext uri="{D42A27DB-BD31-4B8C-83A1-F6EECF244321}">
                <p14:modId xmlns:p14="http://schemas.microsoft.com/office/powerpoint/2010/main" val="3656732999"/>
              </p:ext>
            </p:extLst>
          </p:nvPr>
        </p:nvGraphicFramePr>
        <p:xfrm>
          <a:off x="467544" y="3068960"/>
          <a:ext cx="2664296" cy="2225040"/>
        </p:xfrm>
        <a:graphic>
          <a:graphicData uri="http://schemas.openxmlformats.org/drawingml/2006/table">
            <a:tbl>
              <a:tblPr firstRow="1" bandRow="1">
                <a:tableStyleId>{5940675A-B579-460E-94D1-54222C63F5DA}</a:tableStyleId>
              </a:tblPr>
              <a:tblGrid>
                <a:gridCol w="864096">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tblGrid>
              <a:tr h="370840">
                <a:tc>
                  <a:txBody>
                    <a:bodyPr/>
                    <a:lstStyle/>
                    <a:p>
                      <a:r>
                        <a:rPr lang="de-DE" dirty="0" smtClean="0">
                          <a:solidFill>
                            <a:srgbClr val="626262"/>
                          </a:solidFill>
                        </a:rPr>
                        <a:t>DIN A</a:t>
                      </a:r>
                      <a:endParaRPr lang="de-DE" dirty="0">
                        <a:solidFill>
                          <a:srgbClr val="626262"/>
                        </a:solidFill>
                      </a:endParaRPr>
                    </a:p>
                  </a:txBody>
                  <a:tcPr/>
                </a:tc>
                <a:tc>
                  <a:txBody>
                    <a:bodyPr/>
                    <a:lstStyle/>
                    <a:p>
                      <a:r>
                        <a:rPr lang="de-DE" dirty="0" smtClean="0">
                          <a:solidFill>
                            <a:srgbClr val="626262"/>
                          </a:solidFill>
                        </a:rPr>
                        <a:t>Maße</a:t>
                      </a:r>
                      <a:endParaRPr lang="de-DE" dirty="0">
                        <a:solidFill>
                          <a:srgbClr val="626262"/>
                        </a:solidFill>
                      </a:endParaRPr>
                    </a:p>
                  </a:txBody>
                  <a:tcPr/>
                </a:tc>
                <a:extLst>
                  <a:ext uri="{0D108BD9-81ED-4DB2-BD59-A6C34878D82A}">
                    <a16:rowId xmlns:a16="http://schemas.microsoft.com/office/drawing/2014/main" val="10000"/>
                  </a:ext>
                </a:extLst>
              </a:tr>
              <a:tr h="370840">
                <a:tc>
                  <a:txBody>
                    <a:bodyPr/>
                    <a:lstStyle/>
                    <a:p>
                      <a:pPr algn="ctr"/>
                      <a:r>
                        <a:rPr lang="de-DE" dirty="0" smtClean="0">
                          <a:solidFill>
                            <a:srgbClr val="626262"/>
                          </a:solidFill>
                        </a:rPr>
                        <a:t>0</a:t>
                      </a:r>
                      <a:endParaRPr lang="de-DE" dirty="0">
                        <a:solidFill>
                          <a:srgbClr val="626262"/>
                        </a:solidFill>
                      </a:endParaRPr>
                    </a:p>
                  </a:txBody>
                  <a:tcPr/>
                </a:tc>
                <a:tc>
                  <a:txBody>
                    <a:bodyPr/>
                    <a:lstStyle/>
                    <a:p>
                      <a:r>
                        <a:rPr lang="de-DE" dirty="0" smtClean="0">
                          <a:solidFill>
                            <a:srgbClr val="626262"/>
                          </a:solidFill>
                        </a:rPr>
                        <a:t>841 x 1189 mm</a:t>
                      </a:r>
                      <a:endParaRPr lang="de-DE" dirty="0">
                        <a:solidFill>
                          <a:srgbClr val="626262"/>
                        </a:solidFill>
                      </a:endParaRPr>
                    </a:p>
                  </a:txBody>
                  <a:tcPr/>
                </a:tc>
                <a:extLst>
                  <a:ext uri="{0D108BD9-81ED-4DB2-BD59-A6C34878D82A}">
                    <a16:rowId xmlns:a16="http://schemas.microsoft.com/office/drawing/2014/main" val="10001"/>
                  </a:ext>
                </a:extLst>
              </a:tr>
              <a:tr h="370840">
                <a:tc>
                  <a:txBody>
                    <a:bodyPr/>
                    <a:lstStyle/>
                    <a:p>
                      <a:pPr algn="ctr"/>
                      <a:r>
                        <a:rPr lang="de-DE" dirty="0" smtClean="0">
                          <a:solidFill>
                            <a:srgbClr val="626262"/>
                          </a:solidFill>
                        </a:rPr>
                        <a:t>1</a:t>
                      </a:r>
                      <a:endParaRPr lang="de-DE" dirty="0">
                        <a:solidFill>
                          <a:srgbClr val="626262"/>
                        </a:solidFill>
                      </a:endParaRPr>
                    </a:p>
                  </a:txBody>
                  <a:tcPr/>
                </a:tc>
                <a:tc>
                  <a:txBody>
                    <a:bodyPr/>
                    <a:lstStyle/>
                    <a:p>
                      <a:r>
                        <a:rPr lang="de-DE" dirty="0" smtClean="0">
                          <a:solidFill>
                            <a:srgbClr val="626262"/>
                          </a:solidFill>
                        </a:rPr>
                        <a:t>594 x 841 mm</a:t>
                      </a:r>
                      <a:endParaRPr lang="de-DE" dirty="0">
                        <a:solidFill>
                          <a:srgbClr val="626262"/>
                        </a:solidFill>
                      </a:endParaRPr>
                    </a:p>
                  </a:txBody>
                  <a:tcPr/>
                </a:tc>
                <a:extLst>
                  <a:ext uri="{0D108BD9-81ED-4DB2-BD59-A6C34878D82A}">
                    <a16:rowId xmlns:a16="http://schemas.microsoft.com/office/drawing/2014/main" val="10002"/>
                  </a:ext>
                </a:extLst>
              </a:tr>
              <a:tr h="370840">
                <a:tc>
                  <a:txBody>
                    <a:bodyPr/>
                    <a:lstStyle/>
                    <a:p>
                      <a:pPr algn="ctr"/>
                      <a:r>
                        <a:rPr lang="de-DE" dirty="0" smtClean="0">
                          <a:solidFill>
                            <a:srgbClr val="626262"/>
                          </a:solidFill>
                        </a:rPr>
                        <a:t>2</a:t>
                      </a:r>
                      <a:endParaRPr lang="de-DE" dirty="0">
                        <a:solidFill>
                          <a:srgbClr val="626262"/>
                        </a:solidFill>
                      </a:endParaRPr>
                    </a:p>
                  </a:txBody>
                  <a:tcPr/>
                </a:tc>
                <a:tc>
                  <a:txBody>
                    <a:bodyPr/>
                    <a:lstStyle/>
                    <a:p>
                      <a:r>
                        <a:rPr lang="de-DE" dirty="0" smtClean="0">
                          <a:solidFill>
                            <a:srgbClr val="626262"/>
                          </a:solidFill>
                        </a:rPr>
                        <a:t>420 x 594 mm</a:t>
                      </a:r>
                      <a:endParaRPr lang="de-DE" dirty="0">
                        <a:solidFill>
                          <a:srgbClr val="626262"/>
                        </a:solidFill>
                      </a:endParaRPr>
                    </a:p>
                  </a:txBody>
                  <a:tcPr/>
                </a:tc>
                <a:extLst>
                  <a:ext uri="{0D108BD9-81ED-4DB2-BD59-A6C34878D82A}">
                    <a16:rowId xmlns:a16="http://schemas.microsoft.com/office/drawing/2014/main" val="10003"/>
                  </a:ext>
                </a:extLst>
              </a:tr>
              <a:tr h="370840">
                <a:tc>
                  <a:txBody>
                    <a:bodyPr/>
                    <a:lstStyle/>
                    <a:p>
                      <a:pPr algn="ctr"/>
                      <a:r>
                        <a:rPr lang="de-DE" dirty="0" smtClean="0">
                          <a:solidFill>
                            <a:srgbClr val="626262"/>
                          </a:solidFill>
                        </a:rPr>
                        <a:t>3</a:t>
                      </a:r>
                      <a:endParaRPr lang="de-DE" dirty="0">
                        <a:solidFill>
                          <a:srgbClr val="626262"/>
                        </a:solidFill>
                      </a:endParaRPr>
                    </a:p>
                  </a:txBody>
                  <a:tcPr/>
                </a:tc>
                <a:tc>
                  <a:txBody>
                    <a:bodyPr/>
                    <a:lstStyle/>
                    <a:p>
                      <a:r>
                        <a:rPr lang="de-DE" dirty="0" smtClean="0">
                          <a:solidFill>
                            <a:srgbClr val="626262"/>
                          </a:solidFill>
                        </a:rPr>
                        <a:t>297 x 420 mm</a:t>
                      </a:r>
                      <a:endParaRPr lang="de-DE" dirty="0">
                        <a:solidFill>
                          <a:srgbClr val="626262"/>
                        </a:solidFill>
                      </a:endParaRPr>
                    </a:p>
                  </a:txBody>
                  <a:tcPr/>
                </a:tc>
                <a:extLst>
                  <a:ext uri="{0D108BD9-81ED-4DB2-BD59-A6C34878D82A}">
                    <a16:rowId xmlns:a16="http://schemas.microsoft.com/office/drawing/2014/main" val="10004"/>
                  </a:ext>
                </a:extLst>
              </a:tr>
              <a:tr h="370840">
                <a:tc>
                  <a:txBody>
                    <a:bodyPr/>
                    <a:lstStyle/>
                    <a:p>
                      <a:pPr algn="ctr"/>
                      <a:r>
                        <a:rPr lang="de-DE" dirty="0" smtClean="0">
                          <a:solidFill>
                            <a:srgbClr val="626262"/>
                          </a:solidFill>
                        </a:rPr>
                        <a:t>4</a:t>
                      </a:r>
                      <a:endParaRPr lang="de-DE" dirty="0">
                        <a:solidFill>
                          <a:srgbClr val="626262"/>
                        </a:solidFill>
                      </a:endParaRPr>
                    </a:p>
                  </a:txBody>
                  <a:tcPr/>
                </a:tc>
                <a:tc>
                  <a:txBody>
                    <a:bodyPr/>
                    <a:lstStyle/>
                    <a:p>
                      <a:r>
                        <a:rPr lang="de-DE" dirty="0" smtClean="0">
                          <a:solidFill>
                            <a:srgbClr val="626262"/>
                          </a:solidFill>
                        </a:rPr>
                        <a:t>210 x 297 mm</a:t>
                      </a:r>
                      <a:endParaRPr lang="de-DE" dirty="0">
                        <a:solidFill>
                          <a:srgbClr val="626262"/>
                        </a:solidFill>
                      </a:endParaRPr>
                    </a:p>
                  </a:txBody>
                  <a:tcPr/>
                </a:tc>
                <a:extLst>
                  <a:ext uri="{0D108BD9-81ED-4DB2-BD59-A6C34878D82A}">
                    <a16:rowId xmlns:a16="http://schemas.microsoft.com/office/drawing/2014/main" val="10005"/>
                  </a:ext>
                </a:extLst>
              </a:tr>
            </a:tbl>
          </a:graphicData>
        </a:graphic>
      </p:graphicFrame>
      <p:sp>
        <p:nvSpPr>
          <p:cNvPr id="12" name="Textfeld 11"/>
          <p:cNvSpPr txBox="1"/>
          <p:nvPr/>
        </p:nvSpPr>
        <p:spPr>
          <a:xfrm>
            <a:off x="226235" y="2708920"/>
            <a:ext cx="2426433" cy="338554"/>
          </a:xfrm>
          <a:prstGeom prst="rect">
            <a:avLst/>
          </a:prstGeom>
          <a:noFill/>
        </p:spPr>
        <p:txBody>
          <a:bodyPr wrap="none" rtlCol="0">
            <a:spAutoFit/>
          </a:bodyPr>
          <a:lstStyle/>
          <a:p>
            <a:r>
              <a:rPr lang="de-DE" sz="1600" b="1" dirty="0" smtClean="0">
                <a:solidFill>
                  <a:srgbClr val="626262"/>
                </a:solidFill>
              </a:rPr>
              <a:t>Tab. 1: </a:t>
            </a:r>
            <a:r>
              <a:rPr lang="de-DE" sz="1600" dirty="0" smtClean="0">
                <a:solidFill>
                  <a:srgbClr val="626262"/>
                </a:solidFill>
              </a:rPr>
              <a:t>DIN-Papiermaße</a:t>
            </a:r>
            <a:endParaRPr lang="de-DE" sz="1600" dirty="0">
              <a:solidFill>
                <a:srgbClr val="626262"/>
              </a:solidFill>
            </a:endParaRPr>
          </a:p>
        </p:txBody>
      </p:sp>
      <p:sp>
        <p:nvSpPr>
          <p:cNvPr id="13" name="Textfeld 12"/>
          <p:cNvSpPr txBox="1"/>
          <p:nvPr/>
        </p:nvSpPr>
        <p:spPr>
          <a:xfrm>
            <a:off x="295198" y="5301208"/>
            <a:ext cx="3687228" cy="338554"/>
          </a:xfrm>
          <a:prstGeom prst="rect">
            <a:avLst/>
          </a:prstGeom>
          <a:noFill/>
        </p:spPr>
        <p:txBody>
          <a:bodyPr wrap="none" rtlCol="0">
            <a:spAutoFit/>
          </a:bodyPr>
          <a:lstStyle/>
          <a:p>
            <a:r>
              <a:rPr lang="de-DE" sz="1600" dirty="0" smtClean="0">
                <a:solidFill>
                  <a:srgbClr val="626262"/>
                </a:solidFill>
              </a:rPr>
              <a:t>Quelle: </a:t>
            </a:r>
            <a:r>
              <a:rPr lang="de-DE" sz="1600" dirty="0">
                <a:solidFill>
                  <a:srgbClr val="626262"/>
                </a:solidFill>
              </a:rPr>
              <a:t>DIN EN ISO 216:2007-12, S. </a:t>
            </a:r>
            <a:r>
              <a:rPr lang="de-DE" sz="1600" dirty="0" smtClean="0">
                <a:solidFill>
                  <a:srgbClr val="626262"/>
                </a:solidFill>
              </a:rPr>
              <a:t>6</a:t>
            </a:r>
            <a:endParaRPr lang="de-DE" sz="1600" dirty="0">
              <a:solidFill>
                <a:srgbClr val="626262"/>
              </a:solidFill>
            </a:endParaRPr>
          </a:p>
        </p:txBody>
      </p:sp>
    </p:spTree>
    <p:extLst>
      <p:ext uri="{BB962C8B-B14F-4D97-AF65-F5344CB8AC3E}">
        <p14:creationId xmlns:p14="http://schemas.microsoft.com/office/powerpoint/2010/main" val="7463184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251520" y="1620000"/>
            <a:ext cx="8640960" cy="4689320"/>
          </a:xfrm>
          <a:ln>
            <a:noFill/>
            <a:prstDash val="dash"/>
          </a:ln>
        </p:spPr>
        <p:txBody>
          <a:bodyPr>
            <a:noAutofit/>
          </a:bodyPr>
          <a:lstStyle/>
          <a:p>
            <a:pPr marL="0" indent="0">
              <a:buNone/>
            </a:pPr>
            <a:r>
              <a:rPr lang="de-DE" sz="2000" dirty="0" smtClean="0"/>
              <a:t>2.1 Ein Beispiel</a:t>
            </a:r>
          </a:p>
          <a:p>
            <a:pPr marL="0" indent="0">
              <a:buNone/>
            </a:pPr>
            <a:r>
              <a:rPr lang="de-DE" sz="2000" dirty="0" smtClean="0"/>
              <a:t>Hier steht ein Text, der Bezug auf die folgende Tabelle oder Grafik nimmt. Diese sollen die Argumentation ergänzen oder untermauern. </a:t>
            </a:r>
          </a:p>
          <a:p>
            <a:pPr marL="0" indent="0">
              <a:buNone/>
            </a:pPr>
            <a:endParaRPr lang="de-DE" sz="2000" dirty="0"/>
          </a:p>
          <a:p>
            <a:pPr marL="0" indent="0">
              <a:buNone/>
            </a:pPr>
            <a:endParaRPr lang="de-DE" sz="2000" dirty="0" smtClean="0"/>
          </a:p>
          <a:p>
            <a:pPr marL="0" indent="0">
              <a:buNone/>
            </a:pPr>
            <a:endParaRPr lang="de-DE" sz="2000" dirty="0"/>
          </a:p>
          <a:p>
            <a:pPr marL="0" indent="0">
              <a:buNone/>
            </a:pPr>
            <a:endParaRPr lang="de-DE" sz="2000" dirty="0" smtClean="0"/>
          </a:p>
          <a:p>
            <a:pPr marL="0" indent="0">
              <a:buNone/>
            </a:pPr>
            <a:endParaRPr lang="de-DE" sz="2000" dirty="0"/>
          </a:p>
          <a:p>
            <a:pPr marL="0" indent="0">
              <a:buNone/>
            </a:pPr>
            <a:endParaRPr lang="de-DE" sz="2000" dirty="0" smtClean="0"/>
          </a:p>
          <a:p>
            <a:pPr marL="0" indent="0">
              <a:buNone/>
            </a:pPr>
            <a:endParaRPr lang="de-DE" sz="2000" dirty="0" smtClean="0"/>
          </a:p>
          <a:p>
            <a:pPr marL="0" indent="0">
              <a:buNone/>
            </a:pPr>
            <a:endParaRPr lang="de-DE" dirty="0"/>
          </a:p>
          <a:p>
            <a:pPr marL="0" indent="0">
              <a:buNone/>
            </a:pPr>
            <a:r>
              <a:rPr lang="de-DE" sz="2000" dirty="0" smtClean="0"/>
              <a:t>Hier geht der Fließtext der Arbeit weiter.</a:t>
            </a:r>
          </a:p>
        </p:txBody>
      </p:sp>
      <p:sp>
        <p:nvSpPr>
          <p:cNvPr id="3" name="Titel 2"/>
          <p:cNvSpPr>
            <a:spLocks noGrp="1"/>
          </p:cNvSpPr>
          <p:nvPr>
            <p:ph type="ctrTitle"/>
          </p:nvPr>
        </p:nvSpPr>
        <p:spPr/>
        <p:txBody>
          <a:bodyPr/>
          <a:lstStyle/>
          <a:p>
            <a:r>
              <a:rPr lang="de-DE" altLang="de-DE" dirty="0">
                <a:ea typeface="Geneva"/>
                <a:cs typeface="Geneva"/>
              </a:rPr>
              <a:t>Tabellen, Abbildungen (Graphiken, Fotos, Zeichnungen</a:t>
            </a:r>
            <a:r>
              <a:rPr lang="de-DE" altLang="de-DE" dirty="0" smtClean="0">
                <a:ea typeface="Geneva"/>
                <a:cs typeface="Geneva"/>
              </a:rPr>
              <a:t>) und </a:t>
            </a:r>
            <a:r>
              <a:rPr lang="de-DE" altLang="de-DE" dirty="0">
                <a:ea typeface="Geneva"/>
                <a:cs typeface="Geneva"/>
              </a:rPr>
              <a:t>Gleichungen</a:t>
            </a:r>
            <a:endParaRPr lang="de-DE" dirty="0"/>
          </a:p>
        </p:txBody>
      </p:sp>
      <p:sp>
        <p:nvSpPr>
          <p:cNvPr id="4" name="Fußzeilenplatzhalter 3"/>
          <p:cNvSpPr>
            <a:spLocks noGrp="1"/>
          </p:cNvSpPr>
          <p:nvPr>
            <p:ph type="ftr" sz="quarter" idx="3"/>
          </p:nvPr>
        </p:nvSpPr>
        <p:spPr/>
        <p:txBody>
          <a:bodyPr/>
          <a:lstStyle/>
          <a:p>
            <a:r>
              <a:rPr lang="de-DE" smtClean="0"/>
              <a:t>Hochschule Landshut  |  www.haw-landshut.de</a:t>
            </a:r>
            <a:endParaRPr lang="de-DE" dirty="0"/>
          </a:p>
        </p:txBody>
      </p:sp>
      <p:sp>
        <p:nvSpPr>
          <p:cNvPr id="5" name="Datumsplatzhalter 4"/>
          <p:cNvSpPr>
            <a:spLocks noGrp="1"/>
          </p:cNvSpPr>
          <p:nvPr>
            <p:ph type="dt" sz="half" idx="2"/>
          </p:nvPr>
        </p:nvSpPr>
        <p:spPr/>
        <p:txBody>
          <a:bodyPr/>
          <a:lstStyle/>
          <a:p>
            <a:fld id="{C6DE59DF-1964-4F40-BFE0-0271FA9E7BFB}" type="datetime1">
              <a:rPr lang="de-DE" smtClean="0"/>
              <a:t>20.03.2023</a:t>
            </a:fld>
            <a:endParaRPr lang="de-DE" dirty="0"/>
          </a:p>
        </p:txBody>
      </p:sp>
      <p:graphicFrame>
        <p:nvGraphicFramePr>
          <p:cNvPr id="11" name="Tabelle 10"/>
          <p:cNvGraphicFramePr>
            <a:graphicFrameLocks noGrp="1"/>
          </p:cNvGraphicFramePr>
          <p:nvPr>
            <p:extLst>
              <p:ext uri="{D42A27DB-BD31-4B8C-83A1-F6EECF244321}">
                <p14:modId xmlns:p14="http://schemas.microsoft.com/office/powerpoint/2010/main" val="2318273875"/>
              </p:ext>
            </p:extLst>
          </p:nvPr>
        </p:nvGraphicFramePr>
        <p:xfrm>
          <a:off x="467544" y="3068960"/>
          <a:ext cx="2664296" cy="2225040"/>
        </p:xfrm>
        <a:graphic>
          <a:graphicData uri="http://schemas.openxmlformats.org/drawingml/2006/table">
            <a:tbl>
              <a:tblPr firstRow="1" bandRow="1">
                <a:tableStyleId>{5940675A-B579-460E-94D1-54222C63F5DA}</a:tableStyleId>
              </a:tblPr>
              <a:tblGrid>
                <a:gridCol w="864096">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tblGrid>
              <a:tr h="370840">
                <a:tc>
                  <a:txBody>
                    <a:bodyPr/>
                    <a:lstStyle/>
                    <a:p>
                      <a:r>
                        <a:rPr lang="de-DE" dirty="0" smtClean="0">
                          <a:solidFill>
                            <a:srgbClr val="626262"/>
                          </a:solidFill>
                        </a:rPr>
                        <a:t>DIN A</a:t>
                      </a:r>
                      <a:endParaRPr lang="de-DE" dirty="0">
                        <a:solidFill>
                          <a:srgbClr val="626262"/>
                        </a:solidFill>
                      </a:endParaRPr>
                    </a:p>
                  </a:txBody>
                  <a:tcPr/>
                </a:tc>
                <a:tc>
                  <a:txBody>
                    <a:bodyPr/>
                    <a:lstStyle/>
                    <a:p>
                      <a:r>
                        <a:rPr lang="de-DE" dirty="0" smtClean="0">
                          <a:solidFill>
                            <a:srgbClr val="626262"/>
                          </a:solidFill>
                        </a:rPr>
                        <a:t>Maße</a:t>
                      </a:r>
                      <a:endParaRPr lang="de-DE" dirty="0">
                        <a:solidFill>
                          <a:srgbClr val="626262"/>
                        </a:solidFill>
                      </a:endParaRPr>
                    </a:p>
                  </a:txBody>
                  <a:tcPr/>
                </a:tc>
                <a:extLst>
                  <a:ext uri="{0D108BD9-81ED-4DB2-BD59-A6C34878D82A}">
                    <a16:rowId xmlns:a16="http://schemas.microsoft.com/office/drawing/2014/main" val="10000"/>
                  </a:ext>
                </a:extLst>
              </a:tr>
              <a:tr h="370840">
                <a:tc>
                  <a:txBody>
                    <a:bodyPr/>
                    <a:lstStyle/>
                    <a:p>
                      <a:pPr algn="ctr"/>
                      <a:r>
                        <a:rPr lang="de-DE" dirty="0" smtClean="0">
                          <a:solidFill>
                            <a:srgbClr val="626262"/>
                          </a:solidFill>
                        </a:rPr>
                        <a:t>0</a:t>
                      </a:r>
                      <a:endParaRPr lang="de-DE" dirty="0">
                        <a:solidFill>
                          <a:srgbClr val="626262"/>
                        </a:solidFill>
                      </a:endParaRPr>
                    </a:p>
                  </a:txBody>
                  <a:tcPr/>
                </a:tc>
                <a:tc>
                  <a:txBody>
                    <a:bodyPr/>
                    <a:lstStyle/>
                    <a:p>
                      <a:r>
                        <a:rPr lang="de-DE" dirty="0" smtClean="0">
                          <a:solidFill>
                            <a:srgbClr val="626262"/>
                          </a:solidFill>
                        </a:rPr>
                        <a:t>841 x 1189 mm</a:t>
                      </a:r>
                      <a:endParaRPr lang="de-DE" dirty="0">
                        <a:solidFill>
                          <a:srgbClr val="626262"/>
                        </a:solidFill>
                      </a:endParaRPr>
                    </a:p>
                  </a:txBody>
                  <a:tcPr/>
                </a:tc>
                <a:extLst>
                  <a:ext uri="{0D108BD9-81ED-4DB2-BD59-A6C34878D82A}">
                    <a16:rowId xmlns:a16="http://schemas.microsoft.com/office/drawing/2014/main" val="10001"/>
                  </a:ext>
                </a:extLst>
              </a:tr>
              <a:tr h="370840">
                <a:tc>
                  <a:txBody>
                    <a:bodyPr/>
                    <a:lstStyle/>
                    <a:p>
                      <a:pPr algn="ctr"/>
                      <a:r>
                        <a:rPr lang="de-DE" dirty="0" smtClean="0">
                          <a:solidFill>
                            <a:srgbClr val="626262"/>
                          </a:solidFill>
                        </a:rPr>
                        <a:t>1</a:t>
                      </a:r>
                      <a:endParaRPr lang="de-DE" dirty="0">
                        <a:solidFill>
                          <a:srgbClr val="626262"/>
                        </a:solidFill>
                      </a:endParaRPr>
                    </a:p>
                  </a:txBody>
                  <a:tcPr/>
                </a:tc>
                <a:tc>
                  <a:txBody>
                    <a:bodyPr/>
                    <a:lstStyle/>
                    <a:p>
                      <a:r>
                        <a:rPr lang="de-DE" dirty="0" smtClean="0">
                          <a:solidFill>
                            <a:srgbClr val="626262"/>
                          </a:solidFill>
                        </a:rPr>
                        <a:t>594 x 841 mm</a:t>
                      </a:r>
                      <a:endParaRPr lang="de-DE" dirty="0">
                        <a:solidFill>
                          <a:srgbClr val="626262"/>
                        </a:solidFill>
                      </a:endParaRPr>
                    </a:p>
                  </a:txBody>
                  <a:tcPr/>
                </a:tc>
                <a:extLst>
                  <a:ext uri="{0D108BD9-81ED-4DB2-BD59-A6C34878D82A}">
                    <a16:rowId xmlns:a16="http://schemas.microsoft.com/office/drawing/2014/main" val="10002"/>
                  </a:ext>
                </a:extLst>
              </a:tr>
              <a:tr h="370840">
                <a:tc>
                  <a:txBody>
                    <a:bodyPr/>
                    <a:lstStyle/>
                    <a:p>
                      <a:pPr algn="ctr"/>
                      <a:r>
                        <a:rPr lang="de-DE" dirty="0" smtClean="0">
                          <a:solidFill>
                            <a:srgbClr val="626262"/>
                          </a:solidFill>
                        </a:rPr>
                        <a:t>2</a:t>
                      </a:r>
                      <a:endParaRPr lang="de-DE" dirty="0">
                        <a:solidFill>
                          <a:srgbClr val="626262"/>
                        </a:solidFill>
                      </a:endParaRPr>
                    </a:p>
                  </a:txBody>
                  <a:tcPr/>
                </a:tc>
                <a:tc>
                  <a:txBody>
                    <a:bodyPr/>
                    <a:lstStyle/>
                    <a:p>
                      <a:r>
                        <a:rPr lang="de-DE" dirty="0" smtClean="0">
                          <a:solidFill>
                            <a:srgbClr val="626262"/>
                          </a:solidFill>
                        </a:rPr>
                        <a:t>420 x 594 mm</a:t>
                      </a:r>
                      <a:endParaRPr lang="de-DE" dirty="0">
                        <a:solidFill>
                          <a:srgbClr val="626262"/>
                        </a:solidFill>
                      </a:endParaRPr>
                    </a:p>
                  </a:txBody>
                  <a:tcPr/>
                </a:tc>
                <a:extLst>
                  <a:ext uri="{0D108BD9-81ED-4DB2-BD59-A6C34878D82A}">
                    <a16:rowId xmlns:a16="http://schemas.microsoft.com/office/drawing/2014/main" val="10003"/>
                  </a:ext>
                </a:extLst>
              </a:tr>
              <a:tr h="370840">
                <a:tc>
                  <a:txBody>
                    <a:bodyPr/>
                    <a:lstStyle/>
                    <a:p>
                      <a:pPr algn="ctr"/>
                      <a:r>
                        <a:rPr lang="de-DE" dirty="0" smtClean="0">
                          <a:solidFill>
                            <a:srgbClr val="626262"/>
                          </a:solidFill>
                        </a:rPr>
                        <a:t>3</a:t>
                      </a:r>
                      <a:endParaRPr lang="de-DE" dirty="0">
                        <a:solidFill>
                          <a:srgbClr val="626262"/>
                        </a:solidFill>
                      </a:endParaRPr>
                    </a:p>
                  </a:txBody>
                  <a:tcPr/>
                </a:tc>
                <a:tc>
                  <a:txBody>
                    <a:bodyPr/>
                    <a:lstStyle/>
                    <a:p>
                      <a:r>
                        <a:rPr lang="de-DE" dirty="0" smtClean="0">
                          <a:solidFill>
                            <a:srgbClr val="626262"/>
                          </a:solidFill>
                        </a:rPr>
                        <a:t>297 x 420 mm</a:t>
                      </a:r>
                      <a:endParaRPr lang="de-DE" dirty="0">
                        <a:solidFill>
                          <a:srgbClr val="626262"/>
                        </a:solidFill>
                      </a:endParaRPr>
                    </a:p>
                  </a:txBody>
                  <a:tcPr/>
                </a:tc>
                <a:extLst>
                  <a:ext uri="{0D108BD9-81ED-4DB2-BD59-A6C34878D82A}">
                    <a16:rowId xmlns:a16="http://schemas.microsoft.com/office/drawing/2014/main" val="10004"/>
                  </a:ext>
                </a:extLst>
              </a:tr>
              <a:tr h="370840">
                <a:tc>
                  <a:txBody>
                    <a:bodyPr/>
                    <a:lstStyle/>
                    <a:p>
                      <a:pPr algn="ctr"/>
                      <a:r>
                        <a:rPr lang="de-DE" dirty="0" smtClean="0">
                          <a:solidFill>
                            <a:srgbClr val="626262"/>
                          </a:solidFill>
                        </a:rPr>
                        <a:t>4</a:t>
                      </a:r>
                      <a:endParaRPr lang="de-DE" dirty="0">
                        <a:solidFill>
                          <a:srgbClr val="626262"/>
                        </a:solidFill>
                      </a:endParaRPr>
                    </a:p>
                  </a:txBody>
                  <a:tcPr/>
                </a:tc>
                <a:tc>
                  <a:txBody>
                    <a:bodyPr/>
                    <a:lstStyle/>
                    <a:p>
                      <a:r>
                        <a:rPr lang="de-DE" dirty="0" smtClean="0">
                          <a:solidFill>
                            <a:srgbClr val="626262"/>
                          </a:solidFill>
                        </a:rPr>
                        <a:t>210 x 297 mm</a:t>
                      </a:r>
                      <a:endParaRPr lang="de-DE" dirty="0">
                        <a:solidFill>
                          <a:srgbClr val="626262"/>
                        </a:solidFill>
                      </a:endParaRPr>
                    </a:p>
                  </a:txBody>
                  <a:tcPr/>
                </a:tc>
                <a:extLst>
                  <a:ext uri="{0D108BD9-81ED-4DB2-BD59-A6C34878D82A}">
                    <a16:rowId xmlns:a16="http://schemas.microsoft.com/office/drawing/2014/main" val="10005"/>
                  </a:ext>
                </a:extLst>
              </a:tr>
            </a:tbl>
          </a:graphicData>
        </a:graphic>
      </p:graphicFrame>
      <p:sp>
        <p:nvSpPr>
          <p:cNvPr id="12" name="Textfeld 11"/>
          <p:cNvSpPr txBox="1"/>
          <p:nvPr/>
        </p:nvSpPr>
        <p:spPr>
          <a:xfrm>
            <a:off x="226235" y="2708920"/>
            <a:ext cx="2426433" cy="338554"/>
          </a:xfrm>
          <a:prstGeom prst="rect">
            <a:avLst/>
          </a:prstGeom>
          <a:noFill/>
        </p:spPr>
        <p:txBody>
          <a:bodyPr wrap="none" rtlCol="0">
            <a:spAutoFit/>
          </a:bodyPr>
          <a:lstStyle/>
          <a:p>
            <a:r>
              <a:rPr lang="de-DE" sz="1600" b="1" dirty="0" smtClean="0">
                <a:solidFill>
                  <a:srgbClr val="626262"/>
                </a:solidFill>
              </a:rPr>
              <a:t>Tab. 1: </a:t>
            </a:r>
            <a:r>
              <a:rPr lang="de-DE" sz="1600" dirty="0" smtClean="0">
                <a:solidFill>
                  <a:srgbClr val="626262"/>
                </a:solidFill>
              </a:rPr>
              <a:t>DIN-Papiermaße</a:t>
            </a:r>
            <a:endParaRPr lang="de-DE" sz="1600" dirty="0">
              <a:solidFill>
                <a:srgbClr val="626262"/>
              </a:solidFill>
            </a:endParaRPr>
          </a:p>
        </p:txBody>
      </p:sp>
      <p:sp>
        <p:nvSpPr>
          <p:cNvPr id="13" name="Textfeld 12"/>
          <p:cNvSpPr txBox="1"/>
          <p:nvPr/>
        </p:nvSpPr>
        <p:spPr>
          <a:xfrm>
            <a:off x="295198" y="5301208"/>
            <a:ext cx="3687228" cy="338554"/>
          </a:xfrm>
          <a:prstGeom prst="rect">
            <a:avLst/>
          </a:prstGeom>
          <a:noFill/>
        </p:spPr>
        <p:txBody>
          <a:bodyPr wrap="none" rtlCol="0">
            <a:spAutoFit/>
          </a:bodyPr>
          <a:lstStyle/>
          <a:p>
            <a:r>
              <a:rPr lang="de-DE" sz="1600" dirty="0" smtClean="0">
                <a:solidFill>
                  <a:srgbClr val="626262"/>
                </a:solidFill>
              </a:rPr>
              <a:t>Quelle: DIN EN ISO 216:2007-12, S. 6</a:t>
            </a:r>
            <a:endParaRPr lang="de-DE" sz="1600" dirty="0">
              <a:solidFill>
                <a:srgbClr val="626262"/>
              </a:solidFill>
            </a:endParaRPr>
          </a:p>
        </p:txBody>
      </p:sp>
      <p:sp>
        <p:nvSpPr>
          <p:cNvPr id="9" name="Rechteck 8"/>
          <p:cNvSpPr/>
          <p:nvPr/>
        </p:nvSpPr>
        <p:spPr>
          <a:xfrm>
            <a:off x="4355976" y="3532934"/>
            <a:ext cx="4392737" cy="1831271"/>
          </a:xfrm>
          <a:prstGeom prst="rect">
            <a:avLst/>
          </a:prstGeom>
          <a:solidFill>
            <a:schemeClr val="bg1"/>
          </a:solidFill>
          <a:ln w="12700">
            <a:solidFill>
              <a:srgbClr val="C00000"/>
            </a:solidFill>
          </a:ln>
        </p:spPr>
        <p:txBody>
          <a:bodyPr wrap="square">
            <a:spAutoFit/>
          </a:bodyPr>
          <a:lstStyle/>
          <a:p>
            <a:pPr>
              <a:defRPr/>
            </a:pPr>
            <a:r>
              <a:rPr lang="es-ES" dirty="0" smtClean="0"/>
              <a:t>Literaturverzeichnis</a:t>
            </a:r>
            <a:endParaRPr lang="es-ES" dirty="0"/>
          </a:p>
          <a:p>
            <a:pPr>
              <a:defRPr/>
            </a:pPr>
            <a:r>
              <a:rPr lang="de-DE" b="1" dirty="0"/>
              <a:t>DIN EN ISO 216:2007-12</a:t>
            </a:r>
            <a:r>
              <a:rPr lang="de-DE" dirty="0"/>
              <a:t>: Schreibpapier und bestimmte Gruppen von Drucksachen - Endformate - A- und B-Reihen und Kennzeichnung der Maschinenlaufrichtung (ISO 216:2007)</a:t>
            </a:r>
            <a:endParaRPr lang="es-ES" sz="1050" b="1" dirty="0"/>
          </a:p>
          <a:p>
            <a:pPr>
              <a:defRPr/>
            </a:pPr>
            <a:endParaRPr lang="es-ES" sz="500" dirty="0">
              <a:solidFill>
                <a:srgbClr val="626262"/>
              </a:solidFill>
            </a:endParaRPr>
          </a:p>
        </p:txBody>
      </p:sp>
      <p:sp>
        <p:nvSpPr>
          <p:cNvPr id="10" name="Rechteck 9"/>
          <p:cNvSpPr>
            <a:spLocks noChangeArrowheads="1"/>
          </p:cNvSpPr>
          <p:nvPr/>
        </p:nvSpPr>
        <p:spPr bwMode="auto">
          <a:xfrm>
            <a:off x="4374299" y="2232084"/>
            <a:ext cx="4392737" cy="646331"/>
          </a:xfrm>
          <a:prstGeom prst="rect">
            <a:avLst/>
          </a:prstGeom>
          <a:solidFill>
            <a:schemeClr val="bg1"/>
          </a:solidFill>
          <a:ln w="12700">
            <a:solidFill>
              <a:srgbClr val="C00000"/>
            </a:solidFill>
            <a:miter lim="800000"/>
            <a:headEnd/>
            <a:tailEnd/>
          </a:ln>
          <a:extLst/>
        </p:spPr>
        <p:txBody>
          <a:bodyPr wrap="square">
            <a:spAutoFit/>
          </a:bodyPr>
          <a:lstStyle>
            <a:lvl1pPr eaLnBrk="0" hangingPunct="0">
              <a:lnSpc>
                <a:spcPct val="110000"/>
              </a:lnSpc>
              <a:spcBef>
                <a:spcPct val="30000"/>
              </a:spcBef>
              <a:spcAft>
                <a:spcPct val="30000"/>
              </a:spcAft>
              <a:buClr>
                <a:srgbClr val="BE0000"/>
              </a:buClr>
              <a:buFont typeface="Wingdings" pitchFamily="2" charset="2"/>
              <a:buChar char="§"/>
              <a:defRPr sz="2000">
                <a:solidFill>
                  <a:schemeClr val="tx1"/>
                </a:solidFill>
                <a:latin typeface="Arial" pitchFamily="34" charset="0"/>
                <a:ea typeface="Geneva"/>
                <a:cs typeface="Geneva"/>
              </a:defRPr>
            </a:lvl1pPr>
            <a:lvl2pPr marL="742950" indent="-285750" eaLnBrk="0" hangingPunct="0">
              <a:lnSpc>
                <a:spcPct val="110000"/>
              </a:lnSpc>
              <a:spcBef>
                <a:spcPct val="30000"/>
              </a:spcBef>
              <a:spcAft>
                <a:spcPct val="30000"/>
              </a:spcAft>
              <a:buClr>
                <a:srgbClr val="BE0000"/>
              </a:buClr>
              <a:buFont typeface="Symbol" pitchFamily="18" charset="2"/>
              <a:buChar char="-"/>
              <a:defRPr>
                <a:solidFill>
                  <a:schemeClr val="tx1"/>
                </a:solidFill>
                <a:latin typeface="Arial" pitchFamily="34" charset="0"/>
                <a:ea typeface="Geneva"/>
                <a:cs typeface="Geneva"/>
              </a:defRPr>
            </a:lvl2pPr>
            <a:lvl3pPr marL="1143000" indent="-228600" eaLnBrk="0" hangingPunct="0">
              <a:lnSpc>
                <a:spcPct val="110000"/>
              </a:lnSpc>
              <a:spcBef>
                <a:spcPct val="30000"/>
              </a:spcBef>
              <a:spcAft>
                <a:spcPct val="30000"/>
              </a:spcAft>
              <a:buClr>
                <a:srgbClr val="BE0000"/>
              </a:buClr>
              <a:buFont typeface="Wingdings" pitchFamily="2" charset="2"/>
              <a:buChar char="§"/>
              <a:defRPr sz="1600">
                <a:solidFill>
                  <a:schemeClr val="tx1"/>
                </a:solidFill>
                <a:latin typeface="Arial" pitchFamily="34" charset="0"/>
                <a:ea typeface="Geneva"/>
                <a:cs typeface="Geneva"/>
              </a:defRPr>
            </a:lvl3pPr>
            <a:lvl4pPr marL="1600200" indent="-228600" eaLnBrk="0" hangingPunct="0">
              <a:lnSpc>
                <a:spcPct val="110000"/>
              </a:lnSpc>
              <a:spcBef>
                <a:spcPct val="30000"/>
              </a:spcBef>
              <a:spcAft>
                <a:spcPct val="30000"/>
              </a:spcAft>
              <a:buClr>
                <a:srgbClr val="BE0000"/>
              </a:buClr>
              <a:buFont typeface="Symbol" pitchFamily="18" charset="2"/>
              <a:buChar char="-"/>
              <a:defRPr sz="1600">
                <a:solidFill>
                  <a:schemeClr val="tx1"/>
                </a:solidFill>
                <a:latin typeface="Arial" pitchFamily="34" charset="0"/>
                <a:ea typeface="Geneva"/>
                <a:cs typeface="Geneva"/>
              </a:defRPr>
            </a:lvl4pPr>
            <a:lvl5pPr marL="2057400" indent="-228600" eaLnBrk="0" hangingPunct="0">
              <a:lnSpc>
                <a:spcPct val="110000"/>
              </a:lnSpc>
              <a:spcBef>
                <a:spcPct val="30000"/>
              </a:spcBef>
              <a:spcAft>
                <a:spcPct val="30000"/>
              </a:spcAft>
              <a:buClr>
                <a:srgbClr val="BE0000"/>
              </a:buClr>
              <a:buFont typeface="Wingdings" pitchFamily="2" charset="2"/>
              <a:buChar char="§"/>
              <a:defRPr sz="1600">
                <a:solidFill>
                  <a:schemeClr val="tx1"/>
                </a:solidFill>
                <a:latin typeface="Arial" pitchFamily="34" charset="0"/>
                <a:ea typeface="Geneva"/>
                <a:cs typeface="Geneva"/>
              </a:defRPr>
            </a:lvl5pPr>
            <a:lvl6pPr marL="2514600" indent="-228600" eaLnBrk="0" fontAlgn="base" hangingPunct="0">
              <a:lnSpc>
                <a:spcPct val="110000"/>
              </a:lnSpc>
              <a:spcBef>
                <a:spcPct val="30000"/>
              </a:spcBef>
              <a:spcAft>
                <a:spcPct val="30000"/>
              </a:spcAft>
              <a:buClr>
                <a:srgbClr val="BE0000"/>
              </a:buClr>
              <a:buFont typeface="Wingdings" pitchFamily="2" charset="2"/>
              <a:buChar char="§"/>
              <a:defRPr sz="1600">
                <a:solidFill>
                  <a:schemeClr val="tx1"/>
                </a:solidFill>
                <a:latin typeface="Arial" pitchFamily="34" charset="0"/>
                <a:ea typeface="Geneva"/>
                <a:cs typeface="Geneva"/>
              </a:defRPr>
            </a:lvl6pPr>
            <a:lvl7pPr marL="2971800" indent="-228600" eaLnBrk="0" fontAlgn="base" hangingPunct="0">
              <a:lnSpc>
                <a:spcPct val="110000"/>
              </a:lnSpc>
              <a:spcBef>
                <a:spcPct val="30000"/>
              </a:spcBef>
              <a:spcAft>
                <a:spcPct val="30000"/>
              </a:spcAft>
              <a:buClr>
                <a:srgbClr val="BE0000"/>
              </a:buClr>
              <a:buFont typeface="Wingdings" pitchFamily="2" charset="2"/>
              <a:buChar char="§"/>
              <a:defRPr sz="1600">
                <a:solidFill>
                  <a:schemeClr val="tx1"/>
                </a:solidFill>
                <a:latin typeface="Arial" pitchFamily="34" charset="0"/>
                <a:ea typeface="Geneva"/>
                <a:cs typeface="Geneva"/>
              </a:defRPr>
            </a:lvl7pPr>
            <a:lvl8pPr marL="3429000" indent="-228600" eaLnBrk="0" fontAlgn="base" hangingPunct="0">
              <a:lnSpc>
                <a:spcPct val="110000"/>
              </a:lnSpc>
              <a:spcBef>
                <a:spcPct val="30000"/>
              </a:spcBef>
              <a:spcAft>
                <a:spcPct val="30000"/>
              </a:spcAft>
              <a:buClr>
                <a:srgbClr val="BE0000"/>
              </a:buClr>
              <a:buFont typeface="Wingdings" pitchFamily="2" charset="2"/>
              <a:buChar char="§"/>
              <a:defRPr sz="1600">
                <a:solidFill>
                  <a:schemeClr val="tx1"/>
                </a:solidFill>
                <a:latin typeface="Arial" pitchFamily="34" charset="0"/>
                <a:ea typeface="Geneva"/>
                <a:cs typeface="Geneva"/>
              </a:defRPr>
            </a:lvl8pPr>
            <a:lvl9pPr marL="3886200" indent="-228600" eaLnBrk="0" fontAlgn="base" hangingPunct="0">
              <a:lnSpc>
                <a:spcPct val="110000"/>
              </a:lnSpc>
              <a:spcBef>
                <a:spcPct val="30000"/>
              </a:spcBef>
              <a:spcAft>
                <a:spcPct val="30000"/>
              </a:spcAft>
              <a:buClr>
                <a:srgbClr val="BE0000"/>
              </a:buClr>
              <a:buFont typeface="Wingdings" pitchFamily="2" charset="2"/>
              <a:buChar char="§"/>
              <a:defRPr sz="1600">
                <a:solidFill>
                  <a:schemeClr val="tx1"/>
                </a:solidFill>
                <a:latin typeface="Arial" pitchFamily="34" charset="0"/>
                <a:ea typeface="Geneva"/>
                <a:cs typeface="Geneva"/>
              </a:defRPr>
            </a:lvl9pPr>
          </a:lstStyle>
          <a:p>
            <a:pPr eaLnBrk="1" hangingPunct="1">
              <a:lnSpc>
                <a:spcPct val="100000"/>
              </a:lnSpc>
              <a:spcBef>
                <a:spcPct val="0"/>
              </a:spcBef>
              <a:spcAft>
                <a:spcPct val="0"/>
              </a:spcAft>
              <a:buClrTx/>
              <a:buFontTx/>
              <a:buNone/>
            </a:pPr>
            <a:r>
              <a:rPr lang="es-ES" altLang="de-DE" sz="1800" dirty="0" smtClean="0">
                <a:cs typeface="Arial" pitchFamily="34" charset="0"/>
              </a:rPr>
              <a:t>Tabellenverzeichnis</a:t>
            </a:r>
            <a:endParaRPr lang="de-DE" altLang="de-DE" sz="1800" dirty="0">
              <a:cs typeface="Arial" pitchFamily="34" charset="0"/>
            </a:endParaRPr>
          </a:p>
          <a:p>
            <a:pPr eaLnBrk="1" hangingPunct="1">
              <a:lnSpc>
                <a:spcPct val="100000"/>
              </a:lnSpc>
              <a:spcBef>
                <a:spcPct val="0"/>
              </a:spcBef>
              <a:spcAft>
                <a:spcPct val="0"/>
              </a:spcAft>
              <a:buClrTx/>
              <a:buFontTx/>
              <a:buNone/>
            </a:pPr>
            <a:r>
              <a:rPr lang="es-ES" altLang="de-DE" sz="1800" b="1" dirty="0" smtClean="0">
                <a:cs typeface="Arial" pitchFamily="34" charset="0"/>
              </a:rPr>
              <a:t>Tab. </a:t>
            </a:r>
            <a:r>
              <a:rPr lang="es-ES" altLang="de-DE" sz="1800" b="1" dirty="0">
                <a:cs typeface="Arial" pitchFamily="34" charset="0"/>
              </a:rPr>
              <a:t>1:</a:t>
            </a:r>
            <a:r>
              <a:rPr lang="es-ES" altLang="de-DE" sz="1800" dirty="0">
                <a:cs typeface="Arial" pitchFamily="34" charset="0"/>
              </a:rPr>
              <a:t> DIN-Papiermaße</a:t>
            </a:r>
            <a:r>
              <a:rPr lang="es-ES" altLang="de-DE" sz="1800" dirty="0" smtClean="0">
                <a:cs typeface="Arial" pitchFamily="34" charset="0"/>
              </a:rPr>
              <a:t>................... </a:t>
            </a:r>
            <a:r>
              <a:rPr lang="es-ES" altLang="de-DE" sz="1800" dirty="0">
                <a:cs typeface="Arial" pitchFamily="34" charset="0"/>
              </a:rPr>
              <a:t>S. 3</a:t>
            </a:r>
            <a:endParaRPr lang="de-DE" altLang="de-DE" sz="1800" dirty="0">
              <a:cs typeface="Arial" pitchFamily="34" charset="0"/>
            </a:endParaRPr>
          </a:p>
        </p:txBody>
      </p:sp>
    </p:spTree>
    <p:extLst>
      <p:ext uri="{BB962C8B-B14F-4D97-AF65-F5344CB8AC3E}">
        <p14:creationId xmlns:p14="http://schemas.microsoft.com/office/powerpoint/2010/main" val="31879616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marL="0" indent="0">
              <a:buNone/>
            </a:pPr>
            <a:r>
              <a:rPr lang="de-DE" sz="2000" dirty="0" smtClean="0">
                <a:solidFill>
                  <a:schemeClr val="tx1"/>
                </a:solidFill>
              </a:rPr>
              <a:t>2.2 Weiteres Beispiel</a:t>
            </a:r>
            <a:endParaRPr lang="de-DE" sz="2000" dirty="0">
              <a:solidFill>
                <a:schemeClr val="tx1"/>
              </a:solidFill>
            </a:endParaRPr>
          </a:p>
          <a:p>
            <a:pPr marL="0" indent="0">
              <a:buNone/>
            </a:pPr>
            <a:r>
              <a:rPr lang="de-DE" sz="2000" dirty="0">
                <a:solidFill>
                  <a:schemeClr val="tx1"/>
                </a:solidFill>
              </a:rPr>
              <a:t>Alle wichtigen Informationen müssen auch im Text vorkommen, das heißt </a:t>
            </a:r>
            <a:r>
              <a:rPr lang="de-DE" sz="2000" dirty="0" smtClean="0">
                <a:solidFill>
                  <a:schemeClr val="tx1"/>
                </a:solidFill>
              </a:rPr>
              <a:t>dieser muss auch ohne die Abbildung verständlich bleiben.</a:t>
            </a:r>
            <a:endParaRPr lang="de-DE" sz="2000" dirty="0">
              <a:solidFill>
                <a:schemeClr val="tx1"/>
              </a:solidFill>
            </a:endParaRPr>
          </a:p>
          <a:p>
            <a:pPr marL="0" indent="0">
              <a:buNone/>
            </a:pPr>
            <a:endParaRPr lang="de-DE" sz="2000" dirty="0">
              <a:solidFill>
                <a:schemeClr val="tx1"/>
              </a:solidFill>
            </a:endParaRPr>
          </a:p>
          <a:p>
            <a:pPr marL="0" indent="0">
              <a:buNone/>
            </a:pPr>
            <a:endParaRPr lang="de-DE" sz="2000" dirty="0">
              <a:solidFill>
                <a:schemeClr val="tx1"/>
              </a:solidFill>
            </a:endParaRPr>
          </a:p>
          <a:p>
            <a:pPr marL="0" indent="0">
              <a:buNone/>
            </a:pPr>
            <a:endParaRPr lang="de-DE" sz="2000" dirty="0" smtClean="0">
              <a:solidFill>
                <a:schemeClr val="tx1"/>
              </a:solidFill>
            </a:endParaRPr>
          </a:p>
          <a:p>
            <a:pPr marL="0" indent="0">
              <a:buNone/>
            </a:pPr>
            <a:endParaRPr lang="de-DE" sz="2000" dirty="0" smtClean="0">
              <a:solidFill>
                <a:schemeClr val="tx1"/>
              </a:solidFill>
            </a:endParaRPr>
          </a:p>
          <a:p>
            <a:pPr marL="0" indent="0">
              <a:buNone/>
            </a:pPr>
            <a:endParaRPr lang="de-DE" sz="1200" dirty="0">
              <a:solidFill>
                <a:schemeClr val="tx1"/>
              </a:solidFill>
            </a:endParaRPr>
          </a:p>
          <a:p>
            <a:pPr marL="0" indent="0">
              <a:buNone/>
            </a:pPr>
            <a:r>
              <a:rPr lang="de-DE" sz="2000" dirty="0" smtClean="0">
                <a:solidFill>
                  <a:schemeClr val="tx1"/>
                </a:solidFill>
              </a:rPr>
              <a:t>Bearbeitungen des Originals sind immer kenntlich zu machen.</a:t>
            </a:r>
            <a:endParaRPr lang="de-DE" sz="2000" dirty="0">
              <a:solidFill>
                <a:schemeClr val="tx1"/>
              </a:solidFill>
            </a:endParaRPr>
          </a:p>
        </p:txBody>
      </p:sp>
      <p:sp>
        <p:nvSpPr>
          <p:cNvPr id="3" name="Titel 2"/>
          <p:cNvSpPr>
            <a:spLocks noGrp="1"/>
          </p:cNvSpPr>
          <p:nvPr>
            <p:ph type="ctrTitle"/>
          </p:nvPr>
        </p:nvSpPr>
        <p:spPr/>
        <p:txBody>
          <a:bodyPr/>
          <a:lstStyle/>
          <a:p>
            <a:r>
              <a:rPr lang="de-DE" altLang="de-DE" dirty="0">
                <a:ea typeface="Geneva"/>
                <a:cs typeface="Geneva"/>
              </a:rPr>
              <a:t>Tabellen, Abbildungen (Graphiken, Fotos, Zeichnungen) und Gleichungen</a:t>
            </a:r>
            <a:endParaRPr lang="de-DE" dirty="0"/>
          </a:p>
        </p:txBody>
      </p:sp>
      <p:sp>
        <p:nvSpPr>
          <p:cNvPr id="4" name="Fußzeilenplatzhalter 3"/>
          <p:cNvSpPr>
            <a:spLocks noGrp="1"/>
          </p:cNvSpPr>
          <p:nvPr>
            <p:ph type="ftr" sz="quarter" idx="3"/>
          </p:nvPr>
        </p:nvSpPr>
        <p:spPr/>
        <p:txBody>
          <a:bodyPr/>
          <a:lstStyle/>
          <a:p>
            <a:r>
              <a:rPr lang="de-DE" smtClean="0"/>
              <a:t>Hochschule Landshut  |  www.haw-landshut.de</a:t>
            </a:r>
            <a:endParaRPr lang="de-DE" dirty="0"/>
          </a:p>
        </p:txBody>
      </p:sp>
      <p:sp>
        <p:nvSpPr>
          <p:cNvPr id="5" name="Datumsplatzhalter 4"/>
          <p:cNvSpPr>
            <a:spLocks noGrp="1"/>
          </p:cNvSpPr>
          <p:nvPr>
            <p:ph type="dt" sz="half" idx="2"/>
          </p:nvPr>
        </p:nvSpPr>
        <p:spPr/>
        <p:txBody>
          <a:bodyPr/>
          <a:lstStyle/>
          <a:p>
            <a:fld id="{C6DE59DF-1964-4F40-BFE0-0271FA9E7BFB}" type="datetime1">
              <a:rPr lang="de-DE" smtClean="0"/>
              <a:t>20.03.2023</a:t>
            </a:fld>
            <a:endParaRPr lang="de-DE" dirty="0"/>
          </a:p>
        </p:txBody>
      </p:sp>
      <p:pic>
        <p:nvPicPr>
          <p:cNvPr id="1028" name="Picture 4" descr="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5979" y="2718179"/>
            <a:ext cx="1707750" cy="1088690"/>
          </a:xfrm>
          <a:prstGeom prst="rect">
            <a:avLst/>
          </a:prstGeom>
          <a:noFill/>
          <a:extLst>
            <a:ext uri="{909E8E84-426E-40DD-AFC4-6F175D3DCCD1}">
              <a14:hiddenFill xmlns:a14="http://schemas.microsoft.com/office/drawing/2010/main">
                <a:solidFill>
                  <a:srgbClr val="FFFFFF"/>
                </a:solidFill>
              </a14:hiddenFill>
            </a:ext>
          </a:extLst>
        </p:spPr>
      </p:pic>
      <p:sp>
        <p:nvSpPr>
          <p:cNvPr id="10" name="Textfeld 9"/>
          <p:cNvSpPr txBox="1"/>
          <p:nvPr/>
        </p:nvSpPr>
        <p:spPr>
          <a:xfrm>
            <a:off x="395469" y="3811921"/>
            <a:ext cx="1935145" cy="523220"/>
          </a:xfrm>
          <a:prstGeom prst="rect">
            <a:avLst/>
          </a:prstGeom>
          <a:noFill/>
        </p:spPr>
        <p:txBody>
          <a:bodyPr wrap="none" rtlCol="0">
            <a:spAutoFit/>
          </a:bodyPr>
          <a:lstStyle/>
          <a:p>
            <a:r>
              <a:rPr lang="de-DE" sz="1400" b="1" dirty="0" smtClean="0"/>
              <a:t>Abb. 1: </a:t>
            </a:r>
            <a:r>
              <a:rPr lang="de-DE" sz="1400" dirty="0" smtClean="0"/>
              <a:t>Bücherstapel </a:t>
            </a:r>
          </a:p>
          <a:p>
            <a:r>
              <a:rPr lang="de-DE" sz="1400" dirty="0" smtClean="0"/>
              <a:t>(eigene Darstellung)</a:t>
            </a:r>
            <a:endParaRPr lang="de-DE" sz="1400" dirty="0"/>
          </a:p>
        </p:txBody>
      </p:sp>
      <p:pic>
        <p:nvPicPr>
          <p:cNvPr id="11" name="Picture 3"/>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3129" t="81892" r="66829" b="6388"/>
          <a:stretch/>
        </p:blipFill>
        <p:spPr bwMode="auto">
          <a:xfrm>
            <a:off x="415979" y="4752718"/>
            <a:ext cx="1226754" cy="692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hteck 7"/>
          <p:cNvSpPr/>
          <p:nvPr/>
        </p:nvSpPr>
        <p:spPr>
          <a:xfrm>
            <a:off x="395469" y="5451590"/>
            <a:ext cx="4572000" cy="523220"/>
          </a:xfrm>
          <a:prstGeom prst="rect">
            <a:avLst/>
          </a:prstGeom>
        </p:spPr>
        <p:txBody>
          <a:bodyPr>
            <a:spAutoFit/>
          </a:bodyPr>
          <a:lstStyle/>
          <a:p>
            <a:r>
              <a:rPr lang="de-DE" sz="1400" b="1" dirty="0" smtClean="0"/>
              <a:t>Abb. 2: </a:t>
            </a:r>
            <a:r>
              <a:rPr lang="de-DE" sz="1400" dirty="0" smtClean="0"/>
              <a:t>Geöffnetes Buch</a:t>
            </a:r>
            <a:endParaRPr lang="de-DE" sz="1400" dirty="0"/>
          </a:p>
          <a:p>
            <a:r>
              <a:rPr lang="de-DE" sz="1400" dirty="0" smtClean="0"/>
              <a:t>(Quelle: in Anlehnung an Maier 2021, S. 8)</a:t>
            </a:r>
            <a:endParaRPr lang="de-DE" sz="1400" dirty="0"/>
          </a:p>
        </p:txBody>
      </p:sp>
    </p:spTree>
    <p:extLst>
      <p:ext uri="{BB962C8B-B14F-4D97-AF65-F5344CB8AC3E}">
        <p14:creationId xmlns:p14="http://schemas.microsoft.com/office/powerpoint/2010/main" val="15337494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marL="0" indent="0">
              <a:buNone/>
            </a:pPr>
            <a:r>
              <a:rPr lang="de-DE" sz="2000" dirty="0" smtClean="0"/>
              <a:t>2.2 Weiteres Beispiel</a:t>
            </a:r>
            <a:endParaRPr lang="de-DE" sz="2000" dirty="0"/>
          </a:p>
          <a:p>
            <a:pPr marL="0" indent="0">
              <a:buNone/>
            </a:pPr>
            <a:r>
              <a:rPr lang="de-DE" sz="2000" dirty="0"/>
              <a:t>Alle wichtigen Informationen müssen auch im Text vorkommen, das heißt </a:t>
            </a:r>
            <a:r>
              <a:rPr lang="de-DE" sz="2000" dirty="0" smtClean="0"/>
              <a:t>dieser muss auch ohne die Abbildung verständlich bleiben.</a:t>
            </a:r>
            <a:endParaRPr lang="de-DE" sz="2000" dirty="0"/>
          </a:p>
          <a:p>
            <a:pPr marL="0" indent="0">
              <a:buNone/>
            </a:pPr>
            <a:endParaRPr lang="de-DE" sz="2000" dirty="0"/>
          </a:p>
          <a:p>
            <a:pPr marL="0" indent="0">
              <a:buNone/>
            </a:pPr>
            <a:endParaRPr lang="de-DE" sz="2000" dirty="0"/>
          </a:p>
          <a:p>
            <a:pPr marL="0" indent="0">
              <a:buNone/>
            </a:pPr>
            <a:endParaRPr lang="de-DE" sz="2000" dirty="0" smtClean="0"/>
          </a:p>
          <a:p>
            <a:pPr marL="0" indent="0">
              <a:buNone/>
            </a:pPr>
            <a:endParaRPr lang="de-DE" sz="2000" dirty="0" smtClean="0"/>
          </a:p>
          <a:p>
            <a:pPr marL="0" indent="0">
              <a:buNone/>
            </a:pPr>
            <a:endParaRPr lang="de-DE" sz="1200" dirty="0"/>
          </a:p>
          <a:p>
            <a:pPr marL="0" indent="0">
              <a:buNone/>
            </a:pPr>
            <a:r>
              <a:rPr lang="de-DE" sz="2000" dirty="0" smtClean="0"/>
              <a:t>Bearbeitungen des Originals sind immer kenntlich zu machen.</a:t>
            </a:r>
            <a:endParaRPr lang="de-DE" sz="2000" dirty="0"/>
          </a:p>
        </p:txBody>
      </p:sp>
      <p:sp>
        <p:nvSpPr>
          <p:cNvPr id="3" name="Titel 2"/>
          <p:cNvSpPr>
            <a:spLocks noGrp="1"/>
          </p:cNvSpPr>
          <p:nvPr>
            <p:ph type="ctrTitle"/>
          </p:nvPr>
        </p:nvSpPr>
        <p:spPr/>
        <p:txBody>
          <a:bodyPr/>
          <a:lstStyle/>
          <a:p>
            <a:r>
              <a:rPr lang="de-DE" altLang="de-DE" dirty="0">
                <a:ea typeface="Geneva"/>
                <a:cs typeface="Geneva"/>
              </a:rPr>
              <a:t>Tabellen, Abbildungen (Graphiken, Fotos, Zeichnungen) und Gleichungen</a:t>
            </a:r>
            <a:endParaRPr lang="de-DE" dirty="0"/>
          </a:p>
        </p:txBody>
      </p:sp>
      <p:sp>
        <p:nvSpPr>
          <p:cNvPr id="4" name="Fußzeilenplatzhalter 3"/>
          <p:cNvSpPr>
            <a:spLocks noGrp="1"/>
          </p:cNvSpPr>
          <p:nvPr>
            <p:ph type="ftr" sz="quarter" idx="3"/>
          </p:nvPr>
        </p:nvSpPr>
        <p:spPr/>
        <p:txBody>
          <a:bodyPr/>
          <a:lstStyle/>
          <a:p>
            <a:r>
              <a:rPr lang="de-DE" smtClean="0"/>
              <a:t>Hochschule Landshut  |  www.haw-landshut.de</a:t>
            </a:r>
            <a:endParaRPr lang="de-DE" dirty="0"/>
          </a:p>
        </p:txBody>
      </p:sp>
      <p:sp>
        <p:nvSpPr>
          <p:cNvPr id="5" name="Datumsplatzhalter 4"/>
          <p:cNvSpPr>
            <a:spLocks noGrp="1"/>
          </p:cNvSpPr>
          <p:nvPr>
            <p:ph type="dt" sz="half" idx="2"/>
          </p:nvPr>
        </p:nvSpPr>
        <p:spPr/>
        <p:txBody>
          <a:bodyPr/>
          <a:lstStyle/>
          <a:p>
            <a:fld id="{C6DE59DF-1964-4F40-BFE0-0271FA9E7BFB}" type="datetime1">
              <a:rPr lang="de-DE" smtClean="0"/>
              <a:t>20.03.2023</a:t>
            </a:fld>
            <a:endParaRPr lang="de-DE" dirty="0"/>
          </a:p>
        </p:txBody>
      </p:sp>
      <p:pic>
        <p:nvPicPr>
          <p:cNvPr id="1028" name="Picture 4" descr="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5979" y="2718179"/>
            <a:ext cx="1707750" cy="1088690"/>
          </a:xfrm>
          <a:prstGeom prst="rect">
            <a:avLst/>
          </a:prstGeom>
          <a:noFill/>
          <a:extLst>
            <a:ext uri="{909E8E84-426E-40DD-AFC4-6F175D3DCCD1}">
              <a14:hiddenFill xmlns:a14="http://schemas.microsoft.com/office/drawing/2010/main">
                <a:solidFill>
                  <a:srgbClr val="FFFFFF"/>
                </a:solidFill>
              </a14:hiddenFill>
            </a:ext>
          </a:extLst>
        </p:spPr>
      </p:pic>
      <p:sp>
        <p:nvSpPr>
          <p:cNvPr id="10" name="Textfeld 9"/>
          <p:cNvSpPr txBox="1"/>
          <p:nvPr/>
        </p:nvSpPr>
        <p:spPr>
          <a:xfrm>
            <a:off x="395469" y="3811921"/>
            <a:ext cx="1935145" cy="523220"/>
          </a:xfrm>
          <a:prstGeom prst="rect">
            <a:avLst/>
          </a:prstGeom>
          <a:noFill/>
        </p:spPr>
        <p:txBody>
          <a:bodyPr wrap="none" rtlCol="0">
            <a:spAutoFit/>
          </a:bodyPr>
          <a:lstStyle/>
          <a:p>
            <a:r>
              <a:rPr lang="de-DE" sz="1400" b="1" dirty="0" smtClean="0">
                <a:solidFill>
                  <a:srgbClr val="626262"/>
                </a:solidFill>
              </a:rPr>
              <a:t>Abb. 1: </a:t>
            </a:r>
            <a:r>
              <a:rPr lang="de-DE" sz="1400" dirty="0" smtClean="0">
                <a:solidFill>
                  <a:srgbClr val="626262"/>
                </a:solidFill>
              </a:rPr>
              <a:t>Bücherstapel </a:t>
            </a:r>
          </a:p>
          <a:p>
            <a:r>
              <a:rPr lang="de-DE" sz="1400" dirty="0" smtClean="0">
                <a:solidFill>
                  <a:srgbClr val="626262"/>
                </a:solidFill>
              </a:rPr>
              <a:t>(eigene Darstellung)</a:t>
            </a:r>
            <a:endParaRPr lang="de-DE" sz="1400" dirty="0">
              <a:solidFill>
                <a:srgbClr val="626262"/>
              </a:solidFill>
            </a:endParaRPr>
          </a:p>
        </p:txBody>
      </p:sp>
      <p:sp>
        <p:nvSpPr>
          <p:cNvPr id="12" name="Rechteck 7"/>
          <p:cNvSpPr>
            <a:spLocks noChangeArrowheads="1"/>
          </p:cNvSpPr>
          <p:nvPr/>
        </p:nvSpPr>
        <p:spPr bwMode="auto">
          <a:xfrm>
            <a:off x="4501415" y="2256514"/>
            <a:ext cx="4405696" cy="923330"/>
          </a:xfrm>
          <a:prstGeom prst="rect">
            <a:avLst/>
          </a:prstGeom>
          <a:solidFill>
            <a:schemeClr val="bg1"/>
          </a:solidFill>
          <a:ln w="12700">
            <a:solidFill>
              <a:srgbClr val="C00000"/>
            </a:solidFill>
            <a:miter lim="800000"/>
            <a:headEnd/>
            <a:tailEnd/>
          </a:ln>
          <a:extLst/>
        </p:spPr>
        <p:txBody>
          <a:bodyPr wrap="square">
            <a:spAutoFit/>
          </a:bodyPr>
          <a:lstStyle>
            <a:lvl1pPr eaLnBrk="0" hangingPunct="0">
              <a:lnSpc>
                <a:spcPct val="110000"/>
              </a:lnSpc>
              <a:spcBef>
                <a:spcPct val="30000"/>
              </a:spcBef>
              <a:spcAft>
                <a:spcPct val="30000"/>
              </a:spcAft>
              <a:buClr>
                <a:srgbClr val="BE0000"/>
              </a:buClr>
              <a:buFont typeface="Wingdings" pitchFamily="2" charset="2"/>
              <a:buChar char="§"/>
              <a:defRPr sz="2000">
                <a:solidFill>
                  <a:schemeClr val="tx1"/>
                </a:solidFill>
                <a:latin typeface="Arial" pitchFamily="34" charset="0"/>
                <a:ea typeface="Geneva"/>
                <a:cs typeface="Geneva"/>
              </a:defRPr>
            </a:lvl1pPr>
            <a:lvl2pPr marL="742950" indent="-285750" eaLnBrk="0" hangingPunct="0">
              <a:lnSpc>
                <a:spcPct val="110000"/>
              </a:lnSpc>
              <a:spcBef>
                <a:spcPct val="30000"/>
              </a:spcBef>
              <a:spcAft>
                <a:spcPct val="30000"/>
              </a:spcAft>
              <a:buClr>
                <a:srgbClr val="BE0000"/>
              </a:buClr>
              <a:buFont typeface="Symbol" pitchFamily="18" charset="2"/>
              <a:buChar char="-"/>
              <a:defRPr>
                <a:solidFill>
                  <a:schemeClr val="tx1"/>
                </a:solidFill>
                <a:latin typeface="Arial" pitchFamily="34" charset="0"/>
                <a:ea typeface="Geneva"/>
                <a:cs typeface="Geneva"/>
              </a:defRPr>
            </a:lvl2pPr>
            <a:lvl3pPr marL="1143000" indent="-228600" eaLnBrk="0" hangingPunct="0">
              <a:lnSpc>
                <a:spcPct val="110000"/>
              </a:lnSpc>
              <a:spcBef>
                <a:spcPct val="30000"/>
              </a:spcBef>
              <a:spcAft>
                <a:spcPct val="30000"/>
              </a:spcAft>
              <a:buClr>
                <a:srgbClr val="BE0000"/>
              </a:buClr>
              <a:buFont typeface="Wingdings" pitchFamily="2" charset="2"/>
              <a:buChar char="§"/>
              <a:defRPr sz="1600">
                <a:solidFill>
                  <a:schemeClr val="tx1"/>
                </a:solidFill>
                <a:latin typeface="Arial" pitchFamily="34" charset="0"/>
                <a:ea typeface="Geneva"/>
                <a:cs typeface="Geneva"/>
              </a:defRPr>
            </a:lvl3pPr>
            <a:lvl4pPr marL="1600200" indent="-228600" eaLnBrk="0" hangingPunct="0">
              <a:lnSpc>
                <a:spcPct val="110000"/>
              </a:lnSpc>
              <a:spcBef>
                <a:spcPct val="30000"/>
              </a:spcBef>
              <a:spcAft>
                <a:spcPct val="30000"/>
              </a:spcAft>
              <a:buClr>
                <a:srgbClr val="BE0000"/>
              </a:buClr>
              <a:buFont typeface="Symbol" pitchFamily="18" charset="2"/>
              <a:buChar char="-"/>
              <a:defRPr sz="1600">
                <a:solidFill>
                  <a:schemeClr val="tx1"/>
                </a:solidFill>
                <a:latin typeface="Arial" pitchFamily="34" charset="0"/>
                <a:ea typeface="Geneva"/>
                <a:cs typeface="Geneva"/>
              </a:defRPr>
            </a:lvl4pPr>
            <a:lvl5pPr marL="2057400" indent="-228600" eaLnBrk="0" hangingPunct="0">
              <a:lnSpc>
                <a:spcPct val="110000"/>
              </a:lnSpc>
              <a:spcBef>
                <a:spcPct val="30000"/>
              </a:spcBef>
              <a:spcAft>
                <a:spcPct val="30000"/>
              </a:spcAft>
              <a:buClr>
                <a:srgbClr val="BE0000"/>
              </a:buClr>
              <a:buFont typeface="Wingdings" pitchFamily="2" charset="2"/>
              <a:buChar char="§"/>
              <a:defRPr sz="1600">
                <a:solidFill>
                  <a:schemeClr val="tx1"/>
                </a:solidFill>
                <a:latin typeface="Arial" pitchFamily="34" charset="0"/>
                <a:ea typeface="Geneva"/>
                <a:cs typeface="Geneva"/>
              </a:defRPr>
            </a:lvl5pPr>
            <a:lvl6pPr marL="2514600" indent="-228600" eaLnBrk="0" fontAlgn="base" hangingPunct="0">
              <a:lnSpc>
                <a:spcPct val="110000"/>
              </a:lnSpc>
              <a:spcBef>
                <a:spcPct val="30000"/>
              </a:spcBef>
              <a:spcAft>
                <a:spcPct val="30000"/>
              </a:spcAft>
              <a:buClr>
                <a:srgbClr val="BE0000"/>
              </a:buClr>
              <a:buFont typeface="Wingdings" pitchFamily="2" charset="2"/>
              <a:buChar char="§"/>
              <a:defRPr sz="1600">
                <a:solidFill>
                  <a:schemeClr val="tx1"/>
                </a:solidFill>
                <a:latin typeface="Arial" pitchFamily="34" charset="0"/>
                <a:ea typeface="Geneva"/>
                <a:cs typeface="Geneva"/>
              </a:defRPr>
            </a:lvl6pPr>
            <a:lvl7pPr marL="2971800" indent="-228600" eaLnBrk="0" fontAlgn="base" hangingPunct="0">
              <a:lnSpc>
                <a:spcPct val="110000"/>
              </a:lnSpc>
              <a:spcBef>
                <a:spcPct val="30000"/>
              </a:spcBef>
              <a:spcAft>
                <a:spcPct val="30000"/>
              </a:spcAft>
              <a:buClr>
                <a:srgbClr val="BE0000"/>
              </a:buClr>
              <a:buFont typeface="Wingdings" pitchFamily="2" charset="2"/>
              <a:buChar char="§"/>
              <a:defRPr sz="1600">
                <a:solidFill>
                  <a:schemeClr val="tx1"/>
                </a:solidFill>
                <a:latin typeface="Arial" pitchFamily="34" charset="0"/>
                <a:ea typeface="Geneva"/>
                <a:cs typeface="Geneva"/>
              </a:defRPr>
            </a:lvl7pPr>
            <a:lvl8pPr marL="3429000" indent="-228600" eaLnBrk="0" fontAlgn="base" hangingPunct="0">
              <a:lnSpc>
                <a:spcPct val="110000"/>
              </a:lnSpc>
              <a:spcBef>
                <a:spcPct val="30000"/>
              </a:spcBef>
              <a:spcAft>
                <a:spcPct val="30000"/>
              </a:spcAft>
              <a:buClr>
                <a:srgbClr val="BE0000"/>
              </a:buClr>
              <a:buFont typeface="Wingdings" pitchFamily="2" charset="2"/>
              <a:buChar char="§"/>
              <a:defRPr sz="1600">
                <a:solidFill>
                  <a:schemeClr val="tx1"/>
                </a:solidFill>
                <a:latin typeface="Arial" pitchFamily="34" charset="0"/>
                <a:ea typeface="Geneva"/>
                <a:cs typeface="Geneva"/>
              </a:defRPr>
            </a:lvl8pPr>
            <a:lvl9pPr marL="3886200" indent="-228600" eaLnBrk="0" fontAlgn="base" hangingPunct="0">
              <a:lnSpc>
                <a:spcPct val="110000"/>
              </a:lnSpc>
              <a:spcBef>
                <a:spcPct val="30000"/>
              </a:spcBef>
              <a:spcAft>
                <a:spcPct val="30000"/>
              </a:spcAft>
              <a:buClr>
                <a:srgbClr val="BE0000"/>
              </a:buClr>
              <a:buFont typeface="Wingdings" pitchFamily="2" charset="2"/>
              <a:buChar char="§"/>
              <a:defRPr sz="1600">
                <a:solidFill>
                  <a:schemeClr val="tx1"/>
                </a:solidFill>
                <a:latin typeface="Arial" pitchFamily="34" charset="0"/>
                <a:ea typeface="Geneva"/>
                <a:cs typeface="Geneva"/>
              </a:defRPr>
            </a:lvl9pPr>
          </a:lstStyle>
          <a:p>
            <a:pPr eaLnBrk="1" hangingPunct="1">
              <a:lnSpc>
                <a:spcPct val="100000"/>
              </a:lnSpc>
              <a:spcBef>
                <a:spcPct val="0"/>
              </a:spcBef>
              <a:spcAft>
                <a:spcPct val="0"/>
              </a:spcAft>
              <a:buClrTx/>
              <a:buFontTx/>
              <a:buNone/>
            </a:pPr>
            <a:r>
              <a:rPr lang="es-ES" altLang="de-DE" sz="1800" dirty="0" smtClean="0">
                <a:cs typeface="Arial" pitchFamily="34" charset="0"/>
              </a:rPr>
              <a:t>Abbildungsverzeichnis</a:t>
            </a:r>
            <a:endParaRPr lang="de-DE" altLang="de-DE" sz="1800" dirty="0">
              <a:cs typeface="Arial" pitchFamily="34" charset="0"/>
            </a:endParaRPr>
          </a:p>
          <a:p>
            <a:pPr eaLnBrk="1" hangingPunct="1">
              <a:lnSpc>
                <a:spcPct val="100000"/>
              </a:lnSpc>
              <a:spcBef>
                <a:spcPct val="0"/>
              </a:spcBef>
              <a:spcAft>
                <a:spcPct val="0"/>
              </a:spcAft>
              <a:buClrTx/>
              <a:buFontTx/>
              <a:buNone/>
            </a:pPr>
            <a:r>
              <a:rPr lang="es-ES" altLang="de-DE" sz="1800" b="1" dirty="0" smtClean="0">
                <a:cs typeface="Arial" pitchFamily="34" charset="0"/>
              </a:rPr>
              <a:t>Abb. 1</a:t>
            </a:r>
            <a:r>
              <a:rPr lang="es-ES" altLang="de-DE" sz="1800" b="1" dirty="0">
                <a:cs typeface="Arial" pitchFamily="34" charset="0"/>
              </a:rPr>
              <a:t>:</a:t>
            </a:r>
            <a:r>
              <a:rPr lang="es-ES" altLang="de-DE" sz="1800" dirty="0">
                <a:cs typeface="Arial" pitchFamily="34" charset="0"/>
              </a:rPr>
              <a:t> Bücherstapel</a:t>
            </a:r>
            <a:r>
              <a:rPr lang="es-ES" altLang="de-DE" sz="1800" dirty="0" smtClean="0">
                <a:cs typeface="Arial" pitchFamily="34" charset="0"/>
              </a:rPr>
              <a:t>.........................</a:t>
            </a:r>
            <a:r>
              <a:rPr lang="es-ES" altLang="de-DE" sz="1200" dirty="0" smtClean="0">
                <a:cs typeface="Arial" pitchFamily="34" charset="0"/>
              </a:rPr>
              <a:t> </a:t>
            </a:r>
            <a:r>
              <a:rPr lang="es-ES" altLang="de-DE" sz="1800" dirty="0">
                <a:cs typeface="Arial" pitchFamily="34" charset="0"/>
              </a:rPr>
              <a:t>S. 4</a:t>
            </a:r>
            <a:endParaRPr lang="de-DE" altLang="de-DE" sz="1800" dirty="0">
              <a:cs typeface="Arial" pitchFamily="34" charset="0"/>
            </a:endParaRPr>
          </a:p>
          <a:p>
            <a:pPr eaLnBrk="1" hangingPunct="1">
              <a:lnSpc>
                <a:spcPct val="100000"/>
              </a:lnSpc>
              <a:spcBef>
                <a:spcPct val="0"/>
              </a:spcBef>
              <a:spcAft>
                <a:spcPct val="0"/>
              </a:spcAft>
              <a:buClrTx/>
              <a:buFontTx/>
              <a:buNone/>
            </a:pPr>
            <a:r>
              <a:rPr lang="es-ES" altLang="de-DE" sz="1800" b="1" dirty="0" smtClean="0">
                <a:cs typeface="Arial" pitchFamily="34" charset="0"/>
              </a:rPr>
              <a:t>Abb. </a:t>
            </a:r>
            <a:r>
              <a:rPr lang="es-ES" altLang="de-DE" sz="1800" b="1" dirty="0">
                <a:cs typeface="Arial" pitchFamily="34" charset="0"/>
              </a:rPr>
              <a:t>2:</a:t>
            </a:r>
            <a:r>
              <a:rPr lang="es-ES" altLang="de-DE" sz="1800" dirty="0">
                <a:cs typeface="Arial" pitchFamily="34" charset="0"/>
              </a:rPr>
              <a:t> </a:t>
            </a:r>
            <a:r>
              <a:rPr lang="es-ES" altLang="de-DE" sz="1800" dirty="0" smtClean="0">
                <a:cs typeface="Arial" pitchFamily="34" charset="0"/>
              </a:rPr>
              <a:t>Geöffnetes </a:t>
            </a:r>
            <a:r>
              <a:rPr lang="es-ES" altLang="de-DE" sz="1800" dirty="0">
                <a:cs typeface="Arial" pitchFamily="34" charset="0"/>
              </a:rPr>
              <a:t>Buch</a:t>
            </a:r>
            <a:r>
              <a:rPr lang="es-ES" altLang="de-DE" sz="1800" dirty="0" smtClean="0">
                <a:cs typeface="Arial" pitchFamily="34" charset="0"/>
              </a:rPr>
              <a:t>................... </a:t>
            </a:r>
            <a:r>
              <a:rPr lang="es-ES" altLang="de-DE" sz="1800" dirty="0">
                <a:cs typeface="Arial" pitchFamily="34" charset="0"/>
              </a:rPr>
              <a:t>S. </a:t>
            </a:r>
            <a:r>
              <a:rPr lang="es-ES" altLang="de-DE" sz="1800" dirty="0" smtClean="0">
                <a:cs typeface="Arial" pitchFamily="34" charset="0"/>
              </a:rPr>
              <a:t>4</a:t>
            </a:r>
            <a:endParaRPr lang="de-DE" altLang="de-DE" sz="1800" dirty="0">
              <a:cs typeface="Arial" pitchFamily="34" charset="0"/>
            </a:endParaRPr>
          </a:p>
        </p:txBody>
      </p:sp>
      <p:sp>
        <p:nvSpPr>
          <p:cNvPr id="13" name="Rechteck 12"/>
          <p:cNvSpPr/>
          <p:nvPr/>
        </p:nvSpPr>
        <p:spPr>
          <a:xfrm>
            <a:off x="4501415" y="3501008"/>
            <a:ext cx="4414015" cy="2554545"/>
          </a:xfrm>
          <a:prstGeom prst="rect">
            <a:avLst/>
          </a:prstGeom>
          <a:solidFill>
            <a:schemeClr val="bg1"/>
          </a:solidFill>
          <a:ln w="12700">
            <a:solidFill>
              <a:srgbClr val="C00000"/>
            </a:solidFill>
          </a:ln>
        </p:spPr>
        <p:txBody>
          <a:bodyPr wrap="square">
            <a:spAutoFit/>
          </a:bodyPr>
          <a:lstStyle/>
          <a:p>
            <a:pPr>
              <a:defRPr/>
            </a:pPr>
            <a:r>
              <a:rPr lang="es-ES" dirty="0" smtClean="0"/>
              <a:t>Literaturverzeichnis</a:t>
            </a:r>
            <a:endParaRPr lang="es-ES" dirty="0"/>
          </a:p>
          <a:p>
            <a:pPr>
              <a:defRPr/>
            </a:pPr>
            <a:r>
              <a:rPr lang="de-DE" b="1" dirty="0"/>
              <a:t>DIN EN ISO 216:2007-12</a:t>
            </a:r>
            <a:r>
              <a:rPr lang="de-DE" dirty="0"/>
              <a:t>: Schreibpapier und bestimmte Gruppen von Drucksachen - Endformate - A- und B-Reihen und Kennzeichnung der Maschinenlaufrichtung (ISO 216:2007</a:t>
            </a:r>
            <a:r>
              <a:rPr lang="de-DE" dirty="0" smtClean="0"/>
              <a:t>)</a:t>
            </a:r>
          </a:p>
          <a:p>
            <a:pPr>
              <a:defRPr/>
            </a:pPr>
            <a:endParaRPr lang="de-DE" sz="1050" dirty="0" smtClean="0"/>
          </a:p>
          <a:p>
            <a:pPr>
              <a:defRPr/>
            </a:pPr>
            <a:r>
              <a:rPr lang="de-DE" b="1" dirty="0"/>
              <a:t>Maier, Franz (</a:t>
            </a:r>
            <a:r>
              <a:rPr lang="de-DE" b="1" dirty="0" smtClean="0"/>
              <a:t>2021)</a:t>
            </a:r>
            <a:r>
              <a:rPr lang="de-DE" dirty="0" smtClean="0"/>
              <a:t>: </a:t>
            </a:r>
            <a:r>
              <a:rPr lang="de-DE" dirty="0"/>
              <a:t>Die Kunst zu lesen. </a:t>
            </a:r>
            <a:r>
              <a:rPr lang="de-DE" dirty="0" smtClean="0"/>
              <a:t>Frankfurt: </a:t>
            </a:r>
            <a:r>
              <a:rPr lang="de-DE" dirty="0" err="1" smtClean="0"/>
              <a:t>Libro</a:t>
            </a:r>
            <a:r>
              <a:rPr lang="de-DE" dirty="0" smtClean="0"/>
              <a:t>.</a:t>
            </a:r>
            <a:endParaRPr lang="es-ES" sz="1050" b="1" dirty="0"/>
          </a:p>
          <a:p>
            <a:pPr>
              <a:defRPr/>
            </a:pPr>
            <a:endParaRPr lang="es-ES" sz="500" dirty="0">
              <a:solidFill>
                <a:srgbClr val="626262"/>
              </a:solidFill>
            </a:endParaRPr>
          </a:p>
        </p:txBody>
      </p:sp>
      <p:sp>
        <p:nvSpPr>
          <p:cNvPr id="15" name="Rechteck 14"/>
          <p:cNvSpPr>
            <a:spLocks noChangeArrowheads="1"/>
          </p:cNvSpPr>
          <p:nvPr/>
        </p:nvSpPr>
        <p:spPr bwMode="auto">
          <a:xfrm>
            <a:off x="4499991" y="1484784"/>
            <a:ext cx="4392737" cy="646331"/>
          </a:xfrm>
          <a:prstGeom prst="rect">
            <a:avLst/>
          </a:prstGeom>
          <a:solidFill>
            <a:schemeClr val="bg1"/>
          </a:solidFill>
          <a:ln w="12700">
            <a:solidFill>
              <a:srgbClr val="C00000"/>
            </a:solidFill>
            <a:miter lim="800000"/>
            <a:headEnd/>
            <a:tailEnd/>
          </a:ln>
          <a:extLst/>
        </p:spPr>
        <p:txBody>
          <a:bodyPr wrap="square">
            <a:spAutoFit/>
          </a:bodyPr>
          <a:lstStyle>
            <a:lvl1pPr eaLnBrk="0" hangingPunct="0">
              <a:lnSpc>
                <a:spcPct val="110000"/>
              </a:lnSpc>
              <a:spcBef>
                <a:spcPct val="30000"/>
              </a:spcBef>
              <a:spcAft>
                <a:spcPct val="30000"/>
              </a:spcAft>
              <a:buClr>
                <a:srgbClr val="BE0000"/>
              </a:buClr>
              <a:buFont typeface="Wingdings" pitchFamily="2" charset="2"/>
              <a:buChar char="§"/>
              <a:defRPr sz="2000">
                <a:solidFill>
                  <a:schemeClr val="tx1"/>
                </a:solidFill>
                <a:latin typeface="Arial" pitchFamily="34" charset="0"/>
                <a:ea typeface="Geneva"/>
                <a:cs typeface="Geneva"/>
              </a:defRPr>
            </a:lvl1pPr>
            <a:lvl2pPr marL="742950" indent="-285750" eaLnBrk="0" hangingPunct="0">
              <a:lnSpc>
                <a:spcPct val="110000"/>
              </a:lnSpc>
              <a:spcBef>
                <a:spcPct val="30000"/>
              </a:spcBef>
              <a:spcAft>
                <a:spcPct val="30000"/>
              </a:spcAft>
              <a:buClr>
                <a:srgbClr val="BE0000"/>
              </a:buClr>
              <a:buFont typeface="Symbol" pitchFamily="18" charset="2"/>
              <a:buChar char="-"/>
              <a:defRPr>
                <a:solidFill>
                  <a:schemeClr val="tx1"/>
                </a:solidFill>
                <a:latin typeface="Arial" pitchFamily="34" charset="0"/>
                <a:ea typeface="Geneva"/>
                <a:cs typeface="Geneva"/>
              </a:defRPr>
            </a:lvl2pPr>
            <a:lvl3pPr marL="1143000" indent="-228600" eaLnBrk="0" hangingPunct="0">
              <a:lnSpc>
                <a:spcPct val="110000"/>
              </a:lnSpc>
              <a:spcBef>
                <a:spcPct val="30000"/>
              </a:spcBef>
              <a:spcAft>
                <a:spcPct val="30000"/>
              </a:spcAft>
              <a:buClr>
                <a:srgbClr val="BE0000"/>
              </a:buClr>
              <a:buFont typeface="Wingdings" pitchFamily="2" charset="2"/>
              <a:buChar char="§"/>
              <a:defRPr sz="1600">
                <a:solidFill>
                  <a:schemeClr val="tx1"/>
                </a:solidFill>
                <a:latin typeface="Arial" pitchFamily="34" charset="0"/>
                <a:ea typeface="Geneva"/>
                <a:cs typeface="Geneva"/>
              </a:defRPr>
            </a:lvl3pPr>
            <a:lvl4pPr marL="1600200" indent="-228600" eaLnBrk="0" hangingPunct="0">
              <a:lnSpc>
                <a:spcPct val="110000"/>
              </a:lnSpc>
              <a:spcBef>
                <a:spcPct val="30000"/>
              </a:spcBef>
              <a:spcAft>
                <a:spcPct val="30000"/>
              </a:spcAft>
              <a:buClr>
                <a:srgbClr val="BE0000"/>
              </a:buClr>
              <a:buFont typeface="Symbol" pitchFamily="18" charset="2"/>
              <a:buChar char="-"/>
              <a:defRPr sz="1600">
                <a:solidFill>
                  <a:schemeClr val="tx1"/>
                </a:solidFill>
                <a:latin typeface="Arial" pitchFamily="34" charset="0"/>
                <a:ea typeface="Geneva"/>
                <a:cs typeface="Geneva"/>
              </a:defRPr>
            </a:lvl4pPr>
            <a:lvl5pPr marL="2057400" indent="-228600" eaLnBrk="0" hangingPunct="0">
              <a:lnSpc>
                <a:spcPct val="110000"/>
              </a:lnSpc>
              <a:spcBef>
                <a:spcPct val="30000"/>
              </a:spcBef>
              <a:spcAft>
                <a:spcPct val="30000"/>
              </a:spcAft>
              <a:buClr>
                <a:srgbClr val="BE0000"/>
              </a:buClr>
              <a:buFont typeface="Wingdings" pitchFamily="2" charset="2"/>
              <a:buChar char="§"/>
              <a:defRPr sz="1600">
                <a:solidFill>
                  <a:schemeClr val="tx1"/>
                </a:solidFill>
                <a:latin typeface="Arial" pitchFamily="34" charset="0"/>
                <a:ea typeface="Geneva"/>
                <a:cs typeface="Geneva"/>
              </a:defRPr>
            </a:lvl5pPr>
            <a:lvl6pPr marL="2514600" indent="-228600" eaLnBrk="0" fontAlgn="base" hangingPunct="0">
              <a:lnSpc>
                <a:spcPct val="110000"/>
              </a:lnSpc>
              <a:spcBef>
                <a:spcPct val="30000"/>
              </a:spcBef>
              <a:spcAft>
                <a:spcPct val="30000"/>
              </a:spcAft>
              <a:buClr>
                <a:srgbClr val="BE0000"/>
              </a:buClr>
              <a:buFont typeface="Wingdings" pitchFamily="2" charset="2"/>
              <a:buChar char="§"/>
              <a:defRPr sz="1600">
                <a:solidFill>
                  <a:schemeClr val="tx1"/>
                </a:solidFill>
                <a:latin typeface="Arial" pitchFamily="34" charset="0"/>
                <a:ea typeface="Geneva"/>
                <a:cs typeface="Geneva"/>
              </a:defRPr>
            </a:lvl6pPr>
            <a:lvl7pPr marL="2971800" indent="-228600" eaLnBrk="0" fontAlgn="base" hangingPunct="0">
              <a:lnSpc>
                <a:spcPct val="110000"/>
              </a:lnSpc>
              <a:spcBef>
                <a:spcPct val="30000"/>
              </a:spcBef>
              <a:spcAft>
                <a:spcPct val="30000"/>
              </a:spcAft>
              <a:buClr>
                <a:srgbClr val="BE0000"/>
              </a:buClr>
              <a:buFont typeface="Wingdings" pitchFamily="2" charset="2"/>
              <a:buChar char="§"/>
              <a:defRPr sz="1600">
                <a:solidFill>
                  <a:schemeClr val="tx1"/>
                </a:solidFill>
                <a:latin typeface="Arial" pitchFamily="34" charset="0"/>
                <a:ea typeface="Geneva"/>
                <a:cs typeface="Geneva"/>
              </a:defRPr>
            </a:lvl7pPr>
            <a:lvl8pPr marL="3429000" indent="-228600" eaLnBrk="0" fontAlgn="base" hangingPunct="0">
              <a:lnSpc>
                <a:spcPct val="110000"/>
              </a:lnSpc>
              <a:spcBef>
                <a:spcPct val="30000"/>
              </a:spcBef>
              <a:spcAft>
                <a:spcPct val="30000"/>
              </a:spcAft>
              <a:buClr>
                <a:srgbClr val="BE0000"/>
              </a:buClr>
              <a:buFont typeface="Wingdings" pitchFamily="2" charset="2"/>
              <a:buChar char="§"/>
              <a:defRPr sz="1600">
                <a:solidFill>
                  <a:schemeClr val="tx1"/>
                </a:solidFill>
                <a:latin typeface="Arial" pitchFamily="34" charset="0"/>
                <a:ea typeface="Geneva"/>
                <a:cs typeface="Geneva"/>
              </a:defRPr>
            </a:lvl8pPr>
            <a:lvl9pPr marL="3886200" indent="-228600" eaLnBrk="0" fontAlgn="base" hangingPunct="0">
              <a:lnSpc>
                <a:spcPct val="110000"/>
              </a:lnSpc>
              <a:spcBef>
                <a:spcPct val="30000"/>
              </a:spcBef>
              <a:spcAft>
                <a:spcPct val="30000"/>
              </a:spcAft>
              <a:buClr>
                <a:srgbClr val="BE0000"/>
              </a:buClr>
              <a:buFont typeface="Wingdings" pitchFamily="2" charset="2"/>
              <a:buChar char="§"/>
              <a:defRPr sz="1600">
                <a:solidFill>
                  <a:schemeClr val="tx1"/>
                </a:solidFill>
                <a:latin typeface="Arial" pitchFamily="34" charset="0"/>
                <a:ea typeface="Geneva"/>
                <a:cs typeface="Geneva"/>
              </a:defRPr>
            </a:lvl9pPr>
          </a:lstStyle>
          <a:p>
            <a:pPr eaLnBrk="1" hangingPunct="1">
              <a:lnSpc>
                <a:spcPct val="100000"/>
              </a:lnSpc>
              <a:spcBef>
                <a:spcPct val="0"/>
              </a:spcBef>
              <a:spcAft>
                <a:spcPct val="0"/>
              </a:spcAft>
              <a:buClrTx/>
              <a:buFontTx/>
              <a:buNone/>
            </a:pPr>
            <a:r>
              <a:rPr lang="es-ES" altLang="de-DE" sz="1800" dirty="0" smtClean="0">
                <a:cs typeface="Arial" pitchFamily="34" charset="0"/>
              </a:rPr>
              <a:t>Tabellenverzeichnis</a:t>
            </a:r>
            <a:endParaRPr lang="de-DE" altLang="de-DE" sz="1800" dirty="0">
              <a:cs typeface="Arial" pitchFamily="34" charset="0"/>
            </a:endParaRPr>
          </a:p>
          <a:p>
            <a:pPr eaLnBrk="1" hangingPunct="1">
              <a:lnSpc>
                <a:spcPct val="100000"/>
              </a:lnSpc>
              <a:spcBef>
                <a:spcPct val="0"/>
              </a:spcBef>
              <a:spcAft>
                <a:spcPct val="0"/>
              </a:spcAft>
              <a:buClrTx/>
              <a:buFontTx/>
              <a:buNone/>
            </a:pPr>
            <a:r>
              <a:rPr lang="es-ES" altLang="de-DE" sz="1800" b="1" dirty="0" smtClean="0">
                <a:cs typeface="Arial" pitchFamily="34" charset="0"/>
              </a:rPr>
              <a:t>Tab. 1</a:t>
            </a:r>
            <a:r>
              <a:rPr lang="es-ES" altLang="de-DE" sz="1800" b="1" dirty="0">
                <a:cs typeface="Arial" pitchFamily="34" charset="0"/>
              </a:rPr>
              <a:t>:</a:t>
            </a:r>
            <a:r>
              <a:rPr lang="es-ES" altLang="de-DE" sz="1800" dirty="0">
                <a:cs typeface="Arial" pitchFamily="34" charset="0"/>
              </a:rPr>
              <a:t> DIN-Papiermaße </a:t>
            </a:r>
            <a:r>
              <a:rPr lang="es-ES" altLang="de-DE" sz="1800" dirty="0" smtClean="0">
                <a:cs typeface="Arial" pitchFamily="34" charset="0"/>
              </a:rPr>
              <a:t>.................. </a:t>
            </a:r>
            <a:r>
              <a:rPr lang="es-ES" altLang="de-DE" sz="1800" dirty="0">
                <a:cs typeface="Arial" pitchFamily="34" charset="0"/>
              </a:rPr>
              <a:t>S. 3</a:t>
            </a:r>
            <a:endParaRPr lang="de-DE" altLang="de-DE" sz="1800" dirty="0">
              <a:cs typeface="Arial" pitchFamily="34" charset="0"/>
            </a:endParaRPr>
          </a:p>
        </p:txBody>
      </p:sp>
      <p:pic>
        <p:nvPicPr>
          <p:cNvPr id="16" name="Picture 3"/>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3129" t="81892" r="66829" b="6388"/>
          <a:stretch/>
        </p:blipFill>
        <p:spPr bwMode="auto">
          <a:xfrm>
            <a:off x="415979" y="4752718"/>
            <a:ext cx="1226754" cy="692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hteck 16"/>
          <p:cNvSpPr/>
          <p:nvPr/>
        </p:nvSpPr>
        <p:spPr>
          <a:xfrm>
            <a:off x="395469" y="5451590"/>
            <a:ext cx="4572000" cy="523220"/>
          </a:xfrm>
          <a:prstGeom prst="rect">
            <a:avLst/>
          </a:prstGeom>
        </p:spPr>
        <p:txBody>
          <a:bodyPr>
            <a:spAutoFit/>
          </a:bodyPr>
          <a:lstStyle/>
          <a:p>
            <a:r>
              <a:rPr lang="de-DE" sz="1400" b="1" dirty="0" smtClean="0">
                <a:solidFill>
                  <a:srgbClr val="626262"/>
                </a:solidFill>
              </a:rPr>
              <a:t>Abb. 2: </a:t>
            </a:r>
            <a:r>
              <a:rPr lang="de-DE" sz="1400" dirty="0" smtClean="0">
                <a:solidFill>
                  <a:srgbClr val="626262"/>
                </a:solidFill>
              </a:rPr>
              <a:t>Geöffnetes Buch</a:t>
            </a:r>
            <a:endParaRPr lang="de-DE" sz="1400" dirty="0">
              <a:solidFill>
                <a:srgbClr val="626262"/>
              </a:solidFill>
            </a:endParaRPr>
          </a:p>
          <a:p>
            <a:r>
              <a:rPr lang="de-DE" sz="1400" dirty="0" smtClean="0">
                <a:solidFill>
                  <a:srgbClr val="626262"/>
                </a:solidFill>
              </a:rPr>
              <a:t>(Quelle: in Anlehnung an Maier 2021, S. 8)</a:t>
            </a:r>
            <a:endParaRPr lang="de-DE" sz="1400" dirty="0">
              <a:solidFill>
                <a:srgbClr val="626262"/>
              </a:solidFill>
            </a:endParaRPr>
          </a:p>
        </p:txBody>
      </p:sp>
    </p:spTree>
    <p:extLst>
      <p:ext uri="{BB962C8B-B14F-4D97-AF65-F5344CB8AC3E}">
        <p14:creationId xmlns:p14="http://schemas.microsoft.com/office/powerpoint/2010/main" val="486389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altLang="de-DE" dirty="0">
                <a:solidFill>
                  <a:schemeClr val="tx1"/>
                </a:solidFill>
                <a:ea typeface="Geneva"/>
                <a:cs typeface="Geneva"/>
              </a:rPr>
              <a:t>Sie wollen diese Aussage aus dem Buch von Anna Mustermann (</a:t>
            </a:r>
            <a:r>
              <a:rPr lang="de-DE" altLang="de-DE" dirty="0" smtClean="0">
                <a:solidFill>
                  <a:schemeClr val="tx1"/>
                </a:solidFill>
                <a:ea typeface="Geneva"/>
                <a:cs typeface="Geneva"/>
              </a:rPr>
              <a:t>2020) </a:t>
            </a:r>
            <a:r>
              <a:rPr lang="de-DE" altLang="de-DE" dirty="0">
                <a:solidFill>
                  <a:schemeClr val="tx1"/>
                </a:solidFill>
                <a:ea typeface="Geneva"/>
                <a:cs typeface="Geneva"/>
              </a:rPr>
              <a:t>zitieren – wie gehen Sie vor?</a:t>
            </a:r>
          </a:p>
          <a:p>
            <a:endParaRPr lang="de-DE" dirty="0"/>
          </a:p>
        </p:txBody>
      </p:sp>
      <p:sp>
        <p:nvSpPr>
          <p:cNvPr id="3" name="Titel 2"/>
          <p:cNvSpPr>
            <a:spLocks noGrp="1"/>
          </p:cNvSpPr>
          <p:nvPr>
            <p:ph type="ctrTitle"/>
          </p:nvPr>
        </p:nvSpPr>
        <p:spPr/>
        <p:txBody>
          <a:bodyPr/>
          <a:lstStyle/>
          <a:p>
            <a:r>
              <a:rPr lang="de-DE" altLang="de-DE" dirty="0" smtClean="0">
                <a:ea typeface="Geneva"/>
                <a:cs typeface="Geneva"/>
              </a:rPr>
              <a:t>Zitieren aus zweiter Hand</a:t>
            </a:r>
            <a:endParaRPr lang="de-DE" dirty="0"/>
          </a:p>
        </p:txBody>
      </p:sp>
      <p:sp>
        <p:nvSpPr>
          <p:cNvPr id="4" name="Fußzeilenplatzhalter 3"/>
          <p:cNvSpPr>
            <a:spLocks noGrp="1"/>
          </p:cNvSpPr>
          <p:nvPr>
            <p:ph type="ftr" sz="quarter" idx="3"/>
          </p:nvPr>
        </p:nvSpPr>
        <p:spPr/>
        <p:txBody>
          <a:bodyPr/>
          <a:lstStyle/>
          <a:p>
            <a:r>
              <a:rPr lang="de-DE" smtClean="0"/>
              <a:t>Hochschule Landshut  |  www.haw-landshut.de</a:t>
            </a:r>
            <a:endParaRPr lang="de-DE" dirty="0"/>
          </a:p>
        </p:txBody>
      </p:sp>
      <p:sp>
        <p:nvSpPr>
          <p:cNvPr id="5" name="Datumsplatzhalter 4"/>
          <p:cNvSpPr>
            <a:spLocks noGrp="1"/>
          </p:cNvSpPr>
          <p:nvPr>
            <p:ph type="dt" sz="half" idx="2"/>
          </p:nvPr>
        </p:nvSpPr>
        <p:spPr/>
        <p:txBody>
          <a:bodyPr/>
          <a:lstStyle/>
          <a:p>
            <a:fld id="{C6DE59DF-1964-4F40-BFE0-0271FA9E7BFB}" type="datetime1">
              <a:rPr lang="de-DE" smtClean="0"/>
              <a:t>20.03.2023</a:t>
            </a:fld>
            <a:endParaRPr lang="de-DE" dirty="0"/>
          </a:p>
        </p:txBody>
      </p:sp>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564904"/>
            <a:ext cx="5468937" cy="346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feld 6"/>
          <p:cNvSpPr txBox="1"/>
          <p:nvPr/>
        </p:nvSpPr>
        <p:spPr>
          <a:xfrm>
            <a:off x="755576" y="4110171"/>
            <a:ext cx="5328592" cy="83099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a:defRPr/>
            </a:pPr>
            <a:r>
              <a:rPr lang="de-DE" sz="2400" b="1" dirty="0">
                <a:solidFill>
                  <a:srgbClr val="C00000"/>
                </a:solidFill>
                <a:sym typeface="Wingdings" panose="05000000000000000000" pitchFamily="2" charset="2"/>
              </a:rPr>
              <a:t> i</a:t>
            </a:r>
            <a:r>
              <a:rPr lang="de-DE" sz="2400" b="1" dirty="0">
                <a:solidFill>
                  <a:srgbClr val="C00000"/>
                </a:solidFill>
              </a:rPr>
              <a:t>mmer </a:t>
            </a:r>
            <a:r>
              <a:rPr lang="de-DE" sz="2400" b="1" dirty="0" smtClean="0">
                <a:solidFill>
                  <a:srgbClr val="C00000"/>
                </a:solidFill>
              </a:rPr>
              <a:t>den Originaltext </a:t>
            </a:r>
            <a:r>
              <a:rPr lang="de-DE" sz="2400" b="1" dirty="0">
                <a:solidFill>
                  <a:srgbClr val="C00000"/>
                </a:solidFill>
              </a:rPr>
              <a:t>(Müller)   </a:t>
            </a:r>
            <a:br>
              <a:rPr lang="de-DE" sz="2400" b="1" dirty="0">
                <a:solidFill>
                  <a:srgbClr val="C00000"/>
                </a:solidFill>
              </a:rPr>
            </a:br>
            <a:r>
              <a:rPr lang="de-DE" sz="2400" b="1" dirty="0">
                <a:solidFill>
                  <a:srgbClr val="C00000"/>
                </a:solidFill>
              </a:rPr>
              <a:t>     </a:t>
            </a:r>
            <a:r>
              <a:rPr lang="de-DE" sz="2400" b="1" dirty="0" smtClean="0">
                <a:solidFill>
                  <a:srgbClr val="C00000"/>
                </a:solidFill>
              </a:rPr>
              <a:t>lesen + </a:t>
            </a:r>
            <a:r>
              <a:rPr lang="de-DE" sz="2400" b="1" dirty="0">
                <a:solidFill>
                  <a:srgbClr val="C00000"/>
                </a:solidFill>
              </a:rPr>
              <a:t>zitieren</a:t>
            </a:r>
          </a:p>
        </p:txBody>
      </p:sp>
    </p:spTree>
    <p:extLst>
      <p:ext uri="{BB962C8B-B14F-4D97-AF65-F5344CB8AC3E}">
        <p14:creationId xmlns:p14="http://schemas.microsoft.com/office/powerpoint/2010/main" val="2380240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b="1" dirty="0" smtClean="0">
                <a:solidFill>
                  <a:schemeClr val="tx1"/>
                </a:solidFill>
              </a:rPr>
              <a:t>Notfalls</a:t>
            </a:r>
            <a:r>
              <a:rPr lang="de-DE" dirty="0" smtClean="0">
                <a:solidFill>
                  <a:schemeClr val="tx1"/>
                </a:solidFill>
              </a:rPr>
              <a:t> mit „zitiert nach“ / „zit. n.“</a:t>
            </a:r>
          </a:p>
          <a:p>
            <a:endParaRPr lang="de-DE" dirty="0"/>
          </a:p>
          <a:p>
            <a:endParaRPr lang="de-DE" dirty="0" smtClean="0"/>
          </a:p>
          <a:p>
            <a:endParaRPr lang="de-DE" dirty="0"/>
          </a:p>
          <a:p>
            <a:endParaRPr lang="de-DE" dirty="0" smtClean="0"/>
          </a:p>
          <a:p>
            <a:endParaRPr lang="de-DE" dirty="0"/>
          </a:p>
          <a:p>
            <a:endParaRPr lang="de-DE" dirty="0" smtClean="0"/>
          </a:p>
          <a:p>
            <a:r>
              <a:rPr lang="de-DE" dirty="0" smtClean="0">
                <a:solidFill>
                  <a:schemeClr val="tx1"/>
                </a:solidFill>
              </a:rPr>
              <a:t>Leider darüber hinaus kein Konsens über notwendige Angaben</a:t>
            </a:r>
          </a:p>
          <a:p>
            <a:endParaRPr lang="de-DE" dirty="0"/>
          </a:p>
          <a:p>
            <a:endParaRPr lang="de-DE" dirty="0" smtClean="0"/>
          </a:p>
          <a:p>
            <a:endParaRPr lang="de-DE" dirty="0"/>
          </a:p>
        </p:txBody>
      </p:sp>
      <p:sp>
        <p:nvSpPr>
          <p:cNvPr id="3" name="Titel 2"/>
          <p:cNvSpPr>
            <a:spLocks noGrp="1"/>
          </p:cNvSpPr>
          <p:nvPr>
            <p:ph type="ctrTitle"/>
          </p:nvPr>
        </p:nvSpPr>
        <p:spPr/>
        <p:txBody>
          <a:bodyPr/>
          <a:lstStyle/>
          <a:p>
            <a:r>
              <a:rPr lang="de-DE" altLang="de-DE" dirty="0" smtClean="0">
                <a:ea typeface="Geneva"/>
                <a:cs typeface="Geneva"/>
              </a:rPr>
              <a:t>Zitieren aus zweiter Hand</a:t>
            </a:r>
            <a:endParaRPr lang="de-DE" dirty="0"/>
          </a:p>
        </p:txBody>
      </p:sp>
      <p:sp>
        <p:nvSpPr>
          <p:cNvPr id="4" name="Fußzeilenplatzhalter 3"/>
          <p:cNvSpPr>
            <a:spLocks noGrp="1"/>
          </p:cNvSpPr>
          <p:nvPr>
            <p:ph type="ftr" sz="quarter" idx="3"/>
          </p:nvPr>
        </p:nvSpPr>
        <p:spPr/>
        <p:txBody>
          <a:bodyPr/>
          <a:lstStyle/>
          <a:p>
            <a:r>
              <a:rPr lang="de-DE" smtClean="0"/>
              <a:t>Hochschule Landshut  |  www.haw-landshut.de</a:t>
            </a:r>
            <a:endParaRPr lang="de-DE" dirty="0"/>
          </a:p>
        </p:txBody>
      </p:sp>
      <p:sp>
        <p:nvSpPr>
          <p:cNvPr id="5" name="Datumsplatzhalter 4"/>
          <p:cNvSpPr>
            <a:spLocks noGrp="1"/>
          </p:cNvSpPr>
          <p:nvPr>
            <p:ph type="dt" sz="half" idx="2"/>
          </p:nvPr>
        </p:nvSpPr>
        <p:spPr/>
        <p:txBody>
          <a:bodyPr/>
          <a:lstStyle/>
          <a:p>
            <a:fld id="{C6DE59DF-1964-4F40-BFE0-0271FA9E7BFB}" type="datetime1">
              <a:rPr lang="de-DE" smtClean="0"/>
              <a:t>20.03.2023</a:t>
            </a:fld>
            <a:endParaRPr lang="de-DE" dirty="0"/>
          </a:p>
        </p:txBody>
      </p:sp>
      <p:pic>
        <p:nvPicPr>
          <p:cNvPr id="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132856"/>
            <a:ext cx="6624736" cy="2477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31108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7"/>
          <p:cNvSpPr>
            <a:spLocks noGrp="1"/>
          </p:cNvSpPr>
          <p:nvPr>
            <p:ph idx="1"/>
          </p:nvPr>
        </p:nvSpPr>
        <p:spPr/>
        <p:txBody>
          <a:bodyPr/>
          <a:lstStyle/>
          <a:p>
            <a:pPr marL="457200" indent="-457200">
              <a:buFont typeface="+mj-lt"/>
              <a:buAutoNum type="arabicPeriod"/>
            </a:pPr>
            <a:r>
              <a:rPr lang="de-DE" altLang="de-DE" b="1" dirty="0"/>
              <a:t>Grundlagen des Zitierens</a:t>
            </a:r>
          </a:p>
          <a:p>
            <a:pPr marL="457200" indent="-457200">
              <a:buFont typeface="+mj-lt"/>
              <a:buAutoNum type="arabicPeriod"/>
            </a:pPr>
            <a:r>
              <a:rPr lang="de-DE" altLang="de-DE" dirty="0"/>
              <a:t>Quellenangaben</a:t>
            </a:r>
          </a:p>
          <a:p>
            <a:pPr marL="457200" indent="-457200">
              <a:buFont typeface="+mj-lt"/>
              <a:buAutoNum type="arabicPeriod"/>
            </a:pPr>
            <a:r>
              <a:rPr lang="de-DE" altLang="de-DE" dirty="0"/>
              <a:t>Zitierstile</a:t>
            </a:r>
          </a:p>
          <a:p>
            <a:pPr marL="457200" indent="-457200">
              <a:buFont typeface="+mj-lt"/>
              <a:buAutoNum type="arabicPeriod"/>
            </a:pPr>
            <a:r>
              <a:rPr lang="de-DE" altLang="de-DE" dirty="0"/>
              <a:t>Besonderheiten, Grauzonen und </a:t>
            </a:r>
            <a:r>
              <a:rPr lang="de-DE" altLang="de-DE" dirty="0" smtClean="0"/>
              <a:t>Plagiate</a:t>
            </a:r>
          </a:p>
          <a:p>
            <a:pPr marL="457200" indent="-457200">
              <a:buFont typeface="+mj-lt"/>
              <a:buAutoNum type="arabicPeriod"/>
            </a:pPr>
            <a:r>
              <a:rPr lang="de-DE" altLang="de-DE" dirty="0" smtClean="0"/>
              <a:t>Übung mit Beispielen</a:t>
            </a:r>
            <a:endParaRPr lang="de-DE" altLang="de-DE" dirty="0"/>
          </a:p>
          <a:p>
            <a:pPr marL="457200" indent="-457200">
              <a:buFont typeface="+mj-lt"/>
              <a:buAutoNum type="arabicPeriod"/>
            </a:pPr>
            <a:r>
              <a:rPr lang="de-DE" altLang="de-DE" dirty="0" smtClean="0"/>
              <a:t>Abschließende Hinweise</a:t>
            </a:r>
            <a:endParaRPr lang="de-DE" altLang="de-DE" dirty="0"/>
          </a:p>
        </p:txBody>
      </p:sp>
      <p:sp>
        <p:nvSpPr>
          <p:cNvPr id="7" name="Titel 6"/>
          <p:cNvSpPr>
            <a:spLocks noGrp="1"/>
          </p:cNvSpPr>
          <p:nvPr>
            <p:ph type="ctrTitle"/>
          </p:nvPr>
        </p:nvSpPr>
        <p:spPr/>
        <p:txBody>
          <a:bodyPr/>
          <a:lstStyle/>
          <a:p>
            <a:r>
              <a:rPr lang="de-DE" altLang="de-DE" dirty="0"/>
              <a:t>Inhalt des Seminars</a:t>
            </a:r>
            <a:endParaRPr lang="de-DE" dirty="0"/>
          </a:p>
        </p:txBody>
      </p:sp>
      <p:sp>
        <p:nvSpPr>
          <p:cNvPr id="5" name="Fußzeilenplatzhalter 4"/>
          <p:cNvSpPr>
            <a:spLocks noGrp="1"/>
          </p:cNvSpPr>
          <p:nvPr>
            <p:ph type="ftr" sz="quarter" idx="3"/>
          </p:nvPr>
        </p:nvSpPr>
        <p:spPr/>
        <p:txBody>
          <a:bodyPr/>
          <a:lstStyle/>
          <a:p>
            <a:r>
              <a:rPr lang="de-DE" smtClean="0"/>
              <a:t>Hochschule Landshut  |  www.haw-landshut.de</a:t>
            </a:r>
            <a:endParaRPr lang="de-DE" dirty="0"/>
          </a:p>
        </p:txBody>
      </p:sp>
      <p:sp>
        <p:nvSpPr>
          <p:cNvPr id="6" name="Datumsplatzhalter 5"/>
          <p:cNvSpPr>
            <a:spLocks noGrp="1"/>
          </p:cNvSpPr>
          <p:nvPr>
            <p:ph type="dt" sz="half" idx="2"/>
          </p:nvPr>
        </p:nvSpPr>
        <p:spPr/>
        <p:txBody>
          <a:bodyPr/>
          <a:lstStyle/>
          <a:p>
            <a:fld id="{C6DE59DF-1964-4F40-BFE0-0271FA9E7BFB}" type="datetime1">
              <a:rPr lang="de-DE" smtClean="0"/>
              <a:t>20.03.2023</a:t>
            </a:fld>
            <a:endParaRPr lang="de-DE" dirty="0"/>
          </a:p>
        </p:txBody>
      </p:sp>
    </p:spTree>
    <p:extLst>
      <p:ext uri="{BB962C8B-B14F-4D97-AF65-F5344CB8AC3E}">
        <p14:creationId xmlns:p14="http://schemas.microsoft.com/office/powerpoint/2010/main" val="20022337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251520" y="1620000"/>
            <a:ext cx="8568952" cy="4536000"/>
          </a:xfrm>
        </p:spPr>
        <p:txBody>
          <a:bodyPr/>
          <a:lstStyle/>
          <a:p>
            <a:r>
              <a:rPr lang="de-DE" altLang="de-DE" dirty="0">
                <a:solidFill>
                  <a:schemeClr val="tx1"/>
                </a:solidFill>
                <a:ea typeface="Geneva"/>
                <a:cs typeface="Geneva"/>
              </a:rPr>
              <a:t>Allgemeinwissen (generell oder </a:t>
            </a:r>
            <a:r>
              <a:rPr lang="de-DE" altLang="de-DE" dirty="0" smtClean="0">
                <a:solidFill>
                  <a:schemeClr val="tx1"/>
                </a:solidFill>
                <a:ea typeface="Geneva"/>
                <a:cs typeface="Geneva"/>
              </a:rPr>
              <a:t>fachbezogen) </a:t>
            </a:r>
            <a:r>
              <a:rPr lang="de-DE" altLang="de-DE" dirty="0">
                <a:solidFill>
                  <a:schemeClr val="tx1"/>
                </a:solidFill>
                <a:ea typeface="Geneva"/>
                <a:cs typeface="Geneva"/>
              </a:rPr>
              <a:t>muss nicht zitiert werden</a:t>
            </a:r>
            <a:r>
              <a:rPr lang="de-DE" altLang="de-DE" dirty="0" smtClean="0">
                <a:solidFill>
                  <a:schemeClr val="tx1"/>
                </a:solidFill>
                <a:ea typeface="Geneva"/>
                <a:cs typeface="Geneva"/>
              </a:rPr>
              <a:t>.</a:t>
            </a:r>
          </a:p>
          <a:p>
            <a:endParaRPr lang="de-DE" altLang="de-DE" dirty="0">
              <a:solidFill>
                <a:schemeClr val="tx1"/>
              </a:solidFill>
              <a:ea typeface="Geneva"/>
              <a:cs typeface="Geneva"/>
            </a:endParaRPr>
          </a:p>
          <a:p>
            <a:r>
              <a:rPr lang="de-DE" altLang="de-DE" dirty="0">
                <a:solidFill>
                  <a:schemeClr val="tx1"/>
                </a:solidFill>
                <a:ea typeface="Geneva"/>
                <a:cs typeface="Geneva"/>
              </a:rPr>
              <a:t>Strittige oder veränderliche Fakten müssen immer belegt werden.</a:t>
            </a:r>
          </a:p>
          <a:p>
            <a:endParaRPr lang="de-DE" sz="2800" dirty="0"/>
          </a:p>
        </p:txBody>
      </p:sp>
      <p:sp>
        <p:nvSpPr>
          <p:cNvPr id="3" name="Titel 2"/>
          <p:cNvSpPr>
            <a:spLocks noGrp="1"/>
          </p:cNvSpPr>
          <p:nvPr>
            <p:ph type="ctrTitle"/>
          </p:nvPr>
        </p:nvSpPr>
        <p:spPr/>
        <p:txBody>
          <a:bodyPr/>
          <a:lstStyle/>
          <a:p>
            <a:r>
              <a:rPr lang="de-DE" altLang="de-DE" dirty="0">
                <a:ea typeface="Geneva"/>
                <a:cs typeface="Geneva"/>
              </a:rPr>
              <a:t>Was dürfen Sie voraussetzen?</a:t>
            </a:r>
            <a:endParaRPr lang="de-DE" dirty="0"/>
          </a:p>
        </p:txBody>
      </p:sp>
      <p:sp>
        <p:nvSpPr>
          <p:cNvPr id="4" name="Fußzeilenplatzhalter 3"/>
          <p:cNvSpPr>
            <a:spLocks noGrp="1"/>
          </p:cNvSpPr>
          <p:nvPr>
            <p:ph type="ftr" sz="quarter" idx="3"/>
          </p:nvPr>
        </p:nvSpPr>
        <p:spPr/>
        <p:txBody>
          <a:bodyPr/>
          <a:lstStyle/>
          <a:p>
            <a:r>
              <a:rPr lang="de-DE" smtClean="0"/>
              <a:t>Hochschule Landshut  |  www.haw-landshut.de</a:t>
            </a:r>
            <a:endParaRPr lang="de-DE" dirty="0"/>
          </a:p>
        </p:txBody>
      </p:sp>
      <p:sp>
        <p:nvSpPr>
          <p:cNvPr id="5" name="Datumsplatzhalter 4"/>
          <p:cNvSpPr>
            <a:spLocks noGrp="1"/>
          </p:cNvSpPr>
          <p:nvPr>
            <p:ph type="dt" sz="half" idx="2"/>
          </p:nvPr>
        </p:nvSpPr>
        <p:spPr/>
        <p:txBody>
          <a:bodyPr/>
          <a:lstStyle/>
          <a:p>
            <a:fld id="{C6DE59DF-1964-4F40-BFE0-0271FA9E7BFB}" type="datetime1">
              <a:rPr lang="de-DE" smtClean="0"/>
              <a:t>20.03.2023</a:t>
            </a:fld>
            <a:endParaRPr lang="de-DE" dirty="0"/>
          </a:p>
        </p:txBody>
      </p:sp>
    </p:spTree>
    <p:extLst>
      <p:ext uri="{BB962C8B-B14F-4D97-AF65-F5344CB8AC3E}">
        <p14:creationId xmlns:p14="http://schemas.microsoft.com/office/powerpoint/2010/main" val="35562463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251520" y="1620000"/>
            <a:ext cx="8640960" cy="1664984"/>
          </a:xfrm>
        </p:spPr>
        <p:txBody>
          <a:bodyPr/>
          <a:lstStyle/>
          <a:p>
            <a:pPr marL="0" indent="0">
              <a:buFont typeface="Wingdings" pitchFamily="2" charset="2"/>
              <a:buNone/>
              <a:defRPr/>
            </a:pPr>
            <a:r>
              <a:rPr lang="de-DE" altLang="de-DE" sz="2000" dirty="0">
                <a:ea typeface="Geneva"/>
                <a:cs typeface="Geneva"/>
              </a:rPr>
              <a:t>Die Kopenhagener Kriterien bestimmen seit 1993 die Bedingungen für eine Vollmitgliedschaft in der EU. </a:t>
            </a:r>
          </a:p>
          <a:p>
            <a:pPr>
              <a:buFont typeface="Wingdings" pitchFamily="2" charset="2"/>
              <a:buChar char="à"/>
              <a:defRPr/>
            </a:pPr>
            <a:r>
              <a:rPr lang="de-DE" altLang="de-DE" sz="2000" b="1" dirty="0">
                <a:solidFill>
                  <a:srgbClr val="00B050"/>
                </a:solidFill>
                <a:ea typeface="Geneva"/>
                <a:cs typeface="Geneva"/>
                <a:sym typeface="Wingdings" panose="05000000000000000000" pitchFamily="2" charset="2"/>
              </a:rPr>
              <a:t> </a:t>
            </a:r>
            <a:r>
              <a:rPr lang="de-DE" altLang="de-DE" sz="2000" b="1" dirty="0">
                <a:solidFill>
                  <a:srgbClr val="78B400"/>
                </a:solidFill>
                <a:ea typeface="Geneva"/>
                <a:cs typeface="Geneva"/>
                <a:sym typeface="Wingdings" panose="05000000000000000000" pitchFamily="2" charset="2"/>
              </a:rPr>
              <a:t>u</a:t>
            </a:r>
            <a:r>
              <a:rPr lang="de-DE" altLang="de-DE" sz="2000" b="1" dirty="0">
                <a:solidFill>
                  <a:srgbClr val="78B400"/>
                </a:solidFill>
                <a:ea typeface="Geneva"/>
                <a:cs typeface="Geneva"/>
              </a:rPr>
              <a:t>nstrittig, im Studium gelernt, in eigenen Worten erklärt</a:t>
            </a:r>
            <a:endParaRPr lang="de-DE" sz="2000" dirty="0"/>
          </a:p>
        </p:txBody>
      </p:sp>
      <p:sp>
        <p:nvSpPr>
          <p:cNvPr id="3" name="Titel 2"/>
          <p:cNvSpPr>
            <a:spLocks noGrp="1"/>
          </p:cNvSpPr>
          <p:nvPr>
            <p:ph type="ctrTitle"/>
          </p:nvPr>
        </p:nvSpPr>
        <p:spPr/>
        <p:txBody>
          <a:bodyPr/>
          <a:lstStyle/>
          <a:p>
            <a:r>
              <a:rPr lang="de-DE" altLang="de-DE" dirty="0">
                <a:ea typeface="Geneva"/>
                <a:cs typeface="Geneva"/>
              </a:rPr>
              <a:t>Was dürfen Sie voraussetzen?</a:t>
            </a:r>
            <a:endParaRPr lang="de-DE" dirty="0"/>
          </a:p>
        </p:txBody>
      </p:sp>
      <p:sp>
        <p:nvSpPr>
          <p:cNvPr id="4" name="Fußzeilenplatzhalter 3"/>
          <p:cNvSpPr>
            <a:spLocks noGrp="1"/>
          </p:cNvSpPr>
          <p:nvPr>
            <p:ph type="ftr" sz="quarter" idx="3"/>
          </p:nvPr>
        </p:nvSpPr>
        <p:spPr/>
        <p:txBody>
          <a:bodyPr/>
          <a:lstStyle/>
          <a:p>
            <a:r>
              <a:rPr lang="de-DE" smtClean="0"/>
              <a:t>Hochschule Landshut  |  www.haw-landshut.de</a:t>
            </a:r>
            <a:endParaRPr lang="de-DE" dirty="0"/>
          </a:p>
        </p:txBody>
      </p:sp>
      <p:sp>
        <p:nvSpPr>
          <p:cNvPr id="5" name="Datumsplatzhalter 4"/>
          <p:cNvSpPr>
            <a:spLocks noGrp="1"/>
          </p:cNvSpPr>
          <p:nvPr>
            <p:ph type="dt" sz="half" idx="2"/>
          </p:nvPr>
        </p:nvSpPr>
        <p:spPr/>
        <p:txBody>
          <a:bodyPr/>
          <a:lstStyle/>
          <a:p>
            <a:fld id="{C6DE59DF-1964-4F40-BFE0-0271FA9E7BFB}" type="datetime1">
              <a:rPr lang="de-DE" smtClean="0"/>
              <a:t>20.03.2023</a:t>
            </a:fld>
            <a:endParaRPr lang="de-DE" dirty="0"/>
          </a:p>
        </p:txBody>
      </p:sp>
      <p:sp>
        <p:nvSpPr>
          <p:cNvPr id="8" name="Inhaltsplatzhalter 1"/>
          <p:cNvSpPr txBox="1">
            <a:spLocks/>
          </p:cNvSpPr>
          <p:nvPr/>
        </p:nvSpPr>
        <p:spPr>
          <a:xfrm>
            <a:off x="323528" y="2852936"/>
            <a:ext cx="8640960" cy="2952328"/>
          </a:xfrm>
          <a:prstGeom prst="rect">
            <a:avLst/>
          </a:prstGeom>
        </p:spPr>
        <p:txBody>
          <a:bodyPr/>
          <a:lstStyle>
            <a:lvl1pPr marL="342900" indent="-342900" algn="l" defTabSz="914400" rtl="0" eaLnBrk="1" latinLnBrk="0" hangingPunct="1">
              <a:spcBef>
                <a:spcPct val="20000"/>
              </a:spcBef>
              <a:buClr>
                <a:srgbClr val="BE0000"/>
              </a:buClr>
              <a:buFont typeface="Wingdings" charset="2"/>
              <a:buChar char="§"/>
              <a:defRPr sz="2400" kern="1200">
                <a:solidFill>
                  <a:schemeClr val="bg2"/>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BE0000"/>
              </a:buClr>
              <a:buFont typeface="Wingdings" charset="2"/>
              <a:buChar char="§"/>
              <a:defRPr sz="2000" kern="1200">
                <a:solidFill>
                  <a:schemeClr val="bg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BE0000"/>
              </a:buClr>
              <a:buFont typeface="Wingdings" charset="2"/>
              <a:buChar char="§"/>
              <a:defRPr sz="1600" kern="1200">
                <a:solidFill>
                  <a:schemeClr val="bg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BE0000"/>
              </a:buClr>
              <a:buFont typeface="Wingdings" charset="2"/>
              <a:buChar char="§"/>
              <a:defRPr sz="1400" kern="1200">
                <a:solidFill>
                  <a:schemeClr val="bg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itchFamily="2" charset="2"/>
              <a:buNone/>
              <a:defRPr/>
            </a:pPr>
            <a:r>
              <a:rPr lang="de-DE" altLang="de-DE" sz="2000" dirty="0">
                <a:ea typeface="Geneva"/>
                <a:cs typeface="Geneva"/>
              </a:rPr>
              <a:t>Die Kopenhagener Kriterien gelten als kompliziert, sind für manche Länder schwer erfüllbar und für die EU schwierig zu überprüfen. </a:t>
            </a:r>
          </a:p>
          <a:p>
            <a:pPr marL="0" indent="0">
              <a:spcBef>
                <a:spcPts val="0"/>
              </a:spcBef>
              <a:buFont typeface="Wingdings" pitchFamily="2" charset="2"/>
              <a:buNone/>
              <a:defRPr/>
            </a:pPr>
            <a:endParaRPr lang="de-DE" altLang="de-DE" sz="800" dirty="0">
              <a:ea typeface="Geneva"/>
              <a:cs typeface="Geneva"/>
            </a:endParaRPr>
          </a:p>
          <a:p>
            <a:pPr>
              <a:buFont typeface="Wingdings" pitchFamily="2" charset="2"/>
              <a:buChar char="à"/>
              <a:defRPr/>
            </a:pPr>
            <a:r>
              <a:rPr lang="de-DE" altLang="de-DE" sz="2000" dirty="0">
                <a:ea typeface="Geneva"/>
                <a:cs typeface="Geneva"/>
                <a:sym typeface="Wingdings" panose="05000000000000000000" pitchFamily="2" charset="2"/>
              </a:rPr>
              <a:t> </a:t>
            </a:r>
            <a:r>
              <a:rPr lang="de-DE" altLang="de-DE" sz="2000" b="1" dirty="0">
                <a:solidFill>
                  <a:srgbClr val="78B400"/>
                </a:solidFill>
                <a:ea typeface="Geneva"/>
                <a:cs typeface="Geneva"/>
                <a:sym typeface="Wingdings" panose="05000000000000000000" pitchFamily="2" charset="2"/>
              </a:rPr>
              <a:t>in der Fachwelt allgemein akzeptiert oder Behauptung</a:t>
            </a:r>
            <a:r>
              <a:rPr lang="de-DE" altLang="de-DE" sz="2000" b="1" dirty="0" smtClean="0">
                <a:solidFill>
                  <a:srgbClr val="78B400"/>
                </a:solidFill>
                <a:ea typeface="Geneva"/>
                <a:cs typeface="Geneva"/>
                <a:sym typeface="Wingdings" panose="05000000000000000000" pitchFamily="2" charset="2"/>
              </a:rPr>
              <a:t>?</a:t>
            </a:r>
          </a:p>
          <a:p>
            <a:pPr marL="0" indent="0">
              <a:spcBef>
                <a:spcPts val="0"/>
              </a:spcBef>
              <a:buNone/>
              <a:defRPr/>
            </a:pPr>
            <a:endParaRPr lang="de-DE" altLang="de-DE" sz="800" b="1" dirty="0">
              <a:solidFill>
                <a:srgbClr val="78B400"/>
              </a:solidFill>
              <a:ea typeface="Geneva"/>
              <a:cs typeface="Geneva"/>
              <a:sym typeface="Wingdings" panose="05000000000000000000" pitchFamily="2" charset="2"/>
            </a:endParaRPr>
          </a:p>
          <a:p>
            <a:pPr marL="0" indent="0">
              <a:buNone/>
              <a:defRPr/>
            </a:pPr>
            <a:r>
              <a:rPr lang="de-DE" sz="2000" dirty="0"/>
              <a:t>Die Kopenhagener Kriterien gelten in der Literatur teilweise als kompliziert, als für manche Länder schwer erfüllbar und für die EU schwierig zu überprüfen (so etwa Müller, </a:t>
            </a:r>
            <a:r>
              <a:rPr lang="de-DE" sz="2000" dirty="0" smtClean="0"/>
              <a:t>2023, </a:t>
            </a:r>
            <a:r>
              <a:rPr lang="de-DE" sz="2000" dirty="0"/>
              <a:t>S. 34). Andere Autoren sehen das weniger kritisch und halten die Kriterien für einen leicht erfüllbaren und überprüfbaren Standard (z.B. Schmidt, </a:t>
            </a:r>
            <a:r>
              <a:rPr lang="de-DE" sz="2000" dirty="0" smtClean="0"/>
              <a:t>2019, </a:t>
            </a:r>
            <a:r>
              <a:rPr lang="de-DE" sz="2000" dirty="0"/>
              <a:t>S. 98).</a:t>
            </a:r>
            <a:endParaRPr lang="de-DE" altLang="de-DE" sz="2000" dirty="0">
              <a:ea typeface="Geneva"/>
              <a:cs typeface="Geneva"/>
            </a:endParaRPr>
          </a:p>
          <a:p>
            <a:pPr marL="0" indent="0">
              <a:buNone/>
              <a:defRPr/>
            </a:pPr>
            <a:endParaRPr lang="de-DE" altLang="de-DE" sz="2000" b="1" dirty="0">
              <a:solidFill>
                <a:srgbClr val="78B400"/>
              </a:solidFill>
              <a:ea typeface="Geneva"/>
              <a:cs typeface="Geneva"/>
              <a:sym typeface="Wingdings" panose="05000000000000000000" pitchFamily="2" charset="2"/>
            </a:endParaRPr>
          </a:p>
        </p:txBody>
      </p:sp>
      <p:sp>
        <p:nvSpPr>
          <p:cNvPr id="10" name="Rechteck 9"/>
          <p:cNvSpPr/>
          <p:nvPr/>
        </p:nvSpPr>
        <p:spPr>
          <a:xfrm>
            <a:off x="251520" y="1628800"/>
            <a:ext cx="8712688" cy="1080120"/>
          </a:xfrm>
          <a:prstGeom prst="rect">
            <a:avLst/>
          </a:prstGeom>
          <a:noFill/>
        </p:spPr>
        <p:style>
          <a:lnRef idx="1">
            <a:schemeClr val="dk1"/>
          </a:lnRef>
          <a:fillRef idx="3">
            <a:schemeClr val="dk1"/>
          </a:fillRef>
          <a:effectRef idx="2">
            <a:schemeClr val="dk1"/>
          </a:effectRef>
          <a:fontRef idx="minor">
            <a:schemeClr val="lt1"/>
          </a:fontRef>
        </p:style>
        <p:txBody>
          <a:bodyPr anchor="ctr"/>
          <a:lstStyle/>
          <a:p>
            <a:pPr algn="ctr">
              <a:defRPr/>
            </a:pPr>
            <a:endParaRPr lang="de-DE"/>
          </a:p>
        </p:txBody>
      </p:sp>
      <p:sp>
        <p:nvSpPr>
          <p:cNvPr id="11" name="Rechteck 10"/>
          <p:cNvSpPr/>
          <p:nvPr/>
        </p:nvSpPr>
        <p:spPr>
          <a:xfrm>
            <a:off x="251519" y="2841746"/>
            <a:ext cx="8712689" cy="3179541"/>
          </a:xfrm>
          <a:prstGeom prst="rect">
            <a:avLst/>
          </a:prstGeom>
          <a:noFill/>
        </p:spPr>
        <p:style>
          <a:lnRef idx="1">
            <a:schemeClr val="dk1"/>
          </a:lnRef>
          <a:fillRef idx="3">
            <a:schemeClr val="dk1"/>
          </a:fillRef>
          <a:effectRef idx="2">
            <a:schemeClr val="dk1"/>
          </a:effectRef>
          <a:fontRef idx="minor">
            <a:schemeClr val="lt1"/>
          </a:fontRef>
        </p:style>
        <p:txBody>
          <a:bodyPr anchor="ctr"/>
          <a:lstStyle/>
          <a:p>
            <a:pPr algn="ctr">
              <a:defRPr/>
            </a:pPr>
            <a:endParaRPr lang="de-DE"/>
          </a:p>
        </p:txBody>
      </p:sp>
      <p:sp>
        <p:nvSpPr>
          <p:cNvPr id="6" name="Textfeld 5"/>
          <p:cNvSpPr txBox="1"/>
          <p:nvPr/>
        </p:nvSpPr>
        <p:spPr>
          <a:xfrm>
            <a:off x="7748492" y="6093296"/>
            <a:ext cx="1248419" cy="276999"/>
          </a:xfrm>
          <a:prstGeom prst="rect">
            <a:avLst/>
          </a:prstGeom>
          <a:noFill/>
        </p:spPr>
        <p:txBody>
          <a:bodyPr wrap="none" rtlCol="0">
            <a:spAutoFit/>
          </a:bodyPr>
          <a:lstStyle/>
          <a:p>
            <a:r>
              <a:rPr lang="de-DE" sz="1200" dirty="0" smtClean="0">
                <a:solidFill>
                  <a:srgbClr val="626262"/>
                </a:solidFill>
              </a:rPr>
              <a:t>  Althaus (2011)</a:t>
            </a:r>
            <a:endParaRPr lang="de-DE" sz="1200" dirty="0">
              <a:solidFill>
                <a:srgbClr val="626262"/>
              </a:solidFill>
            </a:endParaRPr>
          </a:p>
        </p:txBody>
      </p:sp>
    </p:spTree>
    <p:extLst>
      <p:ext uri="{BB962C8B-B14F-4D97-AF65-F5344CB8AC3E}">
        <p14:creationId xmlns:p14="http://schemas.microsoft.com/office/powerpoint/2010/main" val="399473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p:cNvPicPr>
            <a:picLocks noGrp="1" noChangeAspect="1"/>
          </p:cNvPicPr>
          <p:nvPr>
            <p:ph idx="1"/>
          </p:nvPr>
        </p:nvPicPr>
        <p:blipFill>
          <a:blip r:embed="rId2"/>
          <a:stretch>
            <a:fillRect/>
          </a:stretch>
        </p:blipFill>
        <p:spPr>
          <a:xfrm>
            <a:off x="1706479" y="1619250"/>
            <a:ext cx="5731042" cy="4537075"/>
          </a:xfrm>
          <a:prstGeom prst="rect">
            <a:avLst/>
          </a:prstGeom>
        </p:spPr>
      </p:pic>
      <p:sp>
        <p:nvSpPr>
          <p:cNvPr id="3" name="Titel 2"/>
          <p:cNvSpPr>
            <a:spLocks noGrp="1"/>
          </p:cNvSpPr>
          <p:nvPr>
            <p:ph type="ctrTitle"/>
          </p:nvPr>
        </p:nvSpPr>
        <p:spPr/>
        <p:txBody>
          <a:bodyPr/>
          <a:lstStyle/>
          <a:p>
            <a:r>
              <a:rPr lang="de-DE" dirty="0" smtClean="0"/>
              <a:t>Plagiieren mit künstlicher Intelligenz?</a:t>
            </a:r>
            <a:endParaRPr lang="de-DE" dirty="0"/>
          </a:p>
        </p:txBody>
      </p:sp>
      <p:sp>
        <p:nvSpPr>
          <p:cNvPr id="4" name="Fußzeilenplatzhalter 3"/>
          <p:cNvSpPr>
            <a:spLocks noGrp="1"/>
          </p:cNvSpPr>
          <p:nvPr>
            <p:ph type="ftr" sz="quarter" idx="3"/>
          </p:nvPr>
        </p:nvSpPr>
        <p:spPr/>
        <p:txBody>
          <a:bodyPr/>
          <a:lstStyle/>
          <a:p>
            <a:r>
              <a:rPr lang="de-DE" smtClean="0"/>
              <a:t>Hochschule Landshut  |  www.haw-landshut.de</a:t>
            </a:r>
            <a:endParaRPr lang="de-DE" dirty="0"/>
          </a:p>
        </p:txBody>
      </p:sp>
      <p:sp>
        <p:nvSpPr>
          <p:cNvPr id="5" name="Datumsplatzhalter 4"/>
          <p:cNvSpPr>
            <a:spLocks noGrp="1"/>
          </p:cNvSpPr>
          <p:nvPr>
            <p:ph type="dt" sz="half" idx="2"/>
          </p:nvPr>
        </p:nvSpPr>
        <p:spPr/>
        <p:txBody>
          <a:bodyPr/>
          <a:lstStyle/>
          <a:p>
            <a:fld id="{C6DE59DF-1964-4F40-BFE0-0271FA9E7BFB}" type="datetime1">
              <a:rPr lang="de-DE" smtClean="0"/>
              <a:t>20.03.2023</a:t>
            </a:fld>
            <a:endParaRPr lang="de-DE" dirty="0"/>
          </a:p>
        </p:txBody>
      </p:sp>
    </p:spTree>
    <p:extLst>
      <p:ext uri="{BB962C8B-B14F-4D97-AF65-F5344CB8AC3E}">
        <p14:creationId xmlns:p14="http://schemas.microsoft.com/office/powerpoint/2010/main" val="41770033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r>
              <a:rPr lang="de-DE" altLang="de-DE" dirty="0">
                <a:ea typeface="Geneva"/>
                <a:cs typeface="Geneva"/>
              </a:rPr>
              <a:t>Ordnungsgemäßes Zitat oder Plagiat?</a:t>
            </a:r>
            <a:endParaRPr lang="de-DE" dirty="0"/>
          </a:p>
        </p:txBody>
      </p:sp>
      <p:sp>
        <p:nvSpPr>
          <p:cNvPr id="4" name="Fußzeilenplatzhalter 3"/>
          <p:cNvSpPr>
            <a:spLocks noGrp="1"/>
          </p:cNvSpPr>
          <p:nvPr>
            <p:ph type="ftr" sz="quarter" idx="3"/>
          </p:nvPr>
        </p:nvSpPr>
        <p:spPr/>
        <p:txBody>
          <a:bodyPr/>
          <a:lstStyle/>
          <a:p>
            <a:r>
              <a:rPr lang="de-DE" smtClean="0"/>
              <a:t>Hochschule Landshut  |  www.haw-landshut.de</a:t>
            </a:r>
            <a:endParaRPr lang="de-DE" dirty="0"/>
          </a:p>
        </p:txBody>
      </p:sp>
      <p:sp>
        <p:nvSpPr>
          <p:cNvPr id="5" name="Datumsplatzhalter 4"/>
          <p:cNvSpPr>
            <a:spLocks noGrp="1"/>
          </p:cNvSpPr>
          <p:nvPr>
            <p:ph type="dt" sz="half" idx="2"/>
          </p:nvPr>
        </p:nvSpPr>
        <p:spPr/>
        <p:txBody>
          <a:bodyPr/>
          <a:lstStyle/>
          <a:p>
            <a:fld id="{C6DE59DF-1964-4F40-BFE0-0271FA9E7BFB}" type="datetime1">
              <a:rPr lang="de-DE" smtClean="0"/>
              <a:t>20.03.2023</a:t>
            </a:fld>
            <a:endParaRPr lang="de-DE"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583251"/>
            <a:ext cx="5760640" cy="4587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Inhaltsplatzhalter 1"/>
          <p:cNvSpPr>
            <a:spLocks noGrp="1"/>
          </p:cNvSpPr>
          <p:nvPr>
            <p:ph idx="1"/>
          </p:nvPr>
        </p:nvSpPr>
        <p:spPr>
          <a:xfrm>
            <a:off x="4788024" y="1700808"/>
            <a:ext cx="2160240" cy="1496595"/>
          </a:xfrm>
        </p:spPr>
        <p:txBody>
          <a:bodyPr/>
          <a:lstStyle/>
          <a:p>
            <a:pPr marL="0" indent="0">
              <a:buNone/>
            </a:pPr>
            <a:r>
              <a:rPr lang="de-DE" sz="800" dirty="0" smtClean="0"/>
              <a:t>Auszug aus </a:t>
            </a:r>
            <a:r>
              <a:rPr lang="de-DE" sz="800" b="1" dirty="0"/>
              <a:t>Spiegel Online </a:t>
            </a:r>
            <a:r>
              <a:rPr lang="de-DE" sz="800" dirty="0"/>
              <a:t>(2017): Uni Münster entzieht acht Medizinern den Doktortitel. Online verfügbar unter http://www.spiegel.de/lebenundlernen/uni/uni-muenster-entzieht-acht-medizinern-wegen-plagiaten-den-doktortitel-a-1136469.html, zuletzt aktualisiert am 27.02.2017, zuletzt geprüft am 28.02.2017.</a:t>
            </a:r>
          </a:p>
        </p:txBody>
      </p:sp>
    </p:spTree>
    <p:extLst>
      <p:ext uri="{BB962C8B-B14F-4D97-AF65-F5344CB8AC3E}">
        <p14:creationId xmlns:p14="http://schemas.microsoft.com/office/powerpoint/2010/main" val="11071533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251520" y="1620000"/>
            <a:ext cx="8640960" cy="2457072"/>
          </a:xfrm>
        </p:spPr>
        <p:txBody>
          <a:bodyPr/>
          <a:lstStyle/>
          <a:p>
            <a:r>
              <a:rPr lang="de-DE" altLang="de-DE" sz="2000" b="1" dirty="0">
                <a:solidFill>
                  <a:schemeClr val="tx1"/>
                </a:solidFill>
                <a:ea typeface="Geneva"/>
                <a:cs typeface="Geneva"/>
              </a:rPr>
              <a:t>Originaltext: </a:t>
            </a:r>
            <a:br>
              <a:rPr lang="de-DE" altLang="de-DE" sz="2000" b="1" dirty="0">
                <a:solidFill>
                  <a:schemeClr val="tx1"/>
                </a:solidFill>
                <a:ea typeface="Geneva"/>
                <a:cs typeface="Geneva"/>
              </a:rPr>
            </a:br>
            <a:r>
              <a:rPr lang="de-DE" altLang="de-DE" sz="2000" dirty="0">
                <a:solidFill>
                  <a:schemeClr val="tx1"/>
                </a:solidFill>
                <a:ea typeface="Geneva"/>
                <a:cs typeface="Geneva"/>
              </a:rPr>
              <a:t>„Personalentwicklung ist keine Einbahnstraße von der Führungskraft zur Fachkraft, sie wird insbesondere wirksam durch Kommunikation.“ </a:t>
            </a:r>
            <a:r>
              <a:rPr lang="de-DE" altLang="de-DE" sz="2200" dirty="0">
                <a:solidFill>
                  <a:schemeClr val="tx1"/>
                </a:solidFill>
                <a:ea typeface="Geneva"/>
                <a:cs typeface="Geneva"/>
              </a:rPr>
              <a:t/>
            </a:r>
            <a:br>
              <a:rPr lang="de-DE" altLang="de-DE" sz="2200" dirty="0">
                <a:solidFill>
                  <a:schemeClr val="tx1"/>
                </a:solidFill>
                <a:ea typeface="Geneva"/>
                <a:cs typeface="Geneva"/>
              </a:rPr>
            </a:br>
            <a:r>
              <a:rPr lang="de-DE" altLang="de-DE" sz="1600" dirty="0">
                <a:solidFill>
                  <a:schemeClr val="tx1"/>
                </a:solidFill>
                <a:ea typeface="Geneva"/>
                <a:cs typeface="Geneva"/>
              </a:rPr>
              <a:t>gefunden auf S. 52 der Quelle: </a:t>
            </a:r>
            <a:r>
              <a:rPr lang="de-DE" altLang="de-DE" sz="1600" dirty="0" err="1">
                <a:solidFill>
                  <a:schemeClr val="tx1"/>
                </a:solidFill>
                <a:ea typeface="Geneva"/>
                <a:cs typeface="Geneva"/>
              </a:rPr>
              <a:t>Statzkowski</a:t>
            </a:r>
            <a:r>
              <a:rPr lang="de-DE" altLang="de-DE" sz="1600" dirty="0">
                <a:solidFill>
                  <a:schemeClr val="tx1"/>
                </a:solidFill>
                <a:ea typeface="Geneva"/>
                <a:cs typeface="Geneva"/>
              </a:rPr>
              <a:t>, Andreas (2015): Neue Ausrichtung des Personalmanagements im Land Berlin. In: Personalwirtschaft 42(2015)3, S. 50-52</a:t>
            </a:r>
          </a:p>
          <a:p>
            <a:pPr marL="0" indent="0">
              <a:buNone/>
            </a:pPr>
            <a:endParaRPr lang="de-DE" dirty="0"/>
          </a:p>
        </p:txBody>
      </p:sp>
      <p:sp>
        <p:nvSpPr>
          <p:cNvPr id="3" name="Titel 2"/>
          <p:cNvSpPr>
            <a:spLocks noGrp="1"/>
          </p:cNvSpPr>
          <p:nvPr>
            <p:ph type="ctrTitle"/>
          </p:nvPr>
        </p:nvSpPr>
        <p:spPr/>
        <p:txBody>
          <a:bodyPr/>
          <a:lstStyle/>
          <a:p>
            <a:r>
              <a:rPr lang="de-DE" altLang="de-DE" dirty="0">
                <a:ea typeface="Geneva"/>
                <a:cs typeface="Geneva"/>
              </a:rPr>
              <a:t>Ordnungsgemäßes Zitat oder Plagiat?</a:t>
            </a:r>
            <a:endParaRPr lang="de-DE" dirty="0"/>
          </a:p>
        </p:txBody>
      </p:sp>
      <p:sp>
        <p:nvSpPr>
          <p:cNvPr id="4" name="Fußzeilenplatzhalter 3"/>
          <p:cNvSpPr>
            <a:spLocks noGrp="1"/>
          </p:cNvSpPr>
          <p:nvPr>
            <p:ph type="ftr" sz="quarter" idx="3"/>
          </p:nvPr>
        </p:nvSpPr>
        <p:spPr/>
        <p:txBody>
          <a:bodyPr/>
          <a:lstStyle/>
          <a:p>
            <a:r>
              <a:rPr lang="de-DE" smtClean="0"/>
              <a:t>Hochschule Landshut  |  www.haw-landshut.de</a:t>
            </a:r>
            <a:endParaRPr lang="de-DE" dirty="0"/>
          </a:p>
        </p:txBody>
      </p:sp>
      <p:sp>
        <p:nvSpPr>
          <p:cNvPr id="5" name="Datumsplatzhalter 4"/>
          <p:cNvSpPr>
            <a:spLocks noGrp="1"/>
          </p:cNvSpPr>
          <p:nvPr>
            <p:ph type="dt" sz="half" idx="2"/>
          </p:nvPr>
        </p:nvSpPr>
        <p:spPr/>
        <p:txBody>
          <a:bodyPr/>
          <a:lstStyle/>
          <a:p>
            <a:fld id="{C6DE59DF-1964-4F40-BFE0-0271FA9E7BFB}" type="datetime1">
              <a:rPr lang="de-DE" smtClean="0"/>
              <a:t>20.03.2023</a:t>
            </a:fld>
            <a:endParaRPr lang="de-DE" dirty="0"/>
          </a:p>
        </p:txBody>
      </p:sp>
      <p:sp>
        <p:nvSpPr>
          <p:cNvPr id="6" name="Inhaltsplatzhalter 4"/>
          <p:cNvSpPr txBox="1">
            <a:spLocks/>
          </p:cNvSpPr>
          <p:nvPr/>
        </p:nvSpPr>
        <p:spPr bwMode="auto">
          <a:xfrm>
            <a:off x="379671" y="3284984"/>
            <a:ext cx="8239125" cy="1116012"/>
          </a:xfrm>
          <a:prstGeom prst="rect">
            <a:avLst/>
          </a:prstGeom>
          <a:noFill/>
          <a:ln w="9525">
            <a:solidFill>
              <a:srgbClr val="626262"/>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lstStyle>
            <a:lvl1pPr marL="180975" indent="-180975" algn="l" rtl="0" eaLnBrk="0" fontAlgn="base" hangingPunct="0">
              <a:lnSpc>
                <a:spcPct val="110000"/>
              </a:lnSpc>
              <a:spcBef>
                <a:spcPct val="30000"/>
              </a:spcBef>
              <a:spcAft>
                <a:spcPct val="30000"/>
              </a:spcAft>
              <a:buClr>
                <a:srgbClr val="BE0000"/>
              </a:buClr>
              <a:buFont typeface="Wingdings" pitchFamily="2" charset="2"/>
              <a:buChar char="§"/>
              <a:defRPr sz="2000">
                <a:solidFill>
                  <a:schemeClr val="tx1"/>
                </a:solidFill>
                <a:latin typeface="+mn-lt"/>
                <a:ea typeface="Geneva" charset="0"/>
                <a:cs typeface="Geneva" charset="0"/>
              </a:defRPr>
            </a:lvl1pPr>
            <a:lvl2pPr marL="542925" indent="-182563" algn="l" rtl="0" eaLnBrk="0" fontAlgn="base" hangingPunct="0">
              <a:lnSpc>
                <a:spcPct val="110000"/>
              </a:lnSpc>
              <a:spcBef>
                <a:spcPct val="30000"/>
              </a:spcBef>
              <a:spcAft>
                <a:spcPct val="30000"/>
              </a:spcAft>
              <a:buClr>
                <a:srgbClr val="BE0000"/>
              </a:buClr>
              <a:buFont typeface="Symbol" pitchFamily="18" charset="2"/>
              <a:buChar char="-"/>
              <a:defRPr>
                <a:solidFill>
                  <a:schemeClr val="tx1"/>
                </a:solidFill>
                <a:latin typeface="+mn-lt"/>
                <a:ea typeface="Geneva" charset="-128"/>
                <a:cs typeface="Geneva" charset="0"/>
              </a:defRPr>
            </a:lvl2pPr>
            <a:lvl3pPr marL="895350" indent="-173038" algn="l" rtl="0" eaLnBrk="0" fontAlgn="base" hangingPunct="0">
              <a:lnSpc>
                <a:spcPct val="110000"/>
              </a:lnSpc>
              <a:spcBef>
                <a:spcPct val="30000"/>
              </a:spcBef>
              <a:spcAft>
                <a:spcPct val="30000"/>
              </a:spcAft>
              <a:buClr>
                <a:srgbClr val="BE0000"/>
              </a:buClr>
              <a:buFont typeface="Wingdings" pitchFamily="2" charset="2"/>
              <a:buChar char="§"/>
              <a:defRPr sz="1600">
                <a:solidFill>
                  <a:schemeClr val="tx1"/>
                </a:solidFill>
                <a:latin typeface="+mn-lt"/>
                <a:ea typeface="Geneva" charset="-128"/>
                <a:cs typeface="Geneva" charset="0"/>
              </a:defRPr>
            </a:lvl3pPr>
            <a:lvl4pPr marL="1257300" indent="-182563" algn="l" rtl="0" eaLnBrk="0" fontAlgn="base" hangingPunct="0">
              <a:lnSpc>
                <a:spcPct val="110000"/>
              </a:lnSpc>
              <a:spcBef>
                <a:spcPct val="30000"/>
              </a:spcBef>
              <a:spcAft>
                <a:spcPct val="30000"/>
              </a:spcAft>
              <a:buClr>
                <a:srgbClr val="BE0000"/>
              </a:buClr>
              <a:buFont typeface="Symbol" pitchFamily="18" charset="2"/>
              <a:buChar char="-"/>
              <a:defRPr sz="1600">
                <a:solidFill>
                  <a:schemeClr val="tx1"/>
                </a:solidFill>
                <a:latin typeface="+mn-lt"/>
                <a:ea typeface="Geneva" charset="-128"/>
                <a:cs typeface="Geneva" charset="0"/>
              </a:defRPr>
            </a:lvl4pPr>
            <a:lvl5pPr marL="1619250" indent="-182563" algn="l" rtl="0" eaLnBrk="0" fontAlgn="base" hangingPunct="0">
              <a:lnSpc>
                <a:spcPct val="110000"/>
              </a:lnSpc>
              <a:spcBef>
                <a:spcPct val="30000"/>
              </a:spcBef>
              <a:spcAft>
                <a:spcPct val="30000"/>
              </a:spcAft>
              <a:buClr>
                <a:srgbClr val="BE0000"/>
              </a:buClr>
              <a:buFont typeface="Wingdings" pitchFamily="2" charset="2"/>
              <a:buChar char="§"/>
              <a:defRPr sz="1600">
                <a:solidFill>
                  <a:schemeClr val="tx1"/>
                </a:solidFill>
                <a:latin typeface="+mn-lt"/>
                <a:ea typeface="Geneva" charset="-128"/>
                <a:cs typeface="Geneva" charset="0"/>
              </a:defRPr>
            </a:lvl5pPr>
            <a:lvl6pPr marL="20764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6pPr>
            <a:lvl7pPr marL="25336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7pPr>
            <a:lvl8pPr marL="29908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8pPr>
            <a:lvl9pPr marL="34480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9pPr>
          </a:lstStyle>
          <a:p>
            <a:pPr marL="0" indent="0">
              <a:buFont typeface="Wingdings" pitchFamily="2" charset="2"/>
              <a:buNone/>
              <a:defRPr/>
            </a:pPr>
            <a:r>
              <a:rPr lang="de-DE" kern="0" dirty="0" err="1" smtClean="0"/>
              <a:t>Statzkowski</a:t>
            </a:r>
            <a:r>
              <a:rPr lang="de-DE" kern="0" dirty="0" smtClean="0"/>
              <a:t> merkt an, dass Personalentwicklung keine Einbahnstraße von der Führungskraft zur Fachkraft ist, sondern insbesondere durch Kommunikation wirksam wird. (vgl. </a:t>
            </a:r>
            <a:r>
              <a:rPr lang="de-DE" kern="0" dirty="0" err="1" smtClean="0"/>
              <a:t>Statzkowski</a:t>
            </a:r>
            <a:r>
              <a:rPr lang="de-DE" kern="0" dirty="0" smtClean="0"/>
              <a:t> 2015, S. 52)</a:t>
            </a:r>
            <a:endParaRPr lang="de-DE" kern="0" dirty="0"/>
          </a:p>
        </p:txBody>
      </p:sp>
      <p:sp>
        <p:nvSpPr>
          <p:cNvPr id="7" name="Inhaltsplatzhalter 4"/>
          <p:cNvSpPr txBox="1">
            <a:spLocks/>
          </p:cNvSpPr>
          <p:nvPr/>
        </p:nvSpPr>
        <p:spPr bwMode="auto">
          <a:xfrm>
            <a:off x="340103" y="4875732"/>
            <a:ext cx="8278693" cy="1109663"/>
          </a:xfrm>
          <a:prstGeom prst="rect">
            <a:avLst/>
          </a:prstGeom>
          <a:noFill/>
          <a:ln w="9525">
            <a:solidFill>
              <a:srgbClr val="626262"/>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lstStyle>
            <a:lvl1pPr marL="180975" indent="-180975" algn="l" rtl="0" eaLnBrk="0" fontAlgn="base" hangingPunct="0">
              <a:lnSpc>
                <a:spcPct val="110000"/>
              </a:lnSpc>
              <a:spcBef>
                <a:spcPct val="30000"/>
              </a:spcBef>
              <a:spcAft>
                <a:spcPct val="30000"/>
              </a:spcAft>
              <a:buClr>
                <a:srgbClr val="BE0000"/>
              </a:buClr>
              <a:buFont typeface="Wingdings" pitchFamily="2" charset="2"/>
              <a:buChar char="§"/>
              <a:defRPr sz="2000">
                <a:solidFill>
                  <a:schemeClr val="tx1"/>
                </a:solidFill>
                <a:latin typeface="+mn-lt"/>
                <a:ea typeface="Geneva" charset="0"/>
                <a:cs typeface="Geneva" charset="0"/>
              </a:defRPr>
            </a:lvl1pPr>
            <a:lvl2pPr marL="542925" indent="-182563" algn="l" rtl="0" eaLnBrk="0" fontAlgn="base" hangingPunct="0">
              <a:lnSpc>
                <a:spcPct val="110000"/>
              </a:lnSpc>
              <a:spcBef>
                <a:spcPct val="30000"/>
              </a:spcBef>
              <a:spcAft>
                <a:spcPct val="30000"/>
              </a:spcAft>
              <a:buClr>
                <a:srgbClr val="BE0000"/>
              </a:buClr>
              <a:buFont typeface="Symbol" pitchFamily="18" charset="2"/>
              <a:buChar char="-"/>
              <a:defRPr>
                <a:solidFill>
                  <a:schemeClr val="tx1"/>
                </a:solidFill>
                <a:latin typeface="+mn-lt"/>
                <a:ea typeface="Geneva" charset="-128"/>
                <a:cs typeface="Geneva" charset="0"/>
              </a:defRPr>
            </a:lvl2pPr>
            <a:lvl3pPr marL="895350" indent="-173038" algn="l" rtl="0" eaLnBrk="0" fontAlgn="base" hangingPunct="0">
              <a:lnSpc>
                <a:spcPct val="110000"/>
              </a:lnSpc>
              <a:spcBef>
                <a:spcPct val="30000"/>
              </a:spcBef>
              <a:spcAft>
                <a:spcPct val="30000"/>
              </a:spcAft>
              <a:buClr>
                <a:srgbClr val="BE0000"/>
              </a:buClr>
              <a:buFont typeface="Wingdings" pitchFamily="2" charset="2"/>
              <a:buChar char="§"/>
              <a:defRPr sz="1600">
                <a:solidFill>
                  <a:schemeClr val="tx1"/>
                </a:solidFill>
                <a:latin typeface="+mn-lt"/>
                <a:ea typeface="Geneva" charset="-128"/>
                <a:cs typeface="Geneva" charset="0"/>
              </a:defRPr>
            </a:lvl3pPr>
            <a:lvl4pPr marL="1257300" indent="-182563" algn="l" rtl="0" eaLnBrk="0" fontAlgn="base" hangingPunct="0">
              <a:lnSpc>
                <a:spcPct val="110000"/>
              </a:lnSpc>
              <a:spcBef>
                <a:spcPct val="30000"/>
              </a:spcBef>
              <a:spcAft>
                <a:spcPct val="30000"/>
              </a:spcAft>
              <a:buClr>
                <a:srgbClr val="BE0000"/>
              </a:buClr>
              <a:buFont typeface="Symbol" pitchFamily="18" charset="2"/>
              <a:buChar char="-"/>
              <a:defRPr sz="1600">
                <a:solidFill>
                  <a:schemeClr val="tx1"/>
                </a:solidFill>
                <a:latin typeface="+mn-lt"/>
                <a:ea typeface="Geneva" charset="-128"/>
                <a:cs typeface="Geneva" charset="0"/>
              </a:defRPr>
            </a:lvl4pPr>
            <a:lvl5pPr marL="1619250" indent="-182563" algn="l" rtl="0" eaLnBrk="0" fontAlgn="base" hangingPunct="0">
              <a:lnSpc>
                <a:spcPct val="110000"/>
              </a:lnSpc>
              <a:spcBef>
                <a:spcPct val="30000"/>
              </a:spcBef>
              <a:spcAft>
                <a:spcPct val="30000"/>
              </a:spcAft>
              <a:buClr>
                <a:srgbClr val="BE0000"/>
              </a:buClr>
              <a:buFont typeface="Wingdings" pitchFamily="2" charset="2"/>
              <a:buChar char="§"/>
              <a:defRPr sz="1600">
                <a:solidFill>
                  <a:schemeClr val="tx1"/>
                </a:solidFill>
                <a:latin typeface="+mn-lt"/>
                <a:ea typeface="Geneva" charset="-128"/>
                <a:cs typeface="Geneva" charset="0"/>
              </a:defRPr>
            </a:lvl5pPr>
            <a:lvl6pPr marL="20764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6pPr>
            <a:lvl7pPr marL="25336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7pPr>
            <a:lvl8pPr marL="29908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8pPr>
            <a:lvl9pPr marL="34480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9pPr>
          </a:lstStyle>
          <a:p>
            <a:pPr marL="0" indent="0">
              <a:buFont typeface="Wingdings" pitchFamily="2" charset="2"/>
              <a:buNone/>
              <a:defRPr/>
            </a:pPr>
            <a:r>
              <a:rPr lang="de-DE" kern="0" dirty="0" err="1" smtClean="0"/>
              <a:t>Statzkowski</a:t>
            </a:r>
            <a:r>
              <a:rPr lang="de-DE" kern="0" dirty="0" smtClean="0"/>
              <a:t> betont, dass die Kommunikation zwischen den verschiedenen Hierarchieebenen ein wichtiger Aspekt der Personalentwicklung sei. (vgl. </a:t>
            </a:r>
            <a:r>
              <a:rPr lang="de-DE" kern="0" dirty="0" err="1" smtClean="0"/>
              <a:t>Statzkowski</a:t>
            </a:r>
            <a:r>
              <a:rPr lang="de-DE" kern="0" dirty="0" smtClean="0"/>
              <a:t> 2015, S. 52)</a:t>
            </a:r>
            <a:endParaRPr lang="de-DE" kern="0" dirty="0"/>
          </a:p>
        </p:txBody>
      </p:sp>
      <p:sp>
        <p:nvSpPr>
          <p:cNvPr id="8" name="Textfeld 7"/>
          <p:cNvSpPr txBox="1"/>
          <p:nvPr/>
        </p:nvSpPr>
        <p:spPr>
          <a:xfrm>
            <a:off x="3368184" y="4325034"/>
            <a:ext cx="5242663" cy="400110"/>
          </a:xfrm>
          <a:prstGeom prst="rect">
            <a:avLst/>
          </a:prstGeom>
          <a:solidFill>
            <a:srgbClr val="D2D2D2"/>
          </a:solidFill>
          <a:ln>
            <a:solidFill>
              <a:srgbClr val="626262"/>
            </a:solidFill>
          </a:ln>
        </p:spPr>
        <p:txBody>
          <a:bodyPr wrap="square">
            <a:spAutoFit/>
          </a:bodyPr>
          <a:lstStyle/>
          <a:p>
            <a:pPr>
              <a:defRPr/>
            </a:pPr>
            <a:r>
              <a:rPr lang="de-DE" sz="2000" dirty="0">
                <a:solidFill>
                  <a:srgbClr val="C00000"/>
                </a:solidFill>
                <a:sym typeface="Wingdings" panose="05000000000000000000" pitchFamily="2" charset="2"/>
              </a:rPr>
              <a:t> </a:t>
            </a:r>
            <a:r>
              <a:rPr lang="de-DE" sz="2000" dirty="0">
                <a:solidFill>
                  <a:srgbClr val="C00000"/>
                </a:solidFill>
              </a:rPr>
              <a:t>mehr paraphrasieren (oder direkt zitieren)</a:t>
            </a:r>
          </a:p>
        </p:txBody>
      </p:sp>
      <p:sp>
        <p:nvSpPr>
          <p:cNvPr id="9" name="Textfeld 8"/>
          <p:cNvSpPr txBox="1"/>
          <p:nvPr/>
        </p:nvSpPr>
        <p:spPr>
          <a:xfrm>
            <a:off x="3862968" y="5909210"/>
            <a:ext cx="4752527" cy="400110"/>
          </a:xfrm>
          <a:prstGeom prst="rect">
            <a:avLst/>
          </a:prstGeom>
          <a:solidFill>
            <a:srgbClr val="D2D2D2"/>
          </a:solidFill>
          <a:ln>
            <a:solidFill>
              <a:srgbClr val="626262"/>
            </a:solidFill>
          </a:ln>
        </p:spPr>
        <p:txBody>
          <a:bodyPr wrap="square">
            <a:spAutoFit/>
          </a:bodyPr>
          <a:lstStyle/>
          <a:p>
            <a:pPr>
              <a:defRPr/>
            </a:pPr>
            <a:r>
              <a:rPr lang="de-DE" sz="2000" dirty="0">
                <a:solidFill>
                  <a:srgbClr val="4B9664"/>
                </a:solidFill>
                <a:sym typeface="Wingdings" panose="05000000000000000000" pitchFamily="2" charset="2"/>
              </a:rPr>
              <a:t> </a:t>
            </a:r>
            <a:r>
              <a:rPr lang="de-DE" sz="2000" b="1" dirty="0">
                <a:solidFill>
                  <a:srgbClr val="4B9664"/>
                </a:solidFill>
                <a:sym typeface="Wingdings" panose="05000000000000000000" pitchFamily="2" charset="2"/>
              </a:rPr>
              <a:t>Sinn</a:t>
            </a:r>
            <a:r>
              <a:rPr lang="de-DE" sz="2000" dirty="0">
                <a:solidFill>
                  <a:srgbClr val="4B9664"/>
                </a:solidFill>
                <a:sym typeface="Wingdings" panose="05000000000000000000" pitchFamily="2" charset="2"/>
              </a:rPr>
              <a:t> </a:t>
            </a:r>
            <a:r>
              <a:rPr lang="de-DE" sz="2000" dirty="0" smtClean="0">
                <a:solidFill>
                  <a:srgbClr val="4B9664"/>
                </a:solidFill>
                <a:sym typeface="Wingdings" panose="05000000000000000000" pitchFamily="2" charset="2"/>
              </a:rPr>
              <a:t>des Originals in </a:t>
            </a:r>
            <a:r>
              <a:rPr lang="de-DE" sz="2000" dirty="0">
                <a:solidFill>
                  <a:srgbClr val="4B9664"/>
                </a:solidFill>
                <a:sym typeface="Wingdings" panose="05000000000000000000" pitchFamily="2" charset="2"/>
              </a:rPr>
              <a:t>eigenen </a:t>
            </a:r>
            <a:r>
              <a:rPr lang="de-DE" sz="2000" dirty="0" smtClean="0">
                <a:solidFill>
                  <a:srgbClr val="4B9664"/>
                </a:solidFill>
                <a:sym typeface="Wingdings" panose="05000000000000000000" pitchFamily="2" charset="2"/>
              </a:rPr>
              <a:t>Worten</a:t>
            </a:r>
            <a:endParaRPr lang="de-DE" sz="2000" dirty="0">
              <a:solidFill>
                <a:srgbClr val="4B9664"/>
              </a:solidFill>
            </a:endParaRPr>
          </a:p>
        </p:txBody>
      </p:sp>
      <p:cxnSp>
        <p:nvCxnSpPr>
          <p:cNvPr id="10" name="Gerade Verbindung 9"/>
          <p:cNvCxnSpPr/>
          <p:nvPr/>
        </p:nvCxnSpPr>
        <p:spPr>
          <a:xfrm flipV="1">
            <a:off x="379671" y="3286120"/>
            <a:ext cx="8239125" cy="1116012"/>
          </a:xfrm>
          <a:prstGeom prst="line">
            <a:avLst/>
          </a:prstGeom>
          <a:ln w="19050">
            <a:solidFill>
              <a:srgbClr val="C0000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820985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endParaRPr lang="de-DE" dirty="0"/>
          </a:p>
        </p:txBody>
      </p:sp>
      <p:sp>
        <p:nvSpPr>
          <p:cNvPr id="3" name="Titel 2"/>
          <p:cNvSpPr>
            <a:spLocks noGrp="1"/>
          </p:cNvSpPr>
          <p:nvPr>
            <p:ph type="ctrTitle"/>
          </p:nvPr>
        </p:nvSpPr>
        <p:spPr/>
        <p:txBody>
          <a:bodyPr/>
          <a:lstStyle/>
          <a:p>
            <a:r>
              <a:rPr lang="de-DE" altLang="de-DE" dirty="0" smtClean="0">
                <a:ea typeface="Geneva"/>
                <a:cs typeface="Geneva"/>
              </a:rPr>
              <a:t>Plagiatsprüfung</a:t>
            </a:r>
            <a:endParaRPr lang="de-DE" dirty="0"/>
          </a:p>
        </p:txBody>
      </p:sp>
      <p:sp>
        <p:nvSpPr>
          <p:cNvPr id="4" name="Fußzeilenplatzhalter 3"/>
          <p:cNvSpPr>
            <a:spLocks noGrp="1"/>
          </p:cNvSpPr>
          <p:nvPr>
            <p:ph type="ftr" sz="quarter" idx="3"/>
          </p:nvPr>
        </p:nvSpPr>
        <p:spPr/>
        <p:txBody>
          <a:bodyPr/>
          <a:lstStyle/>
          <a:p>
            <a:r>
              <a:rPr lang="de-DE" smtClean="0"/>
              <a:t>Hochschule Landshut  |  www.haw-landshut.de</a:t>
            </a:r>
            <a:endParaRPr lang="de-DE" dirty="0"/>
          </a:p>
        </p:txBody>
      </p:sp>
      <p:sp>
        <p:nvSpPr>
          <p:cNvPr id="5" name="Datumsplatzhalter 4"/>
          <p:cNvSpPr>
            <a:spLocks noGrp="1"/>
          </p:cNvSpPr>
          <p:nvPr>
            <p:ph type="dt" sz="half" idx="2"/>
          </p:nvPr>
        </p:nvSpPr>
        <p:spPr/>
        <p:txBody>
          <a:bodyPr/>
          <a:lstStyle/>
          <a:p>
            <a:fld id="{C6DE59DF-1964-4F40-BFE0-0271FA9E7BFB}" type="datetime1">
              <a:rPr lang="de-DE" smtClean="0"/>
              <a:t>20.03.2023</a:t>
            </a:fld>
            <a:endParaRPr lang="de-DE"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077" y="1793136"/>
            <a:ext cx="5251525" cy="416145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2708920"/>
            <a:ext cx="7429500" cy="8858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803191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quarter" idx="10"/>
          </p:nvPr>
        </p:nvSpPr>
        <p:spPr/>
      </p:sp>
      <p:sp>
        <p:nvSpPr>
          <p:cNvPr id="3" name="Untertitel 2"/>
          <p:cNvSpPr>
            <a:spLocks noGrp="1"/>
          </p:cNvSpPr>
          <p:nvPr>
            <p:ph type="subTitle" idx="1"/>
          </p:nvPr>
        </p:nvSpPr>
        <p:spPr/>
        <p:txBody>
          <a:bodyPr/>
          <a:lstStyle/>
          <a:p>
            <a:r>
              <a:rPr lang="de-DE" dirty="0" smtClean="0"/>
              <a:t>Welche Fragen haben Sie?</a:t>
            </a:r>
            <a:endParaRPr lang="de-DE" dirty="0"/>
          </a:p>
        </p:txBody>
      </p:sp>
      <p:sp>
        <p:nvSpPr>
          <p:cNvPr id="4" name="Ovale Legende 3">
            <a:hlinkClick r:id="rId2" action="ppaction://hlinksldjump"/>
          </p:cNvPr>
          <p:cNvSpPr/>
          <p:nvPr/>
        </p:nvSpPr>
        <p:spPr>
          <a:xfrm>
            <a:off x="4355976" y="764704"/>
            <a:ext cx="4104456" cy="2592288"/>
          </a:xfrm>
          <a:prstGeom prst="wedgeEllipseCallout">
            <a:avLst/>
          </a:prstGeom>
          <a:solidFill>
            <a:srgbClr val="6262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9600" b="1" dirty="0" smtClean="0">
                <a:latin typeface="Calibri" panose="020F0502020204030204" pitchFamily="34" charset="0"/>
              </a:rPr>
              <a:t>???</a:t>
            </a:r>
            <a:endParaRPr lang="de-DE" sz="9600" b="1" dirty="0">
              <a:latin typeface="Calibri" panose="020F0502020204030204" pitchFamily="34" charset="0"/>
            </a:endParaRPr>
          </a:p>
        </p:txBody>
      </p:sp>
    </p:spTree>
    <p:extLst>
      <p:ext uri="{BB962C8B-B14F-4D97-AF65-F5344CB8AC3E}">
        <p14:creationId xmlns:p14="http://schemas.microsoft.com/office/powerpoint/2010/main" val="13199572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7"/>
          <p:cNvSpPr>
            <a:spLocks noGrp="1"/>
          </p:cNvSpPr>
          <p:nvPr>
            <p:ph idx="1"/>
          </p:nvPr>
        </p:nvSpPr>
        <p:spPr/>
        <p:txBody>
          <a:bodyPr/>
          <a:lstStyle/>
          <a:p>
            <a:pPr marL="457200" indent="-457200">
              <a:buFont typeface="+mj-lt"/>
              <a:buAutoNum type="arabicPeriod"/>
            </a:pPr>
            <a:r>
              <a:rPr lang="de-DE" altLang="de-DE" dirty="0"/>
              <a:t>Grundlagen des Zitierens</a:t>
            </a:r>
          </a:p>
          <a:p>
            <a:pPr marL="457200" indent="-457200">
              <a:buFont typeface="+mj-lt"/>
              <a:buAutoNum type="arabicPeriod"/>
            </a:pPr>
            <a:r>
              <a:rPr lang="de-DE" altLang="de-DE" dirty="0"/>
              <a:t>Quellenangaben</a:t>
            </a:r>
          </a:p>
          <a:p>
            <a:pPr marL="457200" indent="-457200">
              <a:buFont typeface="+mj-lt"/>
              <a:buAutoNum type="arabicPeriod"/>
            </a:pPr>
            <a:r>
              <a:rPr lang="de-DE" altLang="de-DE" dirty="0"/>
              <a:t>Zitierstile</a:t>
            </a:r>
          </a:p>
          <a:p>
            <a:pPr marL="457200" indent="-457200">
              <a:buFont typeface="+mj-lt"/>
              <a:buAutoNum type="arabicPeriod"/>
            </a:pPr>
            <a:r>
              <a:rPr lang="de-DE" altLang="de-DE" dirty="0"/>
              <a:t>Besonderheiten, Grauzonen und Plagiate</a:t>
            </a:r>
          </a:p>
          <a:p>
            <a:pPr marL="457200" indent="-457200">
              <a:buFont typeface="+mj-lt"/>
              <a:buAutoNum type="arabicPeriod"/>
            </a:pPr>
            <a:r>
              <a:rPr lang="de-DE" altLang="de-DE" b="1" dirty="0"/>
              <a:t>Übung mit Beispielen</a:t>
            </a:r>
          </a:p>
          <a:p>
            <a:pPr marL="457200" indent="-457200">
              <a:buFont typeface="+mj-lt"/>
              <a:buAutoNum type="arabicPeriod"/>
            </a:pPr>
            <a:r>
              <a:rPr lang="de-DE" altLang="de-DE" dirty="0"/>
              <a:t>Abschließende </a:t>
            </a:r>
            <a:r>
              <a:rPr lang="de-DE" altLang="de-DE" dirty="0" smtClean="0"/>
              <a:t>Hinweise</a:t>
            </a:r>
            <a:endParaRPr lang="de-DE" altLang="de-DE" dirty="0"/>
          </a:p>
        </p:txBody>
      </p:sp>
      <p:sp>
        <p:nvSpPr>
          <p:cNvPr id="7" name="Titel 6"/>
          <p:cNvSpPr>
            <a:spLocks noGrp="1"/>
          </p:cNvSpPr>
          <p:nvPr>
            <p:ph type="ctrTitle"/>
          </p:nvPr>
        </p:nvSpPr>
        <p:spPr/>
        <p:txBody>
          <a:bodyPr/>
          <a:lstStyle/>
          <a:p>
            <a:r>
              <a:rPr lang="de-DE" altLang="de-DE" dirty="0"/>
              <a:t>Inhalt des Seminars</a:t>
            </a:r>
            <a:endParaRPr lang="de-DE" dirty="0"/>
          </a:p>
        </p:txBody>
      </p:sp>
      <p:sp>
        <p:nvSpPr>
          <p:cNvPr id="5" name="Fußzeilenplatzhalter 4"/>
          <p:cNvSpPr>
            <a:spLocks noGrp="1"/>
          </p:cNvSpPr>
          <p:nvPr>
            <p:ph type="ftr" sz="quarter" idx="3"/>
          </p:nvPr>
        </p:nvSpPr>
        <p:spPr/>
        <p:txBody>
          <a:bodyPr/>
          <a:lstStyle/>
          <a:p>
            <a:r>
              <a:rPr lang="de-DE" smtClean="0"/>
              <a:t>Hochschule Landshut  |  www.haw-landshut.de</a:t>
            </a:r>
            <a:endParaRPr lang="de-DE" dirty="0"/>
          </a:p>
        </p:txBody>
      </p:sp>
      <p:sp>
        <p:nvSpPr>
          <p:cNvPr id="6" name="Datumsplatzhalter 5"/>
          <p:cNvSpPr>
            <a:spLocks noGrp="1"/>
          </p:cNvSpPr>
          <p:nvPr>
            <p:ph type="dt" sz="half" idx="2"/>
          </p:nvPr>
        </p:nvSpPr>
        <p:spPr/>
        <p:txBody>
          <a:bodyPr/>
          <a:lstStyle/>
          <a:p>
            <a:fld id="{C6DE59DF-1964-4F40-BFE0-0271FA9E7BFB}" type="datetime1">
              <a:rPr lang="de-DE" smtClean="0"/>
              <a:t>20.03.2023</a:t>
            </a:fld>
            <a:endParaRPr lang="de-DE" dirty="0"/>
          </a:p>
        </p:txBody>
      </p:sp>
    </p:spTree>
    <p:extLst>
      <p:ext uri="{BB962C8B-B14F-4D97-AF65-F5344CB8AC3E}">
        <p14:creationId xmlns:p14="http://schemas.microsoft.com/office/powerpoint/2010/main" val="39932424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fontScale="92500" lnSpcReduction="20000"/>
          </a:bodyPr>
          <a:lstStyle/>
          <a:p>
            <a:pPr marL="0" indent="0">
              <a:buNone/>
            </a:pPr>
            <a:r>
              <a:rPr lang="de-DE" altLang="de-DE" b="1" dirty="0">
                <a:solidFill>
                  <a:schemeClr val="tx1"/>
                </a:solidFill>
              </a:rPr>
              <a:t>Um welche Art von Quelle handelt es sich? </a:t>
            </a:r>
            <a:br>
              <a:rPr lang="de-DE" altLang="de-DE" b="1" dirty="0">
                <a:solidFill>
                  <a:schemeClr val="tx1"/>
                </a:solidFill>
              </a:rPr>
            </a:br>
            <a:r>
              <a:rPr lang="de-DE" altLang="de-DE" b="1" dirty="0">
                <a:solidFill>
                  <a:schemeClr val="tx1"/>
                </a:solidFill>
              </a:rPr>
              <a:t>Was sind die relevanten Angaben und Besonderheiten</a:t>
            </a:r>
            <a:r>
              <a:rPr lang="de-DE" altLang="de-DE" b="1" dirty="0" smtClean="0">
                <a:solidFill>
                  <a:schemeClr val="tx1"/>
                </a:solidFill>
              </a:rPr>
              <a:t>?</a:t>
            </a:r>
            <a:br>
              <a:rPr lang="de-DE" altLang="de-DE" b="1" dirty="0" smtClean="0">
                <a:solidFill>
                  <a:schemeClr val="tx1"/>
                </a:solidFill>
              </a:rPr>
            </a:br>
            <a:endParaRPr lang="de-DE" altLang="de-DE" b="1" dirty="0">
              <a:solidFill>
                <a:schemeClr val="tx1"/>
              </a:solidFill>
            </a:endParaRPr>
          </a:p>
          <a:p>
            <a:pPr marL="457200" indent="-457200">
              <a:buFont typeface="+mj-lt"/>
              <a:buAutoNum type="arabicPeriod"/>
            </a:pPr>
            <a:r>
              <a:rPr lang="de-DE" dirty="0">
                <a:solidFill>
                  <a:schemeClr val="tx1"/>
                </a:solidFill>
              </a:rPr>
              <a:t>Print (20/QP 305 </a:t>
            </a:r>
            <a:r>
              <a:rPr lang="de-DE" dirty="0" smtClean="0">
                <a:solidFill>
                  <a:schemeClr val="tx1"/>
                </a:solidFill>
              </a:rPr>
              <a:t>P978)</a:t>
            </a:r>
            <a:endParaRPr lang="de-DE" dirty="0">
              <a:solidFill>
                <a:schemeClr val="tx1"/>
              </a:solidFill>
            </a:endParaRPr>
          </a:p>
          <a:p>
            <a:pPr marL="457200" indent="-457200">
              <a:buFont typeface="+mj-lt"/>
              <a:buAutoNum type="arabicPeriod"/>
            </a:pPr>
            <a:r>
              <a:rPr lang="de-DE" dirty="0">
                <a:solidFill>
                  <a:schemeClr val="tx1"/>
                </a:solidFill>
              </a:rPr>
              <a:t>Elektronisch </a:t>
            </a:r>
            <a:r>
              <a:rPr lang="de-DE" dirty="0">
                <a:hlinkClick r:id="rId2"/>
              </a:rPr>
              <a:t>https://</a:t>
            </a:r>
            <a:r>
              <a:rPr lang="de-DE" dirty="0" smtClean="0">
                <a:hlinkClick r:id="rId2"/>
              </a:rPr>
              <a:t>doi.org/10.1007/978-3-658-37901-8</a:t>
            </a:r>
            <a:r>
              <a:rPr lang="de-DE" dirty="0" smtClean="0"/>
              <a:t> </a:t>
            </a:r>
            <a:endParaRPr lang="de-DE" dirty="0" smtClean="0">
              <a:solidFill>
                <a:schemeClr val="tx1"/>
              </a:solidFill>
            </a:endParaRPr>
          </a:p>
          <a:p>
            <a:pPr marL="457200" indent="-457200">
              <a:buFont typeface="+mj-lt"/>
              <a:buAutoNum type="arabicPeriod"/>
            </a:pPr>
            <a:r>
              <a:rPr lang="de-DE" dirty="0" smtClean="0">
                <a:solidFill>
                  <a:schemeClr val="tx1"/>
                </a:solidFill>
              </a:rPr>
              <a:t>Elektronisch </a:t>
            </a:r>
            <a:r>
              <a:rPr lang="de-DE" dirty="0" smtClean="0">
                <a:solidFill>
                  <a:schemeClr val="tx1"/>
                </a:solidFill>
                <a:hlinkClick r:id="rId3"/>
              </a:rPr>
              <a:t>https://</a:t>
            </a:r>
            <a:r>
              <a:rPr lang="de-DE" dirty="0" smtClean="0">
                <a:solidFill>
                  <a:schemeClr val="tx2"/>
                </a:solidFill>
                <a:hlinkClick r:id="rId3"/>
              </a:rPr>
              <a:t>doi.org/10.1007/978-3-658-33328-7_5</a:t>
            </a:r>
            <a:r>
              <a:rPr lang="de-DE" dirty="0" smtClean="0">
                <a:solidFill>
                  <a:schemeClr val="tx2"/>
                </a:solidFill>
              </a:rPr>
              <a:t>  </a:t>
            </a:r>
            <a:endParaRPr lang="de-DE" dirty="0">
              <a:solidFill>
                <a:schemeClr val="tx1"/>
              </a:solidFill>
            </a:endParaRPr>
          </a:p>
          <a:p>
            <a:pPr marL="457200" indent="-457200">
              <a:buFont typeface="+mj-lt"/>
              <a:buAutoNum type="arabicPeriod"/>
            </a:pPr>
            <a:r>
              <a:rPr lang="de-DE" dirty="0">
                <a:solidFill>
                  <a:schemeClr val="tx1"/>
                </a:solidFill>
              </a:rPr>
              <a:t>Elektronisch </a:t>
            </a:r>
            <a:r>
              <a:rPr lang="de-DE" dirty="0">
                <a:solidFill>
                  <a:schemeClr val="tx2"/>
                </a:solidFill>
              </a:rPr>
              <a:t>urn:nbn:de:bvb:29-opus4-168429</a:t>
            </a:r>
            <a:r>
              <a:rPr lang="de-DE" dirty="0" smtClean="0">
                <a:solidFill>
                  <a:schemeClr val="tx2"/>
                </a:solidFill>
              </a:rPr>
              <a:t>/  </a:t>
            </a:r>
            <a:endParaRPr lang="de-DE" dirty="0">
              <a:solidFill>
                <a:schemeClr val="tx2"/>
              </a:solidFill>
            </a:endParaRPr>
          </a:p>
          <a:p>
            <a:pPr marL="457200" indent="-457200">
              <a:buFont typeface="+mj-lt"/>
              <a:buAutoNum type="arabicPeriod"/>
            </a:pPr>
            <a:r>
              <a:rPr lang="de-DE" altLang="de-DE" dirty="0" smtClean="0">
                <a:solidFill>
                  <a:schemeClr val="tx1"/>
                </a:solidFill>
              </a:rPr>
              <a:t>Elektronisch </a:t>
            </a:r>
            <a:r>
              <a:rPr lang="de-DE" dirty="0">
                <a:solidFill>
                  <a:schemeClr val="tx2"/>
                </a:solidFill>
                <a:hlinkClick r:id="rId4"/>
              </a:rPr>
              <a:t>https://</a:t>
            </a:r>
            <a:r>
              <a:rPr lang="de-DE" dirty="0" smtClean="0">
                <a:solidFill>
                  <a:schemeClr val="tx2"/>
                </a:solidFill>
                <a:hlinkClick r:id="rId4"/>
              </a:rPr>
              <a:t>www.bmbf.de/bmbf/de/forschung/zukunftsstrategie/zukunftsstrategie_node.html</a:t>
            </a:r>
            <a:r>
              <a:rPr lang="de-DE" dirty="0" smtClean="0">
                <a:solidFill>
                  <a:schemeClr val="tx2"/>
                </a:solidFill>
              </a:rPr>
              <a:t> </a:t>
            </a:r>
            <a:endParaRPr lang="de-DE" altLang="de-DE" dirty="0">
              <a:solidFill>
                <a:schemeClr val="tx1"/>
              </a:solidFill>
            </a:endParaRPr>
          </a:p>
          <a:p>
            <a:pPr marL="457200" indent="-457200">
              <a:buFont typeface="+mj-lt"/>
              <a:buAutoNum type="arabicPeriod"/>
            </a:pPr>
            <a:r>
              <a:rPr lang="de-DE" altLang="de-DE" dirty="0">
                <a:solidFill>
                  <a:schemeClr val="tx1"/>
                </a:solidFill>
              </a:rPr>
              <a:t>Elektronisch </a:t>
            </a:r>
            <a:r>
              <a:rPr lang="de-DE" dirty="0">
                <a:solidFill>
                  <a:schemeClr val="tx2"/>
                </a:solidFill>
                <a:hlinkClick r:id="rId5"/>
              </a:rPr>
              <a:t>https://</a:t>
            </a:r>
            <a:r>
              <a:rPr lang="de-DE" dirty="0" smtClean="0">
                <a:solidFill>
                  <a:schemeClr val="tx2"/>
                </a:solidFill>
                <a:hlinkClick r:id="rId5"/>
              </a:rPr>
              <a:t>doi.org/10.1365/s40702-022-00917-1</a:t>
            </a:r>
            <a:r>
              <a:rPr lang="de-DE" dirty="0" smtClean="0">
                <a:solidFill>
                  <a:schemeClr val="tx2"/>
                </a:solidFill>
              </a:rPr>
              <a:t> </a:t>
            </a:r>
            <a:endParaRPr lang="de-DE" altLang="de-DE" dirty="0">
              <a:solidFill>
                <a:schemeClr val="tx1"/>
              </a:solidFill>
            </a:endParaRPr>
          </a:p>
          <a:p>
            <a:pPr marL="457200" indent="-457200">
              <a:buFont typeface="+mj-lt"/>
              <a:buAutoNum type="arabicPeriod"/>
            </a:pPr>
            <a:r>
              <a:rPr lang="de-DE" altLang="de-DE" dirty="0">
                <a:solidFill>
                  <a:schemeClr val="tx1"/>
                </a:solidFill>
              </a:rPr>
              <a:t>Print (Kopie) </a:t>
            </a:r>
          </a:p>
          <a:p>
            <a:pPr marL="457200" indent="-457200">
              <a:buFont typeface="+mj-lt"/>
              <a:buAutoNum type="arabicPeriod"/>
            </a:pPr>
            <a:r>
              <a:rPr lang="de-DE" altLang="de-DE" dirty="0">
                <a:solidFill>
                  <a:schemeClr val="tx1"/>
                </a:solidFill>
              </a:rPr>
              <a:t>Print (Kopie)</a:t>
            </a:r>
          </a:p>
          <a:p>
            <a:endParaRPr lang="de-DE" altLang="de-DE" dirty="0"/>
          </a:p>
          <a:p>
            <a:pPr marL="0" indent="0">
              <a:buNone/>
            </a:pPr>
            <a:endParaRPr lang="de-DE" dirty="0"/>
          </a:p>
        </p:txBody>
      </p:sp>
      <p:sp>
        <p:nvSpPr>
          <p:cNvPr id="3" name="Titel 2"/>
          <p:cNvSpPr>
            <a:spLocks noGrp="1"/>
          </p:cNvSpPr>
          <p:nvPr>
            <p:ph type="ctrTitle"/>
          </p:nvPr>
        </p:nvSpPr>
        <p:spPr/>
        <p:txBody>
          <a:bodyPr/>
          <a:lstStyle/>
          <a:p>
            <a:r>
              <a:rPr lang="de-DE" dirty="0" smtClean="0"/>
              <a:t>Beispiele</a:t>
            </a:r>
            <a:endParaRPr lang="de-DE" dirty="0"/>
          </a:p>
        </p:txBody>
      </p:sp>
      <p:sp>
        <p:nvSpPr>
          <p:cNvPr id="4" name="Fußzeilenplatzhalter 3"/>
          <p:cNvSpPr>
            <a:spLocks noGrp="1"/>
          </p:cNvSpPr>
          <p:nvPr>
            <p:ph type="ftr" sz="quarter" idx="3"/>
          </p:nvPr>
        </p:nvSpPr>
        <p:spPr/>
        <p:txBody>
          <a:bodyPr/>
          <a:lstStyle/>
          <a:p>
            <a:r>
              <a:rPr lang="de-DE" smtClean="0"/>
              <a:t>Hochschule Landshut  |  www.haw-landshut.de</a:t>
            </a:r>
            <a:endParaRPr lang="de-DE" dirty="0"/>
          </a:p>
        </p:txBody>
      </p:sp>
      <p:sp>
        <p:nvSpPr>
          <p:cNvPr id="5" name="Datumsplatzhalter 4"/>
          <p:cNvSpPr>
            <a:spLocks noGrp="1"/>
          </p:cNvSpPr>
          <p:nvPr>
            <p:ph type="dt" sz="half" idx="2"/>
          </p:nvPr>
        </p:nvSpPr>
        <p:spPr/>
        <p:txBody>
          <a:bodyPr/>
          <a:lstStyle/>
          <a:p>
            <a:fld id="{C6DE59DF-1964-4F40-BFE0-0271FA9E7BFB}" type="datetime1">
              <a:rPr lang="de-DE" smtClean="0"/>
              <a:t>20.03.2023</a:t>
            </a:fld>
            <a:endParaRPr lang="de-DE" dirty="0"/>
          </a:p>
        </p:txBody>
      </p:sp>
    </p:spTree>
    <p:extLst>
      <p:ext uri="{BB962C8B-B14F-4D97-AF65-F5344CB8AC3E}">
        <p14:creationId xmlns:p14="http://schemas.microsoft.com/office/powerpoint/2010/main" val="28068007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endParaRPr lang="de-DE" dirty="0"/>
          </a:p>
        </p:txBody>
      </p:sp>
      <p:sp>
        <p:nvSpPr>
          <p:cNvPr id="3" name="Titel 2"/>
          <p:cNvSpPr>
            <a:spLocks noGrp="1"/>
          </p:cNvSpPr>
          <p:nvPr>
            <p:ph type="ctrTitle"/>
          </p:nvPr>
        </p:nvSpPr>
        <p:spPr/>
        <p:txBody>
          <a:bodyPr/>
          <a:lstStyle/>
          <a:p>
            <a:r>
              <a:rPr lang="de-DE" altLang="de-DE" dirty="0">
                <a:ea typeface="Geneva"/>
                <a:cs typeface="Geneva"/>
              </a:rPr>
              <a:t>Sie möchten folgende Quelle zitieren</a:t>
            </a:r>
            <a:endParaRPr lang="de-DE" dirty="0"/>
          </a:p>
        </p:txBody>
      </p:sp>
      <p:sp>
        <p:nvSpPr>
          <p:cNvPr id="4" name="Fußzeilenplatzhalter 3"/>
          <p:cNvSpPr>
            <a:spLocks noGrp="1"/>
          </p:cNvSpPr>
          <p:nvPr>
            <p:ph type="ftr" sz="quarter" idx="3"/>
          </p:nvPr>
        </p:nvSpPr>
        <p:spPr/>
        <p:txBody>
          <a:bodyPr/>
          <a:lstStyle/>
          <a:p>
            <a:r>
              <a:rPr lang="de-DE" smtClean="0"/>
              <a:t>Hochschule Landshut  |  www.haw-landshut.de</a:t>
            </a:r>
            <a:endParaRPr lang="de-DE" dirty="0"/>
          </a:p>
        </p:txBody>
      </p:sp>
      <p:sp>
        <p:nvSpPr>
          <p:cNvPr id="5" name="Datumsplatzhalter 4"/>
          <p:cNvSpPr>
            <a:spLocks noGrp="1"/>
          </p:cNvSpPr>
          <p:nvPr>
            <p:ph type="dt" sz="half" idx="2"/>
          </p:nvPr>
        </p:nvSpPr>
        <p:spPr/>
        <p:txBody>
          <a:bodyPr/>
          <a:lstStyle/>
          <a:p>
            <a:fld id="{C6DE59DF-1964-4F40-BFE0-0271FA9E7BFB}" type="datetime1">
              <a:rPr lang="de-DE" smtClean="0"/>
              <a:t>20.03.2023</a:t>
            </a:fld>
            <a:endParaRPr lang="de-DE" dirty="0"/>
          </a:p>
        </p:txBody>
      </p:sp>
      <p:pic>
        <p:nvPicPr>
          <p:cNvPr id="7" name="Grafik 6"/>
          <p:cNvPicPr>
            <a:picLocks noChangeAspect="1"/>
          </p:cNvPicPr>
          <p:nvPr/>
        </p:nvPicPr>
        <p:blipFill>
          <a:blip r:embed="rId2"/>
          <a:stretch>
            <a:fillRect/>
          </a:stretch>
        </p:blipFill>
        <p:spPr>
          <a:xfrm>
            <a:off x="561788" y="2276872"/>
            <a:ext cx="2758565" cy="3904280"/>
          </a:xfrm>
          <a:prstGeom prst="rect">
            <a:avLst/>
          </a:prstGeom>
        </p:spPr>
      </p:pic>
      <p:pic>
        <p:nvPicPr>
          <p:cNvPr id="8" name="Grafik 7"/>
          <p:cNvPicPr>
            <a:picLocks noChangeAspect="1"/>
          </p:cNvPicPr>
          <p:nvPr/>
        </p:nvPicPr>
        <p:blipFill>
          <a:blip r:embed="rId3"/>
          <a:stretch>
            <a:fillRect/>
          </a:stretch>
        </p:blipFill>
        <p:spPr>
          <a:xfrm>
            <a:off x="3630621" y="2131342"/>
            <a:ext cx="3946377" cy="4049810"/>
          </a:xfrm>
          <a:prstGeom prst="rect">
            <a:avLst/>
          </a:prstGeom>
        </p:spPr>
      </p:pic>
    </p:spTree>
    <p:extLst>
      <p:ext uri="{BB962C8B-B14F-4D97-AF65-F5344CB8AC3E}">
        <p14:creationId xmlns:p14="http://schemas.microsoft.com/office/powerpoint/2010/main" val="33159925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altLang="de-DE" dirty="0">
                <a:solidFill>
                  <a:schemeClr val="tx1"/>
                </a:solidFill>
                <a:ea typeface="Geneva"/>
                <a:cs typeface="Geneva"/>
              </a:rPr>
              <a:t>Zitier</a:t>
            </a:r>
            <a:r>
              <a:rPr lang="de-DE" altLang="de-DE" u="sng" dirty="0">
                <a:solidFill>
                  <a:schemeClr val="tx1"/>
                </a:solidFill>
                <a:ea typeface="Geneva"/>
                <a:cs typeface="Geneva"/>
              </a:rPr>
              <a:t>fähige</a:t>
            </a:r>
            <a:r>
              <a:rPr lang="de-DE" altLang="de-DE" dirty="0">
                <a:solidFill>
                  <a:schemeClr val="tx1"/>
                </a:solidFill>
                <a:ea typeface="Geneva"/>
                <a:cs typeface="Geneva"/>
              </a:rPr>
              <a:t> Quelle</a:t>
            </a:r>
            <a:r>
              <a:rPr lang="de-DE" altLang="de-DE" dirty="0" smtClean="0">
                <a:solidFill>
                  <a:schemeClr val="tx1"/>
                </a:solidFill>
                <a:ea typeface="Geneva"/>
                <a:cs typeface="Geneva"/>
              </a:rPr>
              <a:t>:</a:t>
            </a:r>
            <a:r>
              <a:rPr lang="de-DE" altLang="de-DE" sz="1600" dirty="0">
                <a:solidFill>
                  <a:schemeClr val="tx1"/>
                </a:solidFill>
                <a:ea typeface="Geneva"/>
                <a:cs typeface="Geneva"/>
              </a:rPr>
              <a:t/>
            </a:r>
            <a:br>
              <a:rPr lang="de-DE" altLang="de-DE" sz="1600" dirty="0">
                <a:solidFill>
                  <a:schemeClr val="tx1"/>
                </a:solidFill>
                <a:ea typeface="Geneva"/>
                <a:cs typeface="Geneva"/>
              </a:rPr>
            </a:br>
            <a:r>
              <a:rPr lang="de-DE" altLang="de-DE" dirty="0">
                <a:solidFill>
                  <a:schemeClr val="tx1"/>
                </a:solidFill>
                <a:ea typeface="Geneva"/>
                <a:cs typeface="Geneva"/>
              </a:rPr>
              <a:t>Quelle ist veröffentlicht und damit zugänglich</a:t>
            </a:r>
            <a:br>
              <a:rPr lang="de-DE" altLang="de-DE" dirty="0">
                <a:solidFill>
                  <a:schemeClr val="tx1"/>
                </a:solidFill>
                <a:ea typeface="Geneva"/>
                <a:cs typeface="Geneva"/>
              </a:rPr>
            </a:br>
            <a:r>
              <a:rPr lang="de-DE" altLang="de-DE" dirty="0">
                <a:solidFill>
                  <a:schemeClr val="tx1"/>
                </a:solidFill>
                <a:ea typeface="Geneva"/>
                <a:cs typeface="Geneva"/>
              </a:rPr>
              <a:t>(Bsp. für nicht zitierfähig: Bachelorarbeit eines Kommilitonen, die </a:t>
            </a:r>
            <a:r>
              <a:rPr lang="de-DE" altLang="de-DE" u="sng" dirty="0">
                <a:solidFill>
                  <a:schemeClr val="tx1"/>
                </a:solidFill>
                <a:ea typeface="Geneva"/>
                <a:cs typeface="Geneva"/>
              </a:rPr>
              <a:t>nicht</a:t>
            </a:r>
            <a:r>
              <a:rPr lang="de-DE" altLang="de-DE" dirty="0">
                <a:solidFill>
                  <a:schemeClr val="tx1"/>
                </a:solidFill>
                <a:ea typeface="Geneva"/>
                <a:cs typeface="Geneva"/>
              </a:rPr>
              <a:t> über die Bibliothek zugänglich ist</a:t>
            </a:r>
            <a:r>
              <a:rPr lang="de-DE" altLang="de-DE" dirty="0" smtClean="0">
                <a:solidFill>
                  <a:schemeClr val="tx1"/>
                </a:solidFill>
                <a:ea typeface="Geneva"/>
                <a:cs typeface="Geneva"/>
              </a:rPr>
              <a:t>)</a:t>
            </a:r>
          </a:p>
          <a:p>
            <a:endParaRPr lang="de-DE" altLang="de-DE" dirty="0">
              <a:ea typeface="Geneva"/>
              <a:cs typeface="Geneva"/>
            </a:endParaRPr>
          </a:p>
          <a:p>
            <a:r>
              <a:rPr lang="de-DE" altLang="de-DE" dirty="0">
                <a:solidFill>
                  <a:schemeClr val="tx1"/>
                </a:solidFill>
                <a:ea typeface="Geneva"/>
                <a:cs typeface="Geneva"/>
              </a:rPr>
              <a:t>Zitier</a:t>
            </a:r>
            <a:r>
              <a:rPr lang="de-DE" altLang="de-DE" u="sng" dirty="0">
                <a:solidFill>
                  <a:schemeClr val="tx1"/>
                </a:solidFill>
                <a:ea typeface="Geneva"/>
                <a:cs typeface="Geneva"/>
              </a:rPr>
              <a:t>würdige</a:t>
            </a:r>
            <a:r>
              <a:rPr lang="de-DE" altLang="de-DE" dirty="0">
                <a:solidFill>
                  <a:schemeClr val="tx1"/>
                </a:solidFill>
                <a:ea typeface="Geneva"/>
                <a:cs typeface="Geneva"/>
              </a:rPr>
              <a:t> Quelle</a:t>
            </a:r>
            <a:r>
              <a:rPr lang="de-DE" altLang="de-DE" dirty="0" smtClean="0">
                <a:solidFill>
                  <a:schemeClr val="tx1"/>
                </a:solidFill>
                <a:ea typeface="Geneva"/>
                <a:cs typeface="Geneva"/>
              </a:rPr>
              <a:t>:</a:t>
            </a:r>
          </a:p>
          <a:p>
            <a:pPr lvl="1">
              <a:buFont typeface="Symbol" pitchFamily="18" charset="2"/>
              <a:buChar char="-"/>
            </a:pPr>
            <a:r>
              <a:rPr lang="de-DE" altLang="de-DE" sz="2400" dirty="0" smtClean="0">
                <a:solidFill>
                  <a:schemeClr val="tx1"/>
                </a:solidFill>
                <a:ea typeface="Geneva"/>
                <a:cs typeface="Geneva"/>
              </a:rPr>
              <a:t>Quelle </a:t>
            </a:r>
            <a:r>
              <a:rPr lang="de-DE" altLang="de-DE" sz="2400" dirty="0">
                <a:solidFill>
                  <a:schemeClr val="tx1"/>
                </a:solidFill>
                <a:ea typeface="Geneva"/>
                <a:cs typeface="Geneva"/>
              </a:rPr>
              <a:t>hat mit dem Thema zu tun, ist methodisch einwandfrei ermittelt und entspricht dem aktuellen Stand der Forschung</a:t>
            </a:r>
          </a:p>
          <a:p>
            <a:pPr lvl="1">
              <a:buFont typeface="Symbol" pitchFamily="18" charset="2"/>
              <a:buChar char="-"/>
            </a:pPr>
            <a:r>
              <a:rPr lang="de-DE" altLang="de-DE" sz="2400" dirty="0">
                <a:solidFill>
                  <a:schemeClr val="tx1"/>
                </a:solidFill>
                <a:ea typeface="Geneva"/>
                <a:cs typeface="Geneva"/>
              </a:rPr>
              <a:t>Niveau der Quelle (Autor, Verlag, Zeitschrift anerkannt? etc</a:t>
            </a:r>
            <a:r>
              <a:rPr lang="de-DE" altLang="de-DE" sz="2400" dirty="0" smtClean="0">
                <a:solidFill>
                  <a:schemeClr val="tx1"/>
                </a:solidFill>
                <a:ea typeface="Geneva"/>
                <a:cs typeface="Geneva"/>
              </a:rPr>
              <a:t>.)</a:t>
            </a:r>
            <a:endParaRPr lang="de-DE" altLang="de-DE" sz="2400" dirty="0">
              <a:solidFill>
                <a:schemeClr val="tx1"/>
              </a:solidFill>
              <a:ea typeface="Geneva"/>
              <a:cs typeface="Geneva"/>
            </a:endParaRPr>
          </a:p>
        </p:txBody>
      </p:sp>
      <p:sp>
        <p:nvSpPr>
          <p:cNvPr id="3" name="Titel 2"/>
          <p:cNvSpPr>
            <a:spLocks noGrp="1"/>
          </p:cNvSpPr>
          <p:nvPr>
            <p:ph type="ctrTitle"/>
          </p:nvPr>
        </p:nvSpPr>
        <p:spPr/>
        <p:txBody>
          <a:bodyPr/>
          <a:lstStyle/>
          <a:p>
            <a:r>
              <a:rPr lang="de-DE" altLang="de-DE" dirty="0">
                <a:ea typeface="Geneva"/>
                <a:cs typeface="Geneva"/>
              </a:rPr>
              <a:t>Bewertung und Auswahl der Quellen - nur zitierfähige </a:t>
            </a:r>
            <a:r>
              <a:rPr lang="de-DE" altLang="de-DE" u="sng" dirty="0">
                <a:ea typeface="Geneva"/>
                <a:cs typeface="Geneva"/>
              </a:rPr>
              <a:t>und</a:t>
            </a:r>
            <a:r>
              <a:rPr lang="de-DE" altLang="de-DE" dirty="0">
                <a:ea typeface="Geneva"/>
                <a:cs typeface="Geneva"/>
              </a:rPr>
              <a:t> zitierwürdige Quellen verwenden</a:t>
            </a:r>
            <a:br>
              <a:rPr lang="de-DE" altLang="de-DE" dirty="0">
                <a:ea typeface="Geneva"/>
                <a:cs typeface="Geneva"/>
              </a:rPr>
            </a:br>
            <a:endParaRPr lang="de-DE" dirty="0"/>
          </a:p>
        </p:txBody>
      </p:sp>
      <p:sp>
        <p:nvSpPr>
          <p:cNvPr id="4" name="Fußzeilenplatzhalter 3"/>
          <p:cNvSpPr>
            <a:spLocks noGrp="1"/>
          </p:cNvSpPr>
          <p:nvPr>
            <p:ph type="ftr" sz="quarter" idx="3"/>
          </p:nvPr>
        </p:nvSpPr>
        <p:spPr/>
        <p:txBody>
          <a:bodyPr/>
          <a:lstStyle/>
          <a:p>
            <a:r>
              <a:rPr lang="de-DE" smtClean="0"/>
              <a:t>Hochschule Landshut  |  www.haw-landshut.de</a:t>
            </a:r>
            <a:endParaRPr lang="de-DE" dirty="0"/>
          </a:p>
        </p:txBody>
      </p:sp>
      <p:sp>
        <p:nvSpPr>
          <p:cNvPr id="5" name="Datumsplatzhalter 4"/>
          <p:cNvSpPr>
            <a:spLocks noGrp="1"/>
          </p:cNvSpPr>
          <p:nvPr>
            <p:ph type="dt" sz="half" idx="2"/>
          </p:nvPr>
        </p:nvSpPr>
        <p:spPr/>
        <p:txBody>
          <a:bodyPr/>
          <a:lstStyle/>
          <a:p>
            <a:fld id="{C6DE59DF-1964-4F40-BFE0-0271FA9E7BFB}" type="datetime1">
              <a:rPr lang="de-DE" smtClean="0"/>
              <a:t>20.03.2023</a:t>
            </a:fld>
            <a:endParaRPr lang="de-DE" dirty="0"/>
          </a:p>
        </p:txBody>
      </p:sp>
      <p:sp>
        <p:nvSpPr>
          <p:cNvPr id="6" name="Eckige Klammer links/rechts 5">
            <a:hlinkClick r:id="rId2"/>
          </p:cNvPr>
          <p:cNvSpPr/>
          <p:nvPr/>
        </p:nvSpPr>
        <p:spPr>
          <a:xfrm>
            <a:off x="7740650" y="1641186"/>
            <a:ext cx="863600" cy="287337"/>
          </a:xfrm>
          <a:prstGeom prst="bracketPair">
            <a:avLst/>
          </a:prstGeom>
        </p:spPr>
        <p:style>
          <a:lnRef idx="2">
            <a:schemeClr val="dk1"/>
          </a:lnRef>
          <a:fillRef idx="0">
            <a:schemeClr val="dk1"/>
          </a:fillRef>
          <a:effectRef idx="1">
            <a:schemeClr val="dk1"/>
          </a:effectRef>
          <a:fontRef idx="minor">
            <a:schemeClr val="tx1"/>
          </a:fontRef>
        </p:style>
        <p:txBody>
          <a:bodyPr anchor="ctr"/>
          <a:lstStyle/>
          <a:p>
            <a:pPr algn="ctr">
              <a:defRPr/>
            </a:pPr>
            <a:r>
              <a:rPr lang="de-DE" sz="800" dirty="0"/>
              <a:t>weitere Informationen</a:t>
            </a:r>
          </a:p>
        </p:txBody>
      </p:sp>
    </p:spTree>
    <p:extLst>
      <p:ext uri="{BB962C8B-B14F-4D97-AF65-F5344CB8AC3E}">
        <p14:creationId xmlns:p14="http://schemas.microsoft.com/office/powerpoint/2010/main" val="23133673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Inhaltsplatzhalter 9"/>
          <p:cNvSpPr>
            <a:spLocks noGrp="1"/>
          </p:cNvSpPr>
          <p:nvPr>
            <p:ph idx="1"/>
          </p:nvPr>
        </p:nvSpPr>
        <p:spPr/>
        <p:txBody>
          <a:bodyPr/>
          <a:lstStyle/>
          <a:p>
            <a:endParaRPr lang="de-DE" dirty="0"/>
          </a:p>
        </p:txBody>
      </p:sp>
      <p:sp>
        <p:nvSpPr>
          <p:cNvPr id="9" name="Titel 8"/>
          <p:cNvSpPr>
            <a:spLocks noGrp="1"/>
          </p:cNvSpPr>
          <p:nvPr>
            <p:ph type="ctrTitle"/>
          </p:nvPr>
        </p:nvSpPr>
        <p:spPr/>
        <p:txBody>
          <a:bodyPr/>
          <a:lstStyle/>
          <a:p>
            <a:endParaRPr lang="de-DE"/>
          </a:p>
        </p:txBody>
      </p:sp>
      <p:sp>
        <p:nvSpPr>
          <p:cNvPr id="4" name="Fußzeilenplatzhalter 3"/>
          <p:cNvSpPr>
            <a:spLocks noGrp="1"/>
          </p:cNvSpPr>
          <p:nvPr>
            <p:ph type="ftr" sz="quarter" idx="3"/>
          </p:nvPr>
        </p:nvSpPr>
        <p:spPr>
          <a:prstGeom prst="rect">
            <a:avLst/>
          </a:prstGeom>
        </p:spPr>
        <p:txBody>
          <a:bodyPr/>
          <a:lstStyle/>
          <a:p>
            <a:r>
              <a:rPr lang="de-DE" smtClean="0"/>
              <a:t>Hochschule Landshut  |  www.haw-landshut.de</a:t>
            </a:r>
            <a:endParaRPr lang="de-DE" dirty="0"/>
          </a:p>
        </p:txBody>
      </p:sp>
      <p:sp>
        <p:nvSpPr>
          <p:cNvPr id="5" name="Datumsplatzhalter 4"/>
          <p:cNvSpPr>
            <a:spLocks noGrp="1"/>
          </p:cNvSpPr>
          <p:nvPr>
            <p:ph type="dt" sz="half" idx="2"/>
          </p:nvPr>
        </p:nvSpPr>
        <p:spPr>
          <a:prstGeom prst="rect">
            <a:avLst/>
          </a:prstGeom>
        </p:spPr>
        <p:txBody>
          <a:bodyPr/>
          <a:lstStyle/>
          <a:p>
            <a:fld id="{C6DE59DF-1964-4F40-BFE0-0271FA9E7BFB}" type="datetime1">
              <a:rPr lang="de-DE" smtClean="0"/>
              <a:t>20.03.2023</a:t>
            </a:fld>
            <a:endParaRPr lang="de-DE" dirty="0"/>
          </a:p>
        </p:txBody>
      </p:sp>
      <p:pic>
        <p:nvPicPr>
          <p:cNvPr id="2" name="Grafik 1"/>
          <p:cNvPicPr>
            <a:picLocks noChangeAspect="1"/>
          </p:cNvPicPr>
          <p:nvPr/>
        </p:nvPicPr>
        <p:blipFill>
          <a:blip r:embed="rId2"/>
          <a:stretch>
            <a:fillRect/>
          </a:stretch>
        </p:blipFill>
        <p:spPr>
          <a:xfrm>
            <a:off x="251519" y="408944"/>
            <a:ext cx="5544615" cy="5689938"/>
          </a:xfrm>
          <a:prstGeom prst="rect">
            <a:avLst/>
          </a:prstGeom>
        </p:spPr>
      </p:pic>
    </p:spTree>
    <p:extLst>
      <p:ext uri="{BB962C8B-B14F-4D97-AF65-F5344CB8AC3E}">
        <p14:creationId xmlns:p14="http://schemas.microsoft.com/office/powerpoint/2010/main" val="31585118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Inhaltsplatzhalter 9"/>
          <p:cNvSpPr>
            <a:spLocks noGrp="1"/>
          </p:cNvSpPr>
          <p:nvPr>
            <p:ph idx="1"/>
          </p:nvPr>
        </p:nvSpPr>
        <p:spPr/>
        <p:txBody>
          <a:bodyPr/>
          <a:lstStyle/>
          <a:p>
            <a:r>
              <a:rPr lang="de-DE" dirty="0">
                <a:solidFill>
                  <a:schemeClr val="tx2"/>
                </a:solidFill>
              </a:rPr>
              <a:t>Talentmanagement durch </a:t>
            </a:r>
            <a:r>
              <a:rPr lang="de-DE" dirty="0" smtClean="0">
                <a:solidFill>
                  <a:schemeClr val="tx2"/>
                </a:solidFill>
              </a:rPr>
              <a:t>Digitalisierung bei Philipp </a:t>
            </a:r>
            <a:r>
              <a:rPr lang="de-DE" dirty="0" err="1" smtClean="0">
                <a:solidFill>
                  <a:schemeClr val="tx2"/>
                </a:solidFill>
              </a:rPr>
              <a:t>Kaß</a:t>
            </a:r>
            <a:endParaRPr lang="de-DE" dirty="0">
              <a:solidFill>
                <a:schemeClr val="tx2"/>
              </a:solidFill>
            </a:endParaRPr>
          </a:p>
        </p:txBody>
      </p:sp>
      <p:sp>
        <p:nvSpPr>
          <p:cNvPr id="9" name="Titel 8"/>
          <p:cNvSpPr>
            <a:spLocks noGrp="1"/>
          </p:cNvSpPr>
          <p:nvPr>
            <p:ph type="ctrTitle"/>
          </p:nvPr>
        </p:nvSpPr>
        <p:spPr/>
        <p:txBody>
          <a:bodyPr/>
          <a:lstStyle/>
          <a:p>
            <a:r>
              <a:rPr lang="de-DE" altLang="de-DE" dirty="0">
                <a:ea typeface="Geneva"/>
                <a:cs typeface="Geneva"/>
              </a:rPr>
              <a:t>Beitrag im Sammelwerk</a:t>
            </a:r>
          </a:p>
        </p:txBody>
      </p:sp>
      <p:sp>
        <p:nvSpPr>
          <p:cNvPr id="7" name="Fußzeilenplatzhalter 6"/>
          <p:cNvSpPr>
            <a:spLocks noGrp="1"/>
          </p:cNvSpPr>
          <p:nvPr>
            <p:ph type="ftr" sz="quarter" idx="3"/>
          </p:nvPr>
        </p:nvSpPr>
        <p:spPr/>
        <p:txBody>
          <a:bodyPr/>
          <a:lstStyle/>
          <a:p>
            <a:r>
              <a:rPr lang="de-DE" smtClean="0"/>
              <a:t>Hochschule Landshut  |  www.haw-landshut.de</a:t>
            </a:r>
            <a:endParaRPr lang="de-DE" dirty="0"/>
          </a:p>
        </p:txBody>
      </p:sp>
      <p:sp>
        <p:nvSpPr>
          <p:cNvPr id="8" name="Datumsplatzhalter 7"/>
          <p:cNvSpPr>
            <a:spLocks noGrp="1"/>
          </p:cNvSpPr>
          <p:nvPr>
            <p:ph type="dt" sz="half" idx="2"/>
          </p:nvPr>
        </p:nvSpPr>
        <p:spPr/>
        <p:txBody>
          <a:bodyPr/>
          <a:lstStyle/>
          <a:p>
            <a:fld id="{C6DE59DF-1964-4F40-BFE0-0271FA9E7BFB}" type="datetime1">
              <a:rPr lang="de-DE" smtClean="0"/>
              <a:t>20.03.2023</a:t>
            </a:fld>
            <a:endParaRPr lang="de-DE" dirty="0"/>
          </a:p>
        </p:txBody>
      </p:sp>
      <p:sp>
        <p:nvSpPr>
          <p:cNvPr id="11" name="Inhaltsplatzhalter 2"/>
          <p:cNvSpPr txBox="1">
            <a:spLocks/>
          </p:cNvSpPr>
          <p:nvPr/>
        </p:nvSpPr>
        <p:spPr bwMode="auto">
          <a:xfrm>
            <a:off x="395536" y="2492896"/>
            <a:ext cx="8262938" cy="1008112"/>
          </a:xfrm>
          <a:prstGeom prst="rect">
            <a:avLst/>
          </a:prstGeom>
          <a:ln w="12700">
            <a:solidFill>
              <a:srgbClr val="626262"/>
            </a:solidFill>
          </a:ln>
          <a:extLst/>
        </p:spPr>
        <p:style>
          <a:lnRef idx="2">
            <a:schemeClr val="dk1"/>
          </a:lnRef>
          <a:fillRef idx="1001">
            <a:schemeClr val="lt1"/>
          </a:fillRef>
          <a:effectRef idx="0">
            <a:schemeClr val="dk1"/>
          </a:effectRef>
          <a:fontRef idx="minor">
            <a:schemeClr val="dk1"/>
          </a:fontRef>
        </p:style>
        <p:txBody>
          <a:bodyPr vert="horz" wrap="square" lIns="72000" tIns="72000" rIns="72000" bIns="72000" numCol="1" anchor="t" anchorCtr="0" compatLnSpc="1">
            <a:prstTxWarp prst="textNoShape">
              <a:avLst/>
            </a:prstTxWarp>
            <a:noAutofit/>
          </a:bodyPr>
          <a:lstStyle>
            <a:lvl1pPr marL="180975" indent="-180975" algn="l" rtl="0" eaLnBrk="0" fontAlgn="base" hangingPunct="0">
              <a:lnSpc>
                <a:spcPct val="110000"/>
              </a:lnSpc>
              <a:spcBef>
                <a:spcPct val="30000"/>
              </a:spcBef>
              <a:spcAft>
                <a:spcPct val="30000"/>
              </a:spcAft>
              <a:buClr>
                <a:srgbClr val="BE0000"/>
              </a:buClr>
              <a:buFont typeface="Wingdings" pitchFamily="2" charset="2"/>
              <a:buChar char="§"/>
              <a:defRPr sz="2000">
                <a:solidFill>
                  <a:schemeClr val="tx1"/>
                </a:solidFill>
                <a:latin typeface="+mn-lt"/>
                <a:ea typeface="Geneva" charset="0"/>
                <a:cs typeface="Geneva" charset="0"/>
              </a:defRPr>
            </a:lvl1pPr>
            <a:lvl2pPr marL="542925" indent="-182563" algn="l" rtl="0" eaLnBrk="0" fontAlgn="base" hangingPunct="0">
              <a:lnSpc>
                <a:spcPct val="110000"/>
              </a:lnSpc>
              <a:spcBef>
                <a:spcPct val="30000"/>
              </a:spcBef>
              <a:spcAft>
                <a:spcPct val="30000"/>
              </a:spcAft>
              <a:buClr>
                <a:srgbClr val="BE0000"/>
              </a:buClr>
              <a:buFont typeface="Symbol" pitchFamily="18" charset="2"/>
              <a:buChar char="-"/>
              <a:defRPr>
                <a:solidFill>
                  <a:schemeClr val="tx1"/>
                </a:solidFill>
                <a:latin typeface="+mn-lt"/>
                <a:ea typeface="Geneva" charset="-128"/>
                <a:cs typeface="Geneva" charset="0"/>
              </a:defRPr>
            </a:lvl2pPr>
            <a:lvl3pPr marL="895350" indent="-173038" algn="l" rtl="0" eaLnBrk="0" fontAlgn="base" hangingPunct="0">
              <a:lnSpc>
                <a:spcPct val="110000"/>
              </a:lnSpc>
              <a:spcBef>
                <a:spcPct val="30000"/>
              </a:spcBef>
              <a:spcAft>
                <a:spcPct val="30000"/>
              </a:spcAft>
              <a:buClr>
                <a:srgbClr val="BE0000"/>
              </a:buClr>
              <a:buFont typeface="Wingdings" pitchFamily="2" charset="2"/>
              <a:buChar char="§"/>
              <a:defRPr sz="1600">
                <a:solidFill>
                  <a:schemeClr val="tx1"/>
                </a:solidFill>
                <a:latin typeface="+mn-lt"/>
                <a:ea typeface="Geneva" charset="-128"/>
                <a:cs typeface="Geneva" charset="0"/>
              </a:defRPr>
            </a:lvl3pPr>
            <a:lvl4pPr marL="1257300" indent="-182563" algn="l" rtl="0" eaLnBrk="0" fontAlgn="base" hangingPunct="0">
              <a:lnSpc>
                <a:spcPct val="110000"/>
              </a:lnSpc>
              <a:spcBef>
                <a:spcPct val="30000"/>
              </a:spcBef>
              <a:spcAft>
                <a:spcPct val="30000"/>
              </a:spcAft>
              <a:buClr>
                <a:srgbClr val="BE0000"/>
              </a:buClr>
              <a:buFont typeface="Symbol" pitchFamily="18" charset="2"/>
              <a:buChar char="-"/>
              <a:defRPr sz="1600">
                <a:solidFill>
                  <a:schemeClr val="tx1"/>
                </a:solidFill>
                <a:latin typeface="+mn-lt"/>
                <a:ea typeface="Geneva" charset="-128"/>
                <a:cs typeface="Geneva" charset="0"/>
              </a:defRPr>
            </a:lvl4pPr>
            <a:lvl5pPr marL="1619250" indent="-182563" algn="l" rtl="0" eaLnBrk="0" fontAlgn="base" hangingPunct="0">
              <a:lnSpc>
                <a:spcPct val="110000"/>
              </a:lnSpc>
              <a:spcBef>
                <a:spcPct val="30000"/>
              </a:spcBef>
              <a:spcAft>
                <a:spcPct val="30000"/>
              </a:spcAft>
              <a:buClr>
                <a:srgbClr val="BE0000"/>
              </a:buClr>
              <a:buFont typeface="Wingdings" pitchFamily="2" charset="2"/>
              <a:buChar char="§"/>
              <a:defRPr sz="1600">
                <a:solidFill>
                  <a:schemeClr val="tx1"/>
                </a:solidFill>
                <a:latin typeface="+mn-lt"/>
                <a:ea typeface="Geneva" charset="-128"/>
                <a:cs typeface="Geneva" charset="0"/>
              </a:defRPr>
            </a:lvl5pPr>
            <a:lvl6pPr marL="20764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6pPr>
            <a:lvl7pPr marL="25336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7pPr>
            <a:lvl8pPr marL="29908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8pPr>
            <a:lvl9pPr marL="34480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9pPr>
          </a:lstStyle>
          <a:p>
            <a:pPr marL="0" indent="0">
              <a:lnSpc>
                <a:spcPct val="100000"/>
              </a:lnSpc>
              <a:spcBef>
                <a:spcPts val="0"/>
              </a:spcBef>
              <a:spcAft>
                <a:spcPts val="0"/>
              </a:spcAft>
              <a:buNone/>
            </a:pPr>
            <a:r>
              <a:rPr lang="de-DE" sz="1800" i="1" kern="0" dirty="0">
                <a:solidFill>
                  <a:schemeClr val="tx2"/>
                </a:solidFill>
              </a:rPr>
              <a:t>Zitat </a:t>
            </a:r>
            <a:r>
              <a:rPr lang="de-DE" sz="1800" i="1" kern="0" baseline="30000" dirty="0">
                <a:solidFill>
                  <a:schemeClr val="tx2"/>
                </a:solidFill>
              </a:rPr>
              <a:t>1</a:t>
            </a:r>
          </a:p>
          <a:p>
            <a:pPr marL="0" indent="0">
              <a:lnSpc>
                <a:spcPct val="100000"/>
              </a:lnSpc>
              <a:spcBef>
                <a:spcPts val="0"/>
              </a:spcBef>
              <a:spcAft>
                <a:spcPts val="0"/>
              </a:spcAft>
              <a:buNone/>
            </a:pPr>
            <a:r>
              <a:rPr lang="de-DE" sz="1800" i="1" kern="0" dirty="0">
                <a:solidFill>
                  <a:schemeClr val="tx2"/>
                </a:solidFill>
              </a:rPr>
              <a:t>--------</a:t>
            </a:r>
            <a:r>
              <a:rPr lang="de-DE" sz="1800" i="1" kern="0" baseline="30000" dirty="0">
                <a:solidFill>
                  <a:schemeClr val="tx2"/>
                </a:solidFill>
              </a:rPr>
              <a:t/>
            </a:r>
            <a:br>
              <a:rPr lang="de-DE" sz="1800" i="1" kern="0" baseline="30000" dirty="0">
                <a:solidFill>
                  <a:schemeClr val="tx2"/>
                </a:solidFill>
              </a:rPr>
            </a:br>
            <a:r>
              <a:rPr lang="de-DE" sz="1800" i="1" kern="0" baseline="30000" dirty="0">
                <a:solidFill>
                  <a:schemeClr val="tx2"/>
                </a:solidFill>
              </a:rPr>
              <a:t>1 </a:t>
            </a:r>
            <a:r>
              <a:rPr lang="de-DE" sz="1800" dirty="0" err="1">
                <a:solidFill>
                  <a:schemeClr val="tx2"/>
                </a:solidFill>
              </a:rPr>
              <a:t>Kaß</a:t>
            </a:r>
            <a:r>
              <a:rPr lang="de-DE" sz="1800" dirty="0">
                <a:solidFill>
                  <a:schemeClr val="tx2"/>
                </a:solidFill>
              </a:rPr>
              <a:t> (2023), S. 100</a:t>
            </a:r>
            <a:endParaRPr lang="de-DE" altLang="de-DE" sz="1800" kern="0" dirty="0" smtClean="0">
              <a:solidFill>
                <a:schemeClr val="tx2"/>
              </a:solidFill>
              <a:ea typeface="Geneva"/>
              <a:cs typeface="Geneva"/>
            </a:endParaRPr>
          </a:p>
        </p:txBody>
      </p:sp>
      <p:sp>
        <p:nvSpPr>
          <p:cNvPr id="12" name="Inhaltsplatzhalter 2"/>
          <p:cNvSpPr txBox="1">
            <a:spLocks/>
          </p:cNvSpPr>
          <p:nvPr/>
        </p:nvSpPr>
        <p:spPr bwMode="auto">
          <a:xfrm>
            <a:off x="395536" y="3573016"/>
            <a:ext cx="8262938" cy="2448272"/>
          </a:xfrm>
          <a:prstGeom prst="rect">
            <a:avLst/>
          </a:prstGeom>
          <a:noFill/>
          <a:ln w="12700">
            <a:solidFill>
              <a:srgbClr val="626262"/>
            </a:solidFill>
          </a:ln>
          <a:effectLst/>
          <a:extLst/>
        </p:spPr>
        <p:style>
          <a:lnRef idx="1">
            <a:schemeClr val="dk1"/>
          </a:lnRef>
          <a:fillRef idx="2">
            <a:schemeClr val="dk1"/>
          </a:fillRef>
          <a:effectRef idx="1">
            <a:schemeClr val="dk1"/>
          </a:effectRef>
          <a:fontRef idx="minor">
            <a:schemeClr val="dk1"/>
          </a:fontRef>
        </p:style>
        <p:txBody>
          <a:bodyPr vert="horz" wrap="square" lIns="72000" tIns="72000" rIns="72000" bIns="72000" numCol="1" anchor="t" anchorCtr="0" compatLnSpc="1">
            <a:noAutofit/>
          </a:bodyPr>
          <a:lstStyle>
            <a:lvl1pPr marL="180975" indent="-180975" algn="l" rtl="0" eaLnBrk="0" fontAlgn="base" hangingPunct="0">
              <a:lnSpc>
                <a:spcPct val="110000"/>
              </a:lnSpc>
              <a:spcBef>
                <a:spcPct val="30000"/>
              </a:spcBef>
              <a:spcAft>
                <a:spcPct val="30000"/>
              </a:spcAft>
              <a:buClr>
                <a:srgbClr val="BE0000"/>
              </a:buClr>
              <a:buFont typeface="Wingdings" pitchFamily="2" charset="2"/>
              <a:buChar char="§"/>
              <a:defRPr sz="2000">
                <a:solidFill>
                  <a:schemeClr val="tx1"/>
                </a:solidFill>
                <a:latin typeface="+mn-lt"/>
                <a:ea typeface="Geneva" charset="0"/>
                <a:cs typeface="Geneva" charset="0"/>
              </a:defRPr>
            </a:lvl1pPr>
            <a:lvl2pPr marL="542925" indent="-182563" algn="l" rtl="0" eaLnBrk="0" fontAlgn="base" hangingPunct="0">
              <a:lnSpc>
                <a:spcPct val="110000"/>
              </a:lnSpc>
              <a:spcBef>
                <a:spcPct val="30000"/>
              </a:spcBef>
              <a:spcAft>
                <a:spcPct val="30000"/>
              </a:spcAft>
              <a:buClr>
                <a:srgbClr val="BE0000"/>
              </a:buClr>
              <a:buFont typeface="Symbol" pitchFamily="18" charset="2"/>
              <a:buChar char="-"/>
              <a:defRPr>
                <a:solidFill>
                  <a:schemeClr val="tx1"/>
                </a:solidFill>
                <a:latin typeface="+mn-lt"/>
                <a:ea typeface="Geneva" charset="-128"/>
                <a:cs typeface="Geneva" charset="0"/>
              </a:defRPr>
            </a:lvl2pPr>
            <a:lvl3pPr marL="895350" indent="-173038" algn="l" rtl="0" eaLnBrk="0" fontAlgn="base" hangingPunct="0">
              <a:lnSpc>
                <a:spcPct val="110000"/>
              </a:lnSpc>
              <a:spcBef>
                <a:spcPct val="30000"/>
              </a:spcBef>
              <a:spcAft>
                <a:spcPct val="30000"/>
              </a:spcAft>
              <a:buClr>
                <a:srgbClr val="BE0000"/>
              </a:buClr>
              <a:buFont typeface="Wingdings" pitchFamily="2" charset="2"/>
              <a:buChar char="§"/>
              <a:defRPr sz="1600">
                <a:solidFill>
                  <a:schemeClr val="tx1"/>
                </a:solidFill>
                <a:latin typeface="+mn-lt"/>
                <a:ea typeface="Geneva" charset="-128"/>
                <a:cs typeface="Geneva" charset="0"/>
              </a:defRPr>
            </a:lvl3pPr>
            <a:lvl4pPr marL="1257300" indent="-182563" algn="l" rtl="0" eaLnBrk="0" fontAlgn="base" hangingPunct="0">
              <a:lnSpc>
                <a:spcPct val="110000"/>
              </a:lnSpc>
              <a:spcBef>
                <a:spcPct val="30000"/>
              </a:spcBef>
              <a:spcAft>
                <a:spcPct val="30000"/>
              </a:spcAft>
              <a:buClr>
                <a:srgbClr val="BE0000"/>
              </a:buClr>
              <a:buFont typeface="Symbol" pitchFamily="18" charset="2"/>
              <a:buChar char="-"/>
              <a:defRPr sz="1600">
                <a:solidFill>
                  <a:schemeClr val="tx1"/>
                </a:solidFill>
                <a:latin typeface="+mn-lt"/>
                <a:ea typeface="Geneva" charset="-128"/>
                <a:cs typeface="Geneva" charset="0"/>
              </a:defRPr>
            </a:lvl4pPr>
            <a:lvl5pPr marL="1619250" indent="-182563" algn="l" rtl="0" eaLnBrk="0" fontAlgn="base" hangingPunct="0">
              <a:lnSpc>
                <a:spcPct val="110000"/>
              </a:lnSpc>
              <a:spcBef>
                <a:spcPct val="30000"/>
              </a:spcBef>
              <a:spcAft>
                <a:spcPct val="30000"/>
              </a:spcAft>
              <a:buClr>
                <a:srgbClr val="BE0000"/>
              </a:buClr>
              <a:buFont typeface="Wingdings" pitchFamily="2" charset="2"/>
              <a:buChar char="§"/>
              <a:defRPr sz="1600">
                <a:solidFill>
                  <a:schemeClr val="tx1"/>
                </a:solidFill>
                <a:latin typeface="+mn-lt"/>
                <a:ea typeface="Geneva" charset="-128"/>
                <a:cs typeface="Geneva" charset="0"/>
              </a:defRPr>
            </a:lvl5pPr>
            <a:lvl6pPr marL="20764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6pPr>
            <a:lvl7pPr marL="25336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7pPr>
            <a:lvl8pPr marL="29908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8pPr>
            <a:lvl9pPr marL="34480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9pPr>
          </a:lstStyle>
          <a:p>
            <a:pPr marL="0" indent="0">
              <a:buNone/>
            </a:pPr>
            <a:r>
              <a:rPr lang="de-DE" sz="1800" dirty="0" err="1">
                <a:solidFill>
                  <a:schemeClr val="tx2"/>
                </a:solidFill>
              </a:rPr>
              <a:t>Kaß</a:t>
            </a:r>
            <a:r>
              <a:rPr lang="de-DE" sz="1800" dirty="0">
                <a:solidFill>
                  <a:schemeClr val="tx2"/>
                </a:solidFill>
              </a:rPr>
              <a:t>, Philipp (2023): Talentmanagement durch Digitalisierung in: Lernen im Zeitalter der Digitalisierung: Einblicke und Handlungsempfehlungen für die neue Arbeitswelt, </a:t>
            </a:r>
            <a:r>
              <a:rPr lang="de-DE" sz="1800" dirty="0" err="1">
                <a:solidFill>
                  <a:schemeClr val="tx2"/>
                </a:solidFill>
              </a:rPr>
              <a:t>hrsgg</a:t>
            </a:r>
            <a:r>
              <a:rPr lang="de-DE" sz="1800" dirty="0">
                <a:solidFill>
                  <a:schemeClr val="tx2"/>
                </a:solidFill>
              </a:rPr>
              <a:t>. v. Mark </a:t>
            </a:r>
            <a:r>
              <a:rPr lang="de-DE" sz="1800" dirty="0" err="1">
                <a:solidFill>
                  <a:schemeClr val="tx2"/>
                </a:solidFill>
              </a:rPr>
              <a:t>Harwardt</a:t>
            </a:r>
            <a:r>
              <a:rPr lang="de-DE" sz="1800" dirty="0">
                <a:solidFill>
                  <a:schemeClr val="tx2"/>
                </a:solidFill>
              </a:rPr>
              <a:t> et. al., Wiesbaden 2023, S. 99–112, URL: DOI: 10.1007/978-3-658-37901-8, 03.03.2023</a:t>
            </a:r>
            <a:r>
              <a:rPr lang="de-DE" sz="1800" dirty="0" smtClean="0">
                <a:solidFill>
                  <a:schemeClr val="tx2"/>
                </a:solidFill>
              </a:rPr>
              <a:t>.</a:t>
            </a:r>
          </a:p>
          <a:p>
            <a:pPr marL="0" indent="0">
              <a:buNone/>
            </a:pPr>
            <a:r>
              <a:rPr lang="de-DE" sz="1800" dirty="0" err="1" smtClean="0">
                <a:solidFill>
                  <a:schemeClr val="tx2"/>
                </a:solidFill>
              </a:rPr>
              <a:t>Harwardt</a:t>
            </a:r>
            <a:r>
              <a:rPr lang="de-DE" sz="1800" dirty="0">
                <a:solidFill>
                  <a:schemeClr val="tx2"/>
                </a:solidFill>
              </a:rPr>
              <a:t>, Mark et. al. (</a:t>
            </a:r>
            <a:r>
              <a:rPr lang="de-DE" sz="1800" dirty="0" err="1">
                <a:solidFill>
                  <a:schemeClr val="tx2"/>
                </a:solidFill>
              </a:rPr>
              <a:t>Hrsgg</a:t>
            </a:r>
            <a:r>
              <a:rPr lang="de-DE" sz="1800" dirty="0">
                <a:solidFill>
                  <a:schemeClr val="tx2"/>
                </a:solidFill>
              </a:rPr>
              <a:t>.) (2023): Lernen im Zeitalter der Digitalisierung: Einblicke und Handlungsempfehlungen für die neue Arbeitswelt, Wiesbaden 2023, URL: </a:t>
            </a:r>
            <a:r>
              <a:rPr lang="de-DE" sz="1800" dirty="0"/>
              <a:t>https://doi.org/10.1007/978-3-658-37901-8</a:t>
            </a:r>
            <a:r>
              <a:rPr lang="de-DE" sz="1800" dirty="0" smtClean="0">
                <a:solidFill>
                  <a:schemeClr val="tx2"/>
                </a:solidFill>
              </a:rPr>
              <a:t>.</a:t>
            </a:r>
          </a:p>
          <a:p>
            <a:pPr marL="0" indent="0">
              <a:buNone/>
            </a:pPr>
            <a:r>
              <a:rPr lang="de-DE" sz="1100" dirty="0" smtClean="0">
                <a:solidFill>
                  <a:srgbClr val="626262"/>
                </a:solidFill>
              </a:rPr>
              <a:t>[Zitierstil: TU München – Controlling]</a:t>
            </a:r>
            <a:endParaRPr lang="de-DE" sz="1050" dirty="0" smtClean="0">
              <a:solidFill>
                <a:srgbClr val="626262"/>
              </a:solidFill>
            </a:endParaRPr>
          </a:p>
        </p:txBody>
      </p:sp>
    </p:spTree>
    <p:extLst>
      <p:ext uri="{BB962C8B-B14F-4D97-AF65-F5344CB8AC3E}">
        <p14:creationId xmlns:p14="http://schemas.microsoft.com/office/powerpoint/2010/main" val="31168661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Inhaltsplatzhalter 9"/>
          <p:cNvSpPr>
            <a:spLocks noGrp="1"/>
          </p:cNvSpPr>
          <p:nvPr>
            <p:ph idx="1"/>
          </p:nvPr>
        </p:nvSpPr>
        <p:spPr/>
        <p:txBody>
          <a:bodyPr/>
          <a:lstStyle/>
          <a:p>
            <a:r>
              <a:rPr lang="de-DE" dirty="0">
                <a:solidFill>
                  <a:schemeClr val="tx2"/>
                </a:solidFill>
              </a:rPr>
              <a:t>Talentmanagement durch </a:t>
            </a:r>
            <a:r>
              <a:rPr lang="de-DE" dirty="0" smtClean="0">
                <a:solidFill>
                  <a:schemeClr val="tx2"/>
                </a:solidFill>
              </a:rPr>
              <a:t>Digitalisierung bei Philipp </a:t>
            </a:r>
            <a:r>
              <a:rPr lang="de-DE" dirty="0" err="1" smtClean="0">
                <a:solidFill>
                  <a:schemeClr val="tx2"/>
                </a:solidFill>
              </a:rPr>
              <a:t>Kaß</a:t>
            </a:r>
            <a:endParaRPr lang="de-DE" dirty="0">
              <a:solidFill>
                <a:schemeClr val="tx2"/>
              </a:solidFill>
            </a:endParaRPr>
          </a:p>
        </p:txBody>
      </p:sp>
      <p:sp>
        <p:nvSpPr>
          <p:cNvPr id="9" name="Titel 8"/>
          <p:cNvSpPr>
            <a:spLocks noGrp="1"/>
          </p:cNvSpPr>
          <p:nvPr>
            <p:ph type="ctrTitle"/>
          </p:nvPr>
        </p:nvSpPr>
        <p:spPr/>
        <p:txBody>
          <a:bodyPr/>
          <a:lstStyle/>
          <a:p>
            <a:r>
              <a:rPr lang="de-DE" altLang="de-DE" dirty="0">
                <a:ea typeface="Geneva"/>
                <a:cs typeface="Geneva"/>
              </a:rPr>
              <a:t>Beitrag im Sammelwerk</a:t>
            </a:r>
          </a:p>
        </p:txBody>
      </p:sp>
      <p:sp>
        <p:nvSpPr>
          <p:cNvPr id="7" name="Fußzeilenplatzhalter 6"/>
          <p:cNvSpPr>
            <a:spLocks noGrp="1"/>
          </p:cNvSpPr>
          <p:nvPr>
            <p:ph type="ftr" sz="quarter" idx="3"/>
          </p:nvPr>
        </p:nvSpPr>
        <p:spPr/>
        <p:txBody>
          <a:bodyPr/>
          <a:lstStyle/>
          <a:p>
            <a:r>
              <a:rPr lang="de-DE" smtClean="0"/>
              <a:t>Hochschule Landshut  |  www.haw-landshut.de</a:t>
            </a:r>
            <a:endParaRPr lang="de-DE" dirty="0"/>
          </a:p>
        </p:txBody>
      </p:sp>
      <p:sp>
        <p:nvSpPr>
          <p:cNvPr id="8" name="Datumsplatzhalter 7"/>
          <p:cNvSpPr>
            <a:spLocks noGrp="1"/>
          </p:cNvSpPr>
          <p:nvPr>
            <p:ph type="dt" sz="half" idx="2"/>
          </p:nvPr>
        </p:nvSpPr>
        <p:spPr/>
        <p:txBody>
          <a:bodyPr/>
          <a:lstStyle/>
          <a:p>
            <a:fld id="{C6DE59DF-1964-4F40-BFE0-0271FA9E7BFB}" type="datetime1">
              <a:rPr lang="de-DE" smtClean="0"/>
              <a:t>20.03.2023</a:t>
            </a:fld>
            <a:endParaRPr lang="de-DE" dirty="0"/>
          </a:p>
        </p:txBody>
      </p:sp>
      <p:sp>
        <p:nvSpPr>
          <p:cNvPr id="11" name="Inhaltsplatzhalter 2"/>
          <p:cNvSpPr txBox="1">
            <a:spLocks/>
          </p:cNvSpPr>
          <p:nvPr/>
        </p:nvSpPr>
        <p:spPr bwMode="auto">
          <a:xfrm>
            <a:off x="395536" y="2492896"/>
            <a:ext cx="8262938" cy="1008112"/>
          </a:xfrm>
          <a:prstGeom prst="rect">
            <a:avLst/>
          </a:prstGeom>
          <a:ln w="12700">
            <a:solidFill>
              <a:srgbClr val="626262"/>
            </a:solidFill>
          </a:ln>
          <a:extLst/>
        </p:spPr>
        <p:style>
          <a:lnRef idx="2">
            <a:schemeClr val="dk1"/>
          </a:lnRef>
          <a:fillRef idx="1001">
            <a:schemeClr val="lt1"/>
          </a:fillRef>
          <a:effectRef idx="0">
            <a:schemeClr val="dk1"/>
          </a:effectRef>
          <a:fontRef idx="minor">
            <a:schemeClr val="dk1"/>
          </a:fontRef>
        </p:style>
        <p:txBody>
          <a:bodyPr vert="horz" wrap="square" lIns="72000" tIns="72000" rIns="72000" bIns="72000" numCol="1" anchor="t" anchorCtr="0" compatLnSpc="1">
            <a:prstTxWarp prst="textNoShape">
              <a:avLst/>
            </a:prstTxWarp>
            <a:noAutofit/>
          </a:bodyPr>
          <a:lstStyle>
            <a:lvl1pPr marL="180975" indent="-180975" algn="l" rtl="0" eaLnBrk="0" fontAlgn="base" hangingPunct="0">
              <a:lnSpc>
                <a:spcPct val="110000"/>
              </a:lnSpc>
              <a:spcBef>
                <a:spcPct val="30000"/>
              </a:spcBef>
              <a:spcAft>
                <a:spcPct val="30000"/>
              </a:spcAft>
              <a:buClr>
                <a:srgbClr val="BE0000"/>
              </a:buClr>
              <a:buFont typeface="Wingdings" pitchFamily="2" charset="2"/>
              <a:buChar char="§"/>
              <a:defRPr sz="2000">
                <a:solidFill>
                  <a:schemeClr val="tx1"/>
                </a:solidFill>
                <a:latin typeface="+mn-lt"/>
                <a:ea typeface="Geneva" charset="0"/>
                <a:cs typeface="Geneva" charset="0"/>
              </a:defRPr>
            </a:lvl1pPr>
            <a:lvl2pPr marL="542925" indent="-182563" algn="l" rtl="0" eaLnBrk="0" fontAlgn="base" hangingPunct="0">
              <a:lnSpc>
                <a:spcPct val="110000"/>
              </a:lnSpc>
              <a:spcBef>
                <a:spcPct val="30000"/>
              </a:spcBef>
              <a:spcAft>
                <a:spcPct val="30000"/>
              </a:spcAft>
              <a:buClr>
                <a:srgbClr val="BE0000"/>
              </a:buClr>
              <a:buFont typeface="Symbol" pitchFamily="18" charset="2"/>
              <a:buChar char="-"/>
              <a:defRPr>
                <a:solidFill>
                  <a:schemeClr val="tx1"/>
                </a:solidFill>
                <a:latin typeface="+mn-lt"/>
                <a:ea typeface="Geneva" charset="-128"/>
                <a:cs typeface="Geneva" charset="0"/>
              </a:defRPr>
            </a:lvl2pPr>
            <a:lvl3pPr marL="895350" indent="-173038" algn="l" rtl="0" eaLnBrk="0" fontAlgn="base" hangingPunct="0">
              <a:lnSpc>
                <a:spcPct val="110000"/>
              </a:lnSpc>
              <a:spcBef>
                <a:spcPct val="30000"/>
              </a:spcBef>
              <a:spcAft>
                <a:spcPct val="30000"/>
              </a:spcAft>
              <a:buClr>
                <a:srgbClr val="BE0000"/>
              </a:buClr>
              <a:buFont typeface="Wingdings" pitchFamily="2" charset="2"/>
              <a:buChar char="§"/>
              <a:defRPr sz="1600">
                <a:solidFill>
                  <a:schemeClr val="tx1"/>
                </a:solidFill>
                <a:latin typeface="+mn-lt"/>
                <a:ea typeface="Geneva" charset="-128"/>
                <a:cs typeface="Geneva" charset="0"/>
              </a:defRPr>
            </a:lvl3pPr>
            <a:lvl4pPr marL="1257300" indent="-182563" algn="l" rtl="0" eaLnBrk="0" fontAlgn="base" hangingPunct="0">
              <a:lnSpc>
                <a:spcPct val="110000"/>
              </a:lnSpc>
              <a:spcBef>
                <a:spcPct val="30000"/>
              </a:spcBef>
              <a:spcAft>
                <a:spcPct val="30000"/>
              </a:spcAft>
              <a:buClr>
                <a:srgbClr val="BE0000"/>
              </a:buClr>
              <a:buFont typeface="Symbol" pitchFamily="18" charset="2"/>
              <a:buChar char="-"/>
              <a:defRPr sz="1600">
                <a:solidFill>
                  <a:schemeClr val="tx1"/>
                </a:solidFill>
                <a:latin typeface="+mn-lt"/>
                <a:ea typeface="Geneva" charset="-128"/>
                <a:cs typeface="Geneva" charset="0"/>
              </a:defRPr>
            </a:lvl4pPr>
            <a:lvl5pPr marL="1619250" indent="-182563" algn="l" rtl="0" eaLnBrk="0" fontAlgn="base" hangingPunct="0">
              <a:lnSpc>
                <a:spcPct val="110000"/>
              </a:lnSpc>
              <a:spcBef>
                <a:spcPct val="30000"/>
              </a:spcBef>
              <a:spcAft>
                <a:spcPct val="30000"/>
              </a:spcAft>
              <a:buClr>
                <a:srgbClr val="BE0000"/>
              </a:buClr>
              <a:buFont typeface="Wingdings" pitchFamily="2" charset="2"/>
              <a:buChar char="§"/>
              <a:defRPr sz="1600">
                <a:solidFill>
                  <a:schemeClr val="tx1"/>
                </a:solidFill>
                <a:latin typeface="+mn-lt"/>
                <a:ea typeface="Geneva" charset="-128"/>
                <a:cs typeface="Geneva" charset="0"/>
              </a:defRPr>
            </a:lvl5pPr>
            <a:lvl6pPr marL="20764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6pPr>
            <a:lvl7pPr marL="25336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7pPr>
            <a:lvl8pPr marL="29908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8pPr>
            <a:lvl9pPr marL="34480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9pPr>
          </a:lstStyle>
          <a:p>
            <a:pPr marL="0" indent="0">
              <a:lnSpc>
                <a:spcPct val="100000"/>
              </a:lnSpc>
              <a:spcBef>
                <a:spcPts val="0"/>
              </a:spcBef>
              <a:spcAft>
                <a:spcPts val="0"/>
              </a:spcAft>
              <a:buNone/>
            </a:pPr>
            <a:r>
              <a:rPr lang="de-DE" sz="1800" i="1" kern="0" dirty="0">
                <a:solidFill>
                  <a:schemeClr val="tx2"/>
                </a:solidFill>
              </a:rPr>
              <a:t>Zitat </a:t>
            </a:r>
            <a:r>
              <a:rPr lang="de-DE" sz="1800" i="1" kern="0" baseline="30000" dirty="0">
                <a:solidFill>
                  <a:schemeClr val="tx2"/>
                </a:solidFill>
              </a:rPr>
              <a:t>1</a:t>
            </a:r>
          </a:p>
          <a:p>
            <a:pPr marL="0" indent="0">
              <a:lnSpc>
                <a:spcPct val="100000"/>
              </a:lnSpc>
              <a:spcBef>
                <a:spcPts val="0"/>
              </a:spcBef>
              <a:spcAft>
                <a:spcPts val="0"/>
              </a:spcAft>
              <a:buNone/>
            </a:pPr>
            <a:r>
              <a:rPr lang="de-DE" sz="1800" i="1" kern="0" dirty="0">
                <a:solidFill>
                  <a:schemeClr val="tx2"/>
                </a:solidFill>
              </a:rPr>
              <a:t>--------</a:t>
            </a:r>
            <a:r>
              <a:rPr lang="de-DE" sz="1800" i="1" kern="0" baseline="30000" dirty="0">
                <a:solidFill>
                  <a:schemeClr val="tx2"/>
                </a:solidFill>
              </a:rPr>
              <a:t/>
            </a:r>
            <a:br>
              <a:rPr lang="de-DE" sz="1800" i="1" kern="0" baseline="30000" dirty="0">
                <a:solidFill>
                  <a:schemeClr val="tx2"/>
                </a:solidFill>
              </a:rPr>
            </a:br>
            <a:r>
              <a:rPr lang="de-DE" sz="1800" i="1" kern="0" baseline="30000" dirty="0">
                <a:solidFill>
                  <a:schemeClr val="tx2"/>
                </a:solidFill>
              </a:rPr>
              <a:t>1 </a:t>
            </a:r>
            <a:r>
              <a:rPr lang="de-DE" sz="1800" dirty="0" err="1">
                <a:solidFill>
                  <a:schemeClr val="tx2"/>
                </a:solidFill>
              </a:rPr>
              <a:t>Kaß</a:t>
            </a:r>
            <a:r>
              <a:rPr lang="de-DE" sz="1800" dirty="0">
                <a:solidFill>
                  <a:schemeClr val="tx2"/>
                </a:solidFill>
              </a:rPr>
              <a:t> (2023), S. 100</a:t>
            </a:r>
            <a:endParaRPr lang="de-DE" altLang="de-DE" sz="1800" kern="0" dirty="0" smtClean="0">
              <a:solidFill>
                <a:schemeClr val="tx2"/>
              </a:solidFill>
              <a:ea typeface="Geneva"/>
              <a:cs typeface="Geneva"/>
            </a:endParaRPr>
          </a:p>
        </p:txBody>
      </p:sp>
      <p:sp>
        <p:nvSpPr>
          <p:cNvPr id="12" name="Inhaltsplatzhalter 2"/>
          <p:cNvSpPr txBox="1">
            <a:spLocks/>
          </p:cNvSpPr>
          <p:nvPr/>
        </p:nvSpPr>
        <p:spPr bwMode="auto">
          <a:xfrm>
            <a:off x="395536" y="3573016"/>
            <a:ext cx="8262938" cy="2448272"/>
          </a:xfrm>
          <a:prstGeom prst="rect">
            <a:avLst/>
          </a:prstGeom>
          <a:noFill/>
          <a:ln w="12700">
            <a:solidFill>
              <a:srgbClr val="626262"/>
            </a:solidFill>
          </a:ln>
          <a:effectLst/>
          <a:extLst/>
        </p:spPr>
        <p:style>
          <a:lnRef idx="1">
            <a:schemeClr val="dk1"/>
          </a:lnRef>
          <a:fillRef idx="2">
            <a:schemeClr val="dk1"/>
          </a:fillRef>
          <a:effectRef idx="1">
            <a:schemeClr val="dk1"/>
          </a:effectRef>
          <a:fontRef idx="minor">
            <a:schemeClr val="dk1"/>
          </a:fontRef>
        </p:style>
        <p:txBody>
          <a:bodyPr vert="horz" wrap="square" lIns="72000" tIns="72000" rIns="72000" bIns="72000" numCol="1" anchor="t" anchorCtr="0" compatLnSpc="1">
            <a:noAutofit/>
          </a:bodyPr>
          <a:lstStyle>
            <a:lvl1pPr marL="180975" indent="-180975" algn="l" rtl="0" eaLnBrk="0" fontAlgn="base" hangingPunct="0">
              <a:lnSpc>
                <a:spcPct val="110000"/>
              </a:lnSpc>
              <a:spcBef>
                <a:spcPct val="30000"/>
              </a:spcBef>
              <a:spcAft>
                <a:spcPct val="30000"/>
              </a:spcAft>
              <a:buClr>
                <a:srgbClr val="BE0000"/>
              </a:buClr>
              <a:buFont typeface="Wingdings" pitchFamily="2" charset="2"/>
              <a:buChar char="§"/>
              <a:defRPr sz="2000">
                <a:solidFill>
                  <a:schemeClr val="tx1"/>
                </a:solidFill>
                <a:latin typeface="+mn-lt"/>
                <a:ea typeface="Geneva" charset="0"/>
                <a:cs typeface="Geneva" charset="0"/>
              </a:defRPr>
            </a:lvl1pPr>
            <a:lvl2pPr marL="542925" indent="-182563" algn="l" rtl="0" eaLnBrk="0" fontAlgn="base" hangingPunct="0">
              <a:lnSpc>
                <a:spcPct val="110000"/>
              </a:lnSpc>
              <a:spcBef>
                <a:spcPct val="30000"/>
              </a:spcBef>
              <a:spcAft>
                <a:spcPct val="30000"/>
              </a:spcAft>
              <a:buClr>
                <a:srgbClr val="BE0000"/>
              </a:buClr>
              <a:buFont typeface="Symbol" pitchFamily="18" charset="2"/>
              <a:buChar char="-"/>
              <a:defRPr>
                <a:solidFill>
                  <a:schemeClr val="tx1"/>
                </a:solidFill>
                <a:latin typeface="+mn-lt"/>
                <a:ea typeface="Geneva" charset="-128"/>
                <a:cs typeface="Geneva" charset="0"/>
              </a:defRPr>
            </a:lvl2pPr>
            <a:lvl3pPr marL="895350" indent="-173038" algn="l" rtl="0" eaLnBrk="0" fontAlgn="base" hangingPunct="0">
              <a:lnSpc>
                <a:spcPct val="110000"/>
              </a:lnSpc>
              <a:spcBef>
                <a:spcPct val="30000"/>
              </a:spcBef>
              <a:spcAft>
                <a:spcPct val="30000"/>
              </a:spcAft>
              <a:buClr>
                <a:srgbClr val="BE0000"/>
              </a:buClr>
              <a:buFont typeface="Wingdings" pitchFamily="2" charset="2"/>
              <a:buChar char="§"/>
              <a:defRPr sz="1600">
                <a:solidFill>
                  <a:schemeClr val="tx1"/>
                </a:solidFill>
                <a:latin typeface="+mn-lt"/>
                <a:ea typeface="Geneva" charset="-128"/>
                <a:cs typeface="Geneva" charset="0"/>
              </a:defRPr>
            </a:lvl3pPr>
            <a:lvl4pPr marL="1257300" indent="-182563" algn="l" rtl="0" eaLnBrk="0" fontAlgn="base" hangingPunct="0">
              <a:lnSpc>
                <a:spcPct val="110000"/>
              </a:lnSpc>
              <a:spcBef>
                <a:spcPct val="30000"/>
              </a:spcBef>
              <a:spcAft>
                <a:spcPct val="30000"/>
              </a:spcAft>
              <a:buClr>
                <a:srgbClr val="BE0000"/>
              </a:buClr>
              <a:buFont typeface="Symbol" pitchFamily="18" charset="2"/>
              <a:buChar char="-"/>
              <a:defRPr sz="1600">
                <a:solidFill>
                  <a:schemeClr val="tx1"/>
                </a:solidFill>
                <a:latin typeface="+mn-lt"/>
                <a:ea typeface="Geneva" charset="-128"/>
                <a:cs typeface="Geneva" charset="0"/>
              </a:defRPr>
            </a:lvl4pPr>
            <a:lvl5pPr marL="1619250" indent="-182563" algn="l" rtl="0" eaLnBrk="0" fontAlgn="base" hangingPunct="0">
              <a:lnSpc>
                <a:spcPct val="110000"/>
              </a:lnSpc>
              <a:spcBef>
                <a:spcPct val="30000"/>
              </a:spcBef>
              <a:spcAft>
                <a:spcPct val="30000"/>
              </a:spcAft>
              <a:buClr>
                <a:srgbClr val="BE0000"/>
              </a:buClr>
              <a:buFont typeface="Wingdings" pitchFamily="2" charset="2"/>
              <a:buChar char="§"/>
              <a:defRPr sz="1600">
                <a:solidFill>
                  <a:schemeClr val="tx1"/>
                </a:solidFill>
                <a:latin typeface="+mn-lt"/>
                <a:ea typeface="Geneva" charset="-128"/>
                <a:cs typeface="Geneva" charset="0"/>
              </a:defRPr>
            </a:lvl5pPr>
            <a:lvl6pPr marL="20764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6pPr>
            <a:lvl7pPr marL="25336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7pPr>
            <a:lvl8pPr marL="29908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8pPr>
            <a:lvl9pPr marL="34480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9pPr>
          </a:lstStyle>
          <a:p>
            <a:pPr marL="0" indent="0">
              <a:buNone/>
            </a:pPr>
            <a:r>
              <a:rPr lang="de-DE" sz="1800" dirty="0" err="1">
                <a:solidFill>
                  <a:schemeClr val="tx2"/>
                </a:solidFill>
              </a:rPr>
              <a:t>Kaß</a:t>
            </a:r>
            <a:r>
              <a:rPr lang="de-DE" sz="1800" dirty="0">
                <a:solidFill>
                  <a:schemeClr val="tx2"/>
                </a:solidFill>
              </a:rPr>
              <a:t>, Philipp (2023): Talentmanagement durch Digitalisierung in: Lernen im Zeitalter der Digitalisierung: Einblicke und Handlungsempfehlungen für die neue Arbeitswelt, </a:t>
            </a:r>
            <a:r>
              <a:rPr lang="de-DE" sz="1800" dirty="0" err="1">
                <a:solidFill>
                  <a:schemeClr val="tx2"/>
                </a:solidFill>
              </a:rPr>
              <a:t>hrsgg</a:t>
            </a:r>
            <a:r>
              <a:rPr lang="de-DE" sz="1800" dirty="0">
                <a:solidFill>
                  <a:schemeClr val="tx2"/>
                </a:solidFill>
              </a:rPr>
              <a:t>. v. Mark </a:t>
            </a:r>
            <a:r>
              <a:rPr lang="de-DE" sz="1800" dirty="0" err="1">
                <a:solidFill>
                  <a:schemeClr val="tx2"/>
                </a:solidFill>
              </a:rPr>
              <a:t>Harwardt</a:t>
            </a:r>
            <a:r>
              <a:rPr lang="de-DE" sz="1800" dirty="0">
                <a:solidFill>
                  <a:schemeClr val="tx2"/>
                </a:solidFill>
              </a:rPr>
              <a:t> et. al., Wiesbaden 2023, S. 99–112, URL: DOI: 10.1007/978-3-658-37901-8, 03.03.2023</a:t>
            </a:r>
            <a:r>
              <a:rPr lang="de-DE" sz="1800" dirty="0" smtClean="0">
                <a:solidFill>
                  <a:schemeClr val="tx2"/>
                </a:solidFill>
              </a:rPr>
              <a:t>.</a:t>
            </a:r>
          </a:p>
          <a:p>
            <a:pPr marL="0" indent="0">
              <a:buNone/>
            </a:pPr>
            <a:r>
              <a:rPr lang="de-DE" sz="1800" dirty="0" err="1" smtClean="0">
                <a:solidFill>
                  <a:schemeClr val="tx2"/>
                </a:solidFill>
              </a:rPr>
              <a:t>Harwardt</a:t>
            </a:r>
            <a:r>
              <a:rPr lang="de-DE" sz="1800" dirty="0">
                <a:solidFill>
                  <a:schemeClr val="tx2"/>
                </a:solidFill>
              </a:rPr>
              <a:t>, Mark et. al. (</a:t>
            </a:r>
            <a:r>
              <a:rPr lang="de-DE" sz="1800" dirty="0" err="1">
                <a:solidFill>
                  <a:schemeClr val="tx2"/>
                </a:solidFill>
              </a:rPr>
              <a:t>Hrsgg</a:t>
            </a:r>
            <a:r>
              <a:rPr lang="de-DE" sz="1800" dirty="0">
                <a:solidFill>
                  <a:schemeClr val="tx2"/>
                </a:solidFill>
              </a:rPr>
              <a:t>.) (2023): Lernen im Zeitalter der Digitalisierung: Einblicke und Handlungsempfehlungen für die neue Arbeitswelt, Wiesbaden 2023, URL: DOI: 10.1007/978-3-658-37901-8</a:t>
            </a:r>
            <a:r>
              <a:rPr lang="de-DE" sz="1800" dirty="0" smtClean="0">
                <a:solidFill>
                  <a:schemeClr val="tx2"/>
                </a:solidFill>
              </a:rPr>
              <a:t>.</a:t>
            </a:r>
          </a:p>
          <a:p>
            <a:pPr marL="0" indent="0">
              <a:buNone/>
            </a:pPr>
            <a:r>
              <a:rPr lang="de-DE" sz="1100" dirty="0">
                <a:solidFill>
                  <a:srgbClr val="626262"/>
                </a:solidFill>
              </a:rPr>
              <a:t>[Zitierstil: TU München – Controlling]</a:t>
            </a:r>
            <a:endParaRPr lang="de-DE" sz="1050" dirty="0">
              <a:solidFill>
                <a:srgbClr val="626262"/>
              </a:solidFill>
            </a:endParaRPr>
          </a:p>
          <a:p>
            <a:pPr marL="0" indent="0">
              <a:buNone/>
            </a:pPr>
            <a:endParaRPr lang="de-DE" sz="1800" dirty="0" smtClean="0">
              <a:solidFill>
                <a:schemeClr val="tx2"/>
              </a:solidFill>
            </a:endParaRPr>
          </a:p>
        </p:txBody>
      </p:sp>
      <p:sp>
        <p:nvSpPr>
          <p:cNvPr id="2" name="Rechteck 1"/>
          <p:cNvSpPr/>
          <p:nvPr/>
        </p:nvSpPr>
        <p:spPr>
          <a:xfrm rot="1062454">
            <a:off x="1534824" y="5473929"/>
            <a:ext cx="4447137" cy="134810"/>
          </a:xfrm>
          <a:prstGeom prst="rect">
            <a:avLst/>
          </a:prstGeom>
          <a:solidFill>
            <a:srgbClr val="BE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001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dirty="0"/>
              <a:t>Beitrag „Handwerk digital: Kulturwandel als Erfolgsfaktor“</a:t>
            </a:r>
          </a:p>
          <a:p>
            <a:r>
              <a:rPr lang="de-DE" dirty="0" smtClean="0"/>
              <a:t>…“</a:t>
            </a:r>
          </a:p>
          <a:p>
            <a:endParaRPr lang="de-DE" dirty="0"/>
          </a:p>
        </p:txBody>
      </p:sp>
      <p:sp>
        <p:nvSpPr>
          <p:cNvPr id="3" name="Titel 2"/>
          <p:cNvSpPr>
            <a:spLocks noGrp="1"/>
          </p:cNvSpPr>
          <p:nvPr>
            <p:ph type="ctrTitle"/>
          </p:nvPr>
        </p:nvSpPr>
        <p:spPr/>
        <p:txBody>
          <a:bodyPr/>
          <a:lstStyle/>
          <a:p>
            <a:r>
              <a:rPr lang="de-DE" altLang="de-DE" dirty="0">
                <a:ea typeface="Geneva"/>
                <a:cs typeface="Geneva"/>
              </a:rPr>
              <a:t>Sie möchten folgende Quelle zitieren</a:t>
            </a:r>
            <a:endParaRPr lang="de-DE" dirty="0"/>
          </a:p>
        </p:txBody>
      </p:sp>
      <p:sp>
        <p:nvSpPr>
          <p:cNvPr id="4" name="Fußzeilenplatzhalter 3"/>
          <p:cNvSpPr>
            <a:spLocks noGrp="1"/>
          </p:cNvSpPr>
          <p:nvPr>
            <p:ph type="ftr" sz="quarter" idx="3"/>
          </p:nvPr>
        </p:nvSpPr>
        <p:spPr/>
        <p:txBody>
          <a:bodyPr/>
          <a:lstStyle/>
          <a:p>
            <a:r>
              <a:rPr lang="de-DE" smtClean="0"/>
              <a:t>Hochschule Landshut  |  www.haw-landshut.de</a:t>
            </a:r>
            <a:endParaRPr lang="de-DE" dirty="0"/>
          </a:p>
        </p:txBody>
      </p:sp>
      <p:sp>
        <p:nvSpPr>
          <p:cNvPr id="5" name="Datumsplatzhalter 4"/>
          <p:cNvSpPr>
            <a:spLocks noGrp="1"/>
          </p:cNvSpPr>
          <p:nvPr>
            <p:ph type="dt" sz="half" idx="2"/>
          </p:nvPr>
        </p:nvSpPr>
        <p:spPr/>
        <p:txBody>
          <a:bodyPr/>
          <a:lstStyle/>
          <a:p>
            <a:fld id="{C6DE59DF-1964-4F40-BFE0-0271FA9E7BFB}" type="datetime1">
              <a:rPr lang="de-DE" smtClean="0"/>
              <a:t>20.03.2023</a:t>
            </a:fld>
            <a:endParaRPr lang="de-DE" dirty="0"/>
          </a:p>
        </p:txBody>
      </p:sp>
      <p:pic>
        <p:nvPicPr>
          <p:cNvPr id="8" name="Grafik 7"/>
          <p:cNvPicPr>
            <a:picLocks noChangeAspect="1"/>
          </p:cNvPicPr>
          <p:nvPr/>
        </p:nvPicPr>
        <p:blipFill>
          <a:blip r:embed="rId2"/>
          <a:stretch>
            <a:fillRect/>
          </a:stretch>
        </p:blipFill>
        <p:spPr>
          <a:xfrm>
            <a:off x="414052" y="2132856"/>
            <a:ext cx="2757798" cy="3954303"/>
          </a:xfrm>
          <a:prstGeom prst="rect">
            <a:avLst/>
          </a:prstGeom>
        </p:spPr>
      </p:pic>
      <p:pic>
        <p:nvPicPr>
          <p:cNvPr id="9" name="Grafik 8"/>
          <p:cNvPicPr>
            <a:picLocks noChangeAspect="1"/>
          </p:cNvPicPr>
          <p:nvPr/>
        </p:nvPicPr>
        <p:blipFill>
          <a:blip r:embed="rId3"/>
          <a:stretch>
            <a:fillRect/>
          </a:stretch>
        </p:blipFill>
        <p:spPr>
          <a:xfrm>
            <a:off x="4067944" y="1988840"/>
            <a:ext cx="2075873" cy="4382398"/>
          </a:xfrm>
          <a:prstGeom prst="rect">
            <a:avLst/>
          </a:prstGeom>
        </p:spPr>
      </p:pic>
    </p:spTree>
    <p:extLst>
      <p:ext uri="{BB962C8B-B14F-4D97-AF65-F5344CB8AC3E}">
        <p14:creationId xmlns:p14="http://schemas.microsoft.com/office/powerpoint/2010/main" val="38823248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dirty="0">
                <a:solidFill>
                  <a:schemeClr val="tx2"/>
                </a:solidFill>
              </a:rPr>
              <a:t>Beitrag </a:t>
            </a:r>
            <a:r>
              <a:rPr lang="de-DE" dirty="0" smtClean="0">
                <a:solidFill>
                  <a:schemeClr val="tx2"/>
                </a:solidFill>
              </a:rPr>
              <a:t>„</a:t>
            </a:r>
            <a:r>
              <a:rPr lang="de-DE" dirty="0">
                <a:solidFill>
                  <a:schemeClr val="tx2"/>
                </a:solidFill>
              </a:rPr>
              <a:t>Handwerk digital: Kulturwandel als </a:t>
            </a:r>
            <a:r>
              <a:rPr lang="de-DE" dirty="0" smtClean="0">
                <a:solidFill>
                  <a:schemeClr val="tx2"/>
                </a:solidFill>
              </a:rPr>
              <a:t>Erfolgsfaktor“</a:t>
            </a:r>
            <a:endParaRPr lang="de-DE" dirty="0">
              <a:solidFill>
                <a:schemeClr val="tx2"/>
              </a:solidFill>
            </a:endParaRPr>
          </a:p>
          <a:p>
            <a:endParaRPr lang="de-DE" dirty="0"/>
          </a:p>
        </p:txBody>
      </p:sp>
      <p:sp>
        <p:nvSpPr>
          <p:cNvPr id="3" name="Titel 2"/>
          <p:cNvSpPr>
            <a:spLocks noGrp="1"/>
          </p:cNvSpPr>
          <p:nvPr>
            <p:ph type="ctrTitle"/>
          </p:nvPr>
        </p:nvSpPr>
        <p:spPr/>
        <p:txBody>
          <a:bodyPr/>
          <a:lstStyle/>
          <a:p>
            <a:r>
              <a:rPr lang="de-DE" altLang="de-DE" dirty="0" smtClean="0">
                <a:ea typeface="Geneva"/>
                <a:cs typeface="Geneva"/>
              </a:rPr>
              <a:t>Konferenzbeitrag</a:t>
            </a:r>
            <a:endParaRPr lang="de-DE" dirty="0"/>
          </a:p>
        </p:txBody>
      </p:sp>
      <p:sp>
        <p:nvSpPr>
          <p:cNvPr id="4" name="Fußzeilenplatzhalter 3"/>
          <p:cNvSpPr>
            <a:spLocks noGrp="1"/>
          </p:cNvSpPr>
          <p:nvPr>
            <p:ph type="ftr" sz="quarter" idx="3"/>
          </p:nvPr>
        </p:nvSpPr>
        <p:spPr/>
        <p:txBody>
          <a:bodyPr/>
          <a:lstStyle/>
          <a:p>
            <a:r>
              <a:rPr lang="de-DE" smtClean="0"/>
              <a:t>Hochschule Landshut  |  www.haw-landshut.de</a:t>
            </a:r>
            <a:endParaRPr lang="de-DE" dirty="0"/>
          </a:p>
        </p:txBody>
      </p:sp>
      <p:sp>
        <p:nvSpPr>
          <p:cNvPr id="5" name="Datumsplatzhalter 4"/>
          <p:cNvSpPr>
            <a:spLocks noGrp="1"/>
          </p:cNvSpPr>
          <p:nvPr>
            <p:ph type="dt" sz="half" idx="2"/>
          </p:nvPr>
        </p:nvSpPr>
        <p:spPr/>
        <p:txBody>
          <a:bodyPr/>
          <a:lstStyle/>
          <a:p>
            <a:fld id="{C6DE59DF-1964-4F40-BFE0-0271FA9E7BFB}" type="datetime1">
              <a:rPr lang="de-DE" smtClean="0"/>
              <a:t>20.03.2023</a:t>
            </a:fld>
            <a:endParaRPr lang="de-DE" dirty="0"/>
          </a:p>
        </p:txBody>
      </p:sp>
      <p:sp>
        <p:nvSpPr>
          <p:cNvPr id="8" name="Inhaltsplatzhalter 2"/>
          <p:cNvSpPr txBox="1">
            <a:spLocks/>
          </p:cNvSpPr>
          <p:nvPr/>
        </p:nvSpPr>
        <p:spPr bwMode="auto">
          <a:xfrm>
            <a:off x="395536" y="2420888"/>
            <a:ext cx="8262938" cy="504056"/>
          </a:xfrm>
          <a:prstGeom prst="rect">
            <a:avLst/>
          </a:prstGeom>
          <a:noFill/>
          <a:ln w="12700">
            <a:solidFill>
              <a:srgbClr val="626262"/>
            </a:solidFill>
          </a:ln>
          <a:effectLst/>
          <a:extLst/>
        </p:spPr>
        <p:style>
          <a:lnRef idx="2">
            <a:schemeClr val="accent1"/>
          </a:lnRef>
          <a:fillRef idx="1">
            <a:schemeClr val="lt1"/>
          </a:fillRef>
          <a:effectRef idx="0">
            <a:schemeClr val="accent1"/>
          </a:effectRef>
          <a:fontRef idx="minor">
            <a:schemeClr val="dk1"/>
          </a:fontRef>
        </p:style>
        <p:txBody>
          <a:bodyPr vert="horz" wrap="square" lIns="72000" tIns="72000" rIns="72000" bIns="72000" numCol="1" anchor="t" anchorCtr="0" compatLnSpc="1">
            <a:prstTxWarp prst="textNoShape">
              <a:avLst/>
            </a:prstTxWarp>
            <a:noAutofit/>
          </a:bodyPr>
          <a:lstStyle>
            <a:lvl1pPr marL="180975" indent="-180975" algn="l" rtl="0" eaLnBrk="0" fontAlgn="base" hangingPunct="0">
              <a:lnSpc>
                <a:spcPct val="110000"/>
              </a:lnSpc>
              <a:spcBef>
                <a:spcPct val="30000"/>
              </a:spcBef>
              <a:spcAft>
                <a:spcPct val="30000"/>
              </a:spcAft>
              <a:buClr>
                <a:srgbClr val="BE0000"/>
              </a:buClr>
              <a:buFont typeface="Wingdings" pitchFamily="2" charset="2"/>
              <a:buChar char="§"/>
              <a:defRPr sz="2000">
                <a:solidFill>
                  <a:schemeClr val="tx1"/>
                </a:solidFill>
                <a:latin typeface="+mn-lt"/>
                <a:ea typeface="Geneva" charset="0"/>
                <a:cs typeface="Geneva" charset="0"/>
              </a:defRPr>
            </a:lvl1pPr>
            <a:lvl2pPr marL="542925" indent="-182563" algn="l" rtl="0" eaLnBrk="0" fontAlgn="base" hangingPunct="0">
              <a:lnSpc>
                <a:spcPct val="110000"/>
              </a:lnSpc>
              <a:spcBef>
                <a:spcPct val="30000"/>
              </a:spcBef>
              <a:spcAft>
                <a:spcPct val="30000"/>
              </a:spcAft>
              <a:buClr>
                <a:srgbClr val="BE0000"/>
              </a:buClr>
              <a:buFont typeface="Symbol" pitchFamily="18" charset="2"/>
              <a:buChar char="-"/>
              <a:defRPr>
                <a:solidFill>
                  <a:schemeClr val="tx1"/>
                </a:solidFill>
                <a:latin typeface="+mn-lt"/>
                <a:ea typeface="Geneva" charset="-128"/>
                <a:cs typeface="Geneva" charset="0"/>
              </a:defRPr>
            </a:lvl2pPr>
            <a:lvl3pPr marL="895350" indent="-173038" algn="l" rtl="0" eaLnBrk="0" fontAlgn="base" hangingPunct="0">
              <a:lnSpc>
                <a:spcPct val="110000"/>
              </a:lnSpc>
              <a:spcBef>
                <a:spcPct val="30000"/>
              </a:spcBef>
              <a:spcAft>
                <a:spcPct val="30000"/>
              </a:spcAft>
              <a:buClr>
                <a:srgbClr val="BE0000"/>
              </a:buClr>
              <a:buFont typeface="Wingdings" pitchFamily="2" charset="2"/>
              <a:buChar char="§"/>
              <a:defRPr sz="1600">
                <a:solidFill>
                  <a:schemeClr val="tx1"/>
                </a:solidFill>
                <a:latin typeface="+mn-lt"/>
                <a:ea typeface="Geneva" charset="-128"/>
                <a:cs typeface="Geneva" charset="0"/>
              </a:defRPr>
            </a:lvl3pPr>
            <a:lvl4pPr marL="1257300" indent="-182563" algn="l" rtl="0" eaLnBrk="0" fontAlgn="base" hangingPunct="0">
              <a:lnSpc>
                <a:spcPct val="110000"/>
              </a:lnSpc>
              <a:spcBef>
                <a:spcPct val="30000"/>
              </a:spcBef>
              <a:spcAft>
                <a:spcPct val="30000"/>
              </a:spcAft>
              <a:buClr>
                <a:srgbClr val="BE0000"/>
              </a:buClr>
              <a:buFont typeface="Symbol" pitchFamily="18" charset="2"/>
              <a:buChar char="-"/>
              <a:defRPr sz="1600">
                <a:solidFill>
                  <a:schemeClr val="tx1"/>
                </a:solidFill>
                <a:latin typeface="+mn-lt"/>
                <a:ea typeface="Geneva" charset="-128"/>
                <a:cs typeface="Geneva" charset="0"/>
              </a:defRPr>
            </a:lvl4pPr>
            <a:lvl5pPr marL="1619250" indent="-182563" algn="l" rtl="0" eaLnBrk="0" fontAlgn="base" hangingPunct="0">
              <a:lnSpc>
                <a:spcPct val="110000"/>
              </a:lnSpc>
              <a:spcBef>
                <a:spcPct val="30000"/>
              </a:spcBef>
              <a:spcAft>
                <a:spcPct val="30000"/>
              </a:spcAft>
              <a:buClr>
                <a:srgbClr val="BE0000"/>
              </a:buClr>
              <a:buFont typeface="Wingdings" pitchFamily="2" charset="2"/>
              <a:buChar char="§"/>
              <a:defRPr sz="1600">
                <a:solidFill>
                  <a:schemeClr val="tx1"/>
                </a:solidFill>
                <a:latin typeface="+mn-lt"/>
                <a:ea typeface="Geneva" charset="-128"/>
                <a:cs typeface="Geneva" charset="0"/>
              </a:defRPr>
            </a:lvl5pPr>
            <a:lvl6pPr marL="20764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6pPr>
            <a:lvl7pPr marL="25336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7pPr>
            <a:lvl8pPr marL="29908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8pPr>
            <a:lvl9pPr marL="34480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9pPr>
          </a:lstStyle>
          <a:p>
            <a:pPr marL="0" indent="0">
              <a:buNone/>
            </a:pPr>
            <a:r>
              <a:rPr lang="de-DE" i="1" kern="0" dirty="0" smtClean="0">
                <a:solidFill>
                  <a:schemeClr val="tx2"/>
                </a:solidFill>
              </a:rPr>
              <a:t>Zitat </a:t>
            </a:r>
            <a:r>
              <a:rPr lang="de-DE" dirty="0"/>
              <a:t>(</a:t>
            </a:r>
            <a:r>
              <a:rPr lang="de-DE" dirty="0" err="1"/>
              <a:t>Pammer</a:t>
            </a:r>
            <a:r>
              <a:rPr lang="de-DE" dirty="0"/>
              <a:t> u. a. 2021: 62)</a:t>
            </a:r>
          </a:p>
        </p:txBody>
      </p:sp>
      <p:sp>
        <p:nvSpPr>
          <p:cNvPr id="9" name="Inhaltsplatzhalter 2"/>
          <p:cNvSpPr txBox="1">
            <a:spLocks/>
          </p:cNvSpPr>
          <p:nvPr/>
        </p:nvSpPr>
        <p:spPr bwMode="auto">
          <a:xfrm>
            <a:off x="395536" y="3429000"/>
            <a:ext cx="8262938" cy="2160240"/>
          </a:xfrm>
          <a:prstGeom prst="rect">
            <a:avLst/>
          </a:prstGeom>
          <a:noFill/>
          <a:ln w="12700">
            <a:solidFill>
              <a:srgbClr val="626262"/>
            </a:solidFill>
          </a:ln>
          <a:effectLst/>
          <a:extLst/>
        </p:spPr>
        <p:style>
          <a:lnRef idx="1">
            <a:schemeClr val="accent1"/>
          </a:lnRef>
          <a:fillRef idx="3">
            <a:schemeClr val="accent1"/>
          </a:fillRef>
          <a:effectRef idx="2">
            <a:schemeClr val="accent1"/>
          </a:effectRef>
          <a:fontRef idx="minor">
            <a:schemeClr val="lt1"/>
          </a:fontRef>
        </p:style>
        <p:txBody>
          <a:bodyPr vert="horz" wrap="square" lIns="72000" tIns="72000" rIns="72000" bIns="72000" numCol="1" anchor="t" anchorCtr="0" compatLnSpc="1">
            <a:prstTxWarp prst="textNoShape">
              <a:avLst/>
            </a:prstTxWarp>
            <a:noAutofit/>
          </a:bodyPr>
          <a:lstStyle>
            <a:lvl1pPr marL="180975" indent="-180975" algn="l" rtl="0" eaLnBrk="0" fontAlgn="base" hangingPunct="0">
              <a:lnSpc>
                <a:spcPct val="110000"/>
              </a:lnSpc>
              <a:spcBef>
                <a:spcPct val="30000"/>
              </a:spcBef>
              <a:spcAft>
                <a:spcPct val="30000"/>
              </a:spcAft>
              <a:buClr>
                <a:srgbClr val="BE0000"/>
              </a:buClr>
              <a:buFont typeface="Wingdings" pitchFamily="2" charset="2"/>
              <a:buChar char="§"/>
              <a:defRPr sz="2000">
                <a:solidFill>
                  <a:schemeClr val="tx1"/>
                </a:solidFill>
                <a:latin typeface="+mn-lt"/>
                <a:ea typeface="Geneva" charset="0"/>
                <a:cs typeface="Geneva" charset="0"/>
              </a:defRPr>
            </a:lvl1pPr>
            <a:lvl2pPr marL="542925" indent="-182563" algn="l" rtl="0" eaLnBrk="0" fontAlgn="base" hangingPunct="0">
              <a:lnSpc>
                <a:spcPct val="110000"/>
              </a:lnSpc>
              <a:spcBef>
                <a:spcPct val="30000"/>
              </a:spcBef>
              <a:spcAft>
                <a:spcPct val="30000"/>
              </a:spcAft>
              <a:buClr>
                <a:srgbClr val="BE0000"/>
              </a:buClr>
              <a:buFont typeface="Symbol" pitchFamily="18" charset="2"/>
              <a:buChar char="-"/>
              <a:defRPr>
                <a:solidFill>
                  <a:schemeClr val="tx1"/>
                </a:solidFill>
                <a:latin typeface="+mn-lt"/>
                <a:ea typeface="Geneva" charset="-128"/>
                <a:cs typeface="Geneva" charset="0"/>
              </a:defRPr>
            </a:lvl2pPr>
            <a:lvl3pPr marL="895350" indent="-173038" algn="l" rtl="0" eaLnBrk="0" fontAlgn="base" hangingPunct="0">
              <a:lnSpc>
                <a:spcPct val="110000"/>
              </a:lnSpc>
              <a:spcBef>
                <a:spcPct val="30000"/>
              </a:spcBef>
              <a:spcAft>
                <a:spcPct val="30000"/>
              </a:spcAft>
              <a:buClr>
                <a:srgbClr val="BE0000"/>
              </a:buClr>
              <a:buFont typeface="Wingdings" pitchFamily="2" charset="2"/>
              <a:buChar char="§"/>
              <a:defRPr sz="1600">
                <a:solidFill>
                  <a:schemeClr val="tx1"/>
                </a:solidFill>
                <a:latin typeface="+mn-lt"/>
                <a:ea typeface="Geneva" charset="-128"/>
                <a:cs typeface="Geneva" charset="0"/>
              </a:defRPr>
            </a:lvl3pPr>
            <a:lvl4pPr marL="1257300" indent="-182563" algn="l" rtl="0" eaLnBrk="0" fontAlgn="base" hangingPunct="0">
              <a:lnSpc>
                <a:spcPct val="110000"/>
              </a:lnSpc>
              <a:spcBef>
                <a:spcPct val="30000"/>
              </a:spcBef>
              <a:spcAft>
                <a:spcPct val="30000"/>
              </a:spcAft>
              <a:buClr>
                <a:srgbClr val="BE0000"/>
              </a:buClr>
              <a:buFont typeface="Symbol" pitchFamily="18" charset="2"/>
              <a:buChar char="-"/>
              <a:defRPr sz="1600">
                <a:solidFill>
                  <a:schemeClr val="tx1"/>
                </a:solidFill>
                <a:latin typeface="+mn-lt"/>
                <a:ea typeface="Geneva" charset="-128"/>
                <a:cs typeface="Geneva" charset="0"/>
              </a:defRPr>
            </a:lvl4pPr>
            <a:lvl5pPr marL="1619250" indent="-182563" algn="l" rtl="0" eaLnBrk="0" fontAlgn="base" hangingPunct="0">
              <a:lnSpc>
                <a:spcPct val="110000"/>
              </a:lnSpc>
              <a:spcBef>
                <a:spcPct val="30000"/>
              </a:spcBef>
              <a:spcAft>
                <a:spcPct val="30000"/>
              </a:spcAft>
              <a:buClr>
                <a:srgbClr val="BE0000"/>
              </a:buClr>
              <a:buFont typeface="Wingdings" pitchFamily="2" charset="2"/>
              <a:buChar char="§"/>
              <a:defRPr sz="1600">
                <a:solidFill>
                  <a:schemeClr val="tx1"/>
                </a:solidFill>
                <a:latin typeface="+mn-lt"/>
                <a:ea typeface="Geneva" charset="-128"/>
                <a:cs typeface="Geneva" charset="0"/>
              </a:defRPr>
            </a:lvl5pPr>
            <a:lvl6pPr marL="20764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6pPr>
            <a:lvl7pPr marL="25336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7pPr>
            <a:lvl8pPr marL="29908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8pPr>
            <a:lvl9pPr marL="34480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9pPr>
          </a:lstStyle>
          <a:p>
            <a:pPr marL="0" indent="0">
              <a:buNone/>
            </a:pPr>
            <a:r>
              <a:rPr lang="de-DE" dirty="0" err="1">
                <a:solidFill>
                  <a:schemeClr val="tx2"/>
                </a:solidFill>
              </a:rPr>
              <a:t>Pammer</a:t>
            </a:r>
            <a:r>
              <a:rPr lang="de-DE" dirty="0">
                <a:solidFill>
                  <a:schemeClr val="tx2"/>
                </a:solidFill>
              </a:rPr>
              <a:t>, Maria; </a:t>
            </a:r>
            <a:r>
              <a:rPr lang="de-DE" dirty="0" err="1">
                <a:solidFill>
                  <a:schemeClr val="tx2"/>
                </a:solidFill>
              </a:rPr>
              <a:t>Aufschnaiter</a:t>
            </a:r>
            <a:r>
              <a:rPr lang="de-DE" dirty="0">
                <a:solidFill>
                  <a:schemeClr val="tx2"/>
                </a:solidFill>
              </a:rPr>
              <a:t>, Christiane; </a:t>
            </a:r>
            <a:r>
              <a:rPr lang="de-DE" dirty="0" err="1">
                <a:solidFill>
                  <a:schemeClr val="tx2"/>
                </a:solidFill>
              </a:rPr>
              <a:t>Waldegger</a:t>
            </a:r>
            <a:r>
              <a:rPr lang="de-DE" dirty="0">
                <a:solidFill>
                  <a:schemeClr val="tx2"/>
                </a:solidFill>
              </a:rPr>
              <a:t>, Julia (2021): Handwerk digital: Kulturwandel als Erfolgsfaktor, in: SRH Fernhochschule (Hrsg.), Vernetzte Arbeitswelt - Der digitale Arbeitnehmer: Tagungsband zur Konferenz, Wiesbaden: Springer Fachmedien (Weiterbildung und Forschung der SRH Fernhochschule – The Mobile University), S. 61–77, </a:t>
            </a:r>
            <a:r>
              <a:rPr lang="de-DE" dirty="0" err="1">
                <a:solidFill>
                  <a:schemeClr val="tx2"/>
                </a:solidFill>
              </a:rPr>
              <a:t>doi</a:t>
            </a:r>
            <a:r>
              <a:rPr lang="de-DE" dirty="0">
                <a:solidFill>
                  <a:schemeClr val="tx2"/>
                </a:solidFill>
              </a:rPr>
              <a:t>: 10.1007/978-3-658-33328-7_5</a:t>
            </a:r>
            <a:r>
              <a:rPr lang="de-DE" dirty="0" smtClean="0">
                <a:solidFill>
                  <a:schemeClr val="tx2"/>
                </a:solidFill>
              </a:rPr>
              <a:t>.</a:t>
            </a:r>
          </a:p>
          <a:p>
            <a:pPr marL="0" indent="0">
              <a:buNone/>
            </a:pPr>
            <a:r>
              <a:rPr lang="en-US" altLang="de-DE" sz="1200" kern="1200" dirty="0" smtClean="0">
                <a:solidFill>
                  <a:srgbClr val="626262"/>
                </a:solidFill>
              </a:rPr>
              <a:t>[</a:t>
            </a:r>
            <a:r>
              <a:rPr lang="en-US" altLang="de-DE" sz="1200" kern="1200" dirty="0" err="1" smtClean="0">
                <a:solidFill>
                  <a:srgbClr val="626262"/>
                </a:solidFill>
              </a:rPr>
              <a:t>Zitierstil</a:t>
            </a:r>
            <a:r>
              <a:rPr lang="en-US" altLang="de-DE" sz="1200" kern="1200" dirty="0" smtClean="0">
                <a:solidFill>
                  <a:srgbClr val="626262"/>
                </a:solidFill>
              </a:rPr>
              <a:t>: </a:t>
            </a:r>
            <a:r>
              <a:rPr lang="de-DE" sz="1200" dirty="0" smtClean="0">
                <a:solidFill>
                  <a:srgbClr val="626262"/>
                </a:solidFill>
              </a:rPr>
              <a:t>Institut für Praxisforschung</a:t>
            </a:r>
            <a:r>
              <a:rPr lang="en-US" altLang="de-DE" sz="1200" dirty="0" smtClean="0">
                <a:solidFill>
                  <a:srgbClr val="626262"/>
                </a:solidFill>
              </a:rPr>
              <a:t>]</a:t>
            </a:r>
            <a:endParaRPr lang="de-DE" altLang="de-DE" sz="1200" kern="0" dirty="0" smtClean="0">
              <a:solidFill>
                <a:srgbClr val="626262"/>
              </a:solidFill>
            </a:endParaRPr>
          </a:p>
        </p:txBody>
      </p:sp>
    </p:spTree>
    <p:extLst>
      <p:ext uri="{BB962C8B-B14F-4D97-AF65-F5344CB8AC3E}">
        <p14:creationId xmlns:p14="http://schemas.microsoft.com/office/powerpoint/2010/main" val="6510629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dirty="0">
                <a:solidFill>
                  <a:schemeClr val="tx2"/>
                </a:solidFill>
              </a:rPr>
              <a:t>urn:nbn:de:bvb:29-opus4-168429/ </a:t>
            </a:r>
          </a:p>
          <a:p>
            <a:pPr marL="0" indent="0">
              <a:buNone/>
            </a:pPr>
            <a:r>
              <a:rPr lang="de-DE" altLang="de-DE" dirty="0" smtClean="0">
                <a:ea typeface="Geneva"/>
                <a:cs typeface="Geneva"/>
              </a:rPr>
              <a:t> </a:t>
            </a:r>
            <a:endParaRPr lang="de-DE" altLang="de-DE" dirty="0">
              <a:ea typeface="Geneva"/>
              <a:cs typeface="Geneva"/>
            </a:endParaRPr>
          </a:p>
          <a:p>
            <a:endParaRPr lang="de-DE" dirty="0"/>
          </a:p>
        </p:txBody>
      </p:sp>
      <p:sp>
        <p:nvSpPr>
          <p:cNvPr id="3" name="Titel 2"/>
          <p:cNvSpPr>
            <a:spLocks noGrp="1"/>
          </p:cNvSpPr>
          <p:nvPr>
            <p:ph type="ctrTitle"/>
          </p:nvPr>
        </p:nvSpPr>
        <p:spPr/>
        <p:txBody>
          <a:bodyPr/>
          <a:lstStyle/>
          <a:p>
            <a:r>
              <a:rPr lang="de-DE" altLang="de-DE" dirty="0">
                <a:ea typeface="Geneva"/>
                <a:cs typeface="Geneva"/>
              </a:rPr>
              <a:t>Sie möchten folgende Quelle zitieren</a:t>
            </a:r>
            <a:endParaRPr lang="de-DE" dirty="0"/>
          </a:p>
        </p:txBody>
      </p:sp>
      <p:sp>
        <p:nvSpPr>
          <p:cNvPr id="4" name="Fußzeilenplatzhalter 3"/>
          <p:cNvSpPr>
            <a:spLocks noGrp="1"/>
          </p:cNvSpPr>
          <p:nvPr>
            <p:ph type="ftr" sz="quarter" idx="3"/>
          </p:nvPr>
        </p:nvSpPr>
        <p:spPr/>
        <p:txBody>
          <a:bodyPr/>
          <a:lstStyle/>
          <a:p>
            <a:r>
              <a:rPr lang="de-DE" smtClean="0"/>
              <a:t>Hochschule Landshut  |  www.haw-landshut.de</a:t>
            </a:r>
            <a:endParaRPr lang="de-DE" dirty="0"/>
          </a:p>
        </p:txBody>
      </p:sp>
      <p:sp>
        <p:nvSpPr>
          <p:cNvPr id="5" name="Datumsplatzhalter 4"/>
          <p:cNvSpPr>
            <a:spLocks noGrp="1"/>
          </p:cNvSpPr>
          <p:nvPr>
            <p:ph type="dt" sz="half" idx="2"/>
          </p:nvPr>
        </p:nvSpPr>
        <p:spPr/>
        <p:txBody>
          <a:bodyPr/>
          <a:lstStyle/>
          <a:p>
            <a:fld id="{C6DE59DF-1964-4F40-BFE0-0271FA9E7BFB}" type="datetime1">
              <a:rPr lang="de-DE" smtClean="0"/>
              <a:t>20.03.2023</a:t>
            </a:fld>
            <a:endParaRPr lang="de-DE" dirty="0"/>
          </a:p>
        </p:txBody>
      </p:sp>
      <p:pic>
        <p:nvPicPr>
          <p:cNvPr id="8" name="Grafik 7"/>
          <p:cNvPicPr>
            <a:picLocks noChangeAspect="1"/>
          </p:cNvPicPr>
          <p:nvPr/>
        </p:nvPicPr>
        <p:blipFill>
          <a:blip r:embed="rId2"/>
          <a:stretch>
            <a:fillRect/>
          </a:stretch>
        </p:blipFill>
        <p:spPr>
          <a:xfrm>
            <a:off x="232250" y="2427758"/>
            <a:ext cx="5903145" cy="3487662"/>
          </a:xfrm>
          <a:prstGeom prst="rect">
            <a:avLst/>
          </a:prstGeom>
        </p:spPr>
      </p:pic>
      <p:pic>
        <p:nvPicPr>
          <p:cNvPr id="9" name="Grafik 8"/>
          <p:cNvPicPr>
            <a:picLocks noChangeAspect="1"/>
          </p:cNvPicPr>
          <p:nvPr/>
        </p:nvPicPr>
        <p:blipFill>
          <a:blip r:embed="rId3"/>
          <a:stretch>
            <a:fillRect/>
          </a:stretch>
        </p:blipFill>
        <p:spPr>
          <a:xfrm>
            <a:off x="5148064" y="2096168"/>
            <a:ext cx="3272195" cy="4244504"/>
          </a:xfrm>
          <a:prstGeom prst="rect">
            <a:avLst/>
          </a:prstGeom>
        </p:spPr>
      </p:pic>
    </p:spTree>
    <p:extLst>
      <p:ext uri="{BB962C8B-B14F-4D97-AF65-F5344CB8AC3E}">
        <p14:creationId xmlns:p14="http://schemas.microsoft.com/office/powerpoint/2010/main" val="10917142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sz="1800" dirty="0">
                <a:solidFill>
                  <a:schemeClr val="tx2"/>
                </a:solidFill>
              </a:rPr>
              <a:t>https://</a:t>
            </a:r>
            <a:r>
              <a:rPr lang="de-DE" sz="1800" dirty="0" smtClean="0">
                <a:solidFill>
                  <a:schemeClr val="tx2"/>
                </a:solidFill>
              </a:rPr>
              <a:t>opus4.kobv.de/opus4-fau/frontdoor/deliver/index/docId/16842/file/MariusChristDissertation.pdf</a:t>
            </a:r>
            <a:r>
              <a:rPr lang="de-DE" sz="1800" dirty="0">
                <a:solidFill>
                  <a:schemeClr val="tx2"/>
                </a:solidFill>
              </a:rPr>
              <a:t>/ </a:t>
            </a:r>
          </a:p>
          <a:p>
            <a:endParaRPr lang="de-DE" dirty="0"/>
          </a:p>
        </p:txBody>
      </p:sp>
      <p:sp>
        <p:nvSpPr>
          <p:cNvPr id="3" name="Titel 2"/>
          <p:cNvSpPr>
            <a:spLocks noGrp="1"/>
          </p:cNvSpPr>
          <p:nvPr>
            <p:ph type="ctrTitle"/>
          </p:nvPr>
        </p:nvSpPr>
        <p:spPr/>
        <p:txBody>
          <a:bodyPr/>
          <a:lstStyle/>
          <a:p>
            <a:r>
              <a:rPr lang="de-DE" altLang="de-DE" dirty="0">
                <a:ea typeface="Geneva"/>
                <a:cs typeface="Geneva"/>
              </a:rPr>
              <a:t>Dissertation (Hochschulschrift)</a:t>
            </a:r>
            <a:br>
              <a:rPr lang="de-DE" altLang="de-DE" dirty="0">
                <a:ea typeface="Geneva"/>
                <a:cs typeface="Geneva"/>
              </a:rPr>
            </a:br>
            <a:endParaRPr lang="de-DE" dirty="0"/>
          </a:p>
        </p:txBody>
      </p:sp>
      <p:sp>
        <p:nvSpPr>
          <p:cNvPr id="4" name="Fußzeilenplatzhalter 3"/>
          <p:cNvSpPr>
            <a:spLocks noGrp="1"/>
          </p:cNvSpPr>
          <p:nvPr>
            <p:ph type="ftr" sz="quarter" idx="3"/>
          </p:nvPr>
        </p:nvSpPr>
        <p:spPr/>
        <p:txBody>
          <a:bodyPr/>
          <a:lstStyle/>
          <a:p>
            <a:r>
              <a:rPr lang="de-DE" smtClean="0"/>
              <a:t>Hochschule Landshut  |  www.haw-landshut.de</a:t>
            </a:r>
            <a:endParaRPr lang="de-DE" dirty="0"/>
          </a:p>
        </p:txBody>
      </p:sp>
      <p:sp>
        <p:nvSpPr>
          <p:cNvPr id="5" name="Datumsplatzhalter 4"/>
          <p:cNvSpPr>
            <a:spLocks noGrp="1"/>
          </p:cNvSpPr>
          <p:nvPr>
            <p:ph type="dt" sz="half" idx="2"/>
          </p:nvPr>
        </p:nvSpPr>
        <p:spPr/>
        <p:txBody>
          <a:bodyPr/>
          <a:lstStyle/>
          <a:p>
            <a:fld id="{C6DE59DF-1964-4F40-BFE0-0271FA9E7BFB}" type="datetime1">
              <a:rPr lang="de-DE" smtClean="0"/>
              <a:t>20.03.2023</a:t>
            </a:fld>
            <a:endParaRPr lang="de-DE" dirty="0"/>
          </a:p>
        </p:txBody>
      </p:sp>
      <p:sp>
        <p:nvSpPr>
          <p:cNvPr id="6" name="Inhaltsplatzhalter 2"/>
          <p:cNvSpPr txBox="1">
            <a:spLocks/>
          </p:cNvSpPr>
          <p:nvPr/>
        </p:nvSpPr>
        <p:spPr bwMode="auto">
          <a:xfrm>
            <a:off x="395536" y="2708920"/>
            <a:ext cx="8262938" cy="504056"/>
          </a:xfrm>
          <a:prstGeom prst="rect">
            <a:avLst/>
          </a:prstGeom>
          <a:noFill/>
          <a:ln w="12700">
            <a:solidFill>
              <a:srgbClr val="626262"/>
            </a:solidFill>
          </a:ln>
          <a:extLst/>
        </p:spPr>
        <p:style>
          <a:lnRef idx="2">
            <a:schemeClr val="dk1"/>
          </a:lnRef>
          <a:fillRef idx="1">
            <a:schemeClr val="lt1"/>
          </a:fillRef>
          <a:effectRef idx="0">
            <a:schemeClr val="dk1"/>
          </a:effectRef>
          <a:fontRef idx="minor">
            <a:schemeClr val="dk1"/>
          </a:fontRef>
        </p:style>
        <p:txBody>
          <a:bodyPr vert="horz" wrap="square" lIns="72000" tIns="72000" rIns="72000" bIns="72000" numCol="1" anchor="t" anchorCtr="0" compatLnSpc="1">
            <a:prstTxWarp prst="textNoShape">
              <a:avLst/>
            </a:prstTxWarp>
            <a:noAutofit/>
          </a:bodyPr>
          <a:lstStyle>
            <a:lvl1pPr marL="180975" indent="-180975" algn="l" rtl="0" eaLnBrk="0" fontAlgn="base" hangingPunct="0">
              <a:lnSpc>
                <a:spcPct val="110000"/>
              </a:lnSpc>
              <a:spcBef>
                <a:spcPct val="30000"/>
              </a:spcBef>
              <a:spcAft>
                <a:spcPct val="30000"/>
              </a:spcAft>
              <a:buClr>
                <a:srgbClr val="BE0000"/>
              </a:buClr>
              <a:buFont typeface="Wingdings" pitchFamily="2" charset="2"/>
              <a:buChar char="§"/>
              <a:defRPr sz="2000">
                <a:solidFill>
                  <a:schemeClr val="tx1"/>
                </a:solidFill>
                <a:latin typeface="+mn-lt"/>
                <a:ea typeface="Geneva" charset="0"/>
                <a:cs typeface="Geneva" charset="0"/>
              </a:defRPr>
            </a:lvl1pPr>
            <a:lvl2pPr marL="542925" indent="-182563" algn="l" rtl="0" eaLnBrk="0" fontAlgn="base" hangingPunct="0">
              <a:lnSpc>
                <a:spcPct val="110000"/>
              </a:lnSpc>
              <a:spcBef>
                <a:spcPct val="30000"/>
              </a:spcBef>
              <a:spcAft>
                <a:spcPct val="30000"/>
              </a:spcAft>
              <a:buClr>
                <a:srgbClr val="BE0000"/>
              </a:buClr>
              <a:buFont typeface="Symbol" pitchFamily="18" charset="2"/>
              <a:buChar char="-"/>
              <a:defRPr>
                <a:solidFill>
                  <a:schemeClr val="tx1"/>
                </a:solidFill>
                <a:latin typeface="+mn-lt"/>
                <a:ea typeface="Geneva" charset="-128"/>
                <a:cs typeface="Geneva" charset="0"/>
              </a:defRPr>
            </a:lvl2pPr>
            <a:lvl3pPr marL="895350" indent="-173038" algn="l" rtl="0" eaLnBrk="0" fontAlgn="base" hangingPunct="0">
              <a:lnSpc>
                <a:spcPct val="110000"/>
              </a:lnSpc>
              <a:spcBef>
                <a:spcPct val="30000"/>
              </a:spcBef>
              <a:spcAft>
                <a:spcPct val="30000"/>
              </a:spcAft>
              <a:buClr>
                <a:srgbClr val="BE0000"/>
              </a:buClr>
              <a:buFont typeface="Wingdings" pitchFamily="2" charset="2"/>
              <a:buChar char="§"/>
              <a:defRPr sz="1600">
                <a:solidFill>
                  <a:schemeClr val="tx1"/>
                </a:solidFill>
                <a:latin typeface="+mn-lt"/>
                <a:ea typeface="Geneva" charset="-128"/>
                <a:cs typeface="Geneva" charset="0"/>
              </a:defRPr>
            </a:lvl3pPr>
            <a:lvl4pPr marL="1257300" indent="-182563" algn="l" rtl="0" eaLnBrk="0" fontAlgn="base" hangingPunct="0">
              <a:lnSpc>
                <a:spcPct val="110000"/>
              </a:lnSpc>
              <a:spcBef>
                <a:spcPct val="30000"/>
              </a:spcBef>
              <a:spcAft>
                <a:spcPct val="30000"/>
              </a:spcAft>
              <a:buClr>
                <a:srgbClr val="BE0000"/>
              </a:buClr>
              <a:buFont typeface="Symbol" pitchFamily="18" charset="2"/>
              <a:buChar char="-"/>
              <a:defRPr sz="1600">
                <a:solidFill>
                  <a:schemeClr val="tx1"/>
                </a:solidFill>
                <a:latin typeface="+mn-lt"/>
                <a:ea typeface="Geneva" charset="-128"/>
                <a:cs typeface="Geneva" charset="0"/>
              </a:defRPr>
            </a:lvl4pPr>
            <a:lvl5pPr marL="1619250" indent="-182563" algn="l" rtl="0" eaLnBrk="0" fontAlgn="base" hangingPunct="0">
              <a:lnSpc>
                <a:spcPct val="110000"/>
              </a:lnSpc>
              <a:spcBef>
                <a:spcPct val="30000"/>
              </a:spcBef>
              <a:spcAft>
                <a:spcPct val="30000"/>
              </a:spcAft>
              <a:buClr>
                <a:srgbClr val="BE0000"/>
              </a:buClr>
              <a:buFont typeface="Wingdings" pitchFamily="2" charset="2"/>
              <a:buChar char="§"/>
              <a:defRPr sz="1600">
                <a:solidFill>
                  <a:schemeClr val="tx1"/>
                </a:solidFill>
                <a:latin typeface="+mn-lt"/>
                <a:ea typeface="Geneva" charset="-128"/>
                <a:cs typeface="Geneva" charset="0"/>
              </a:defRPr>
            </a:lvl5pPr>
            <a:lvl6pPr marL="20764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6pPr>
            <a:lvl7pPr marL="25336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7pPr>
            <a:lvl8pPr marL="29908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8pPr>
            <a:lvl9pPr marL="34480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9pPr>
          </a:lstStyle>
          <a:p>
            <a:pPr marL="0" indent="0">
              <a:buNone/>
            </a:pPr>
            <a:r>
              <a:rPr lang="de-DE" i="1" kern="0" dirty="0" smtClean="0">
                <a:solidFill>
                  <a:schemeClr val="tx2"/>
                </a:solidFill>
              </a:rPr>
              <a:t>Zitat </a:t>
            </a:r>
            <a:r>
              <a:rPr lang="de-DE" i="1" kern="0" dirty="0" smtClean="0">
                <a:solidFill>
                  <a:srgbClr val="626262"/>
                </a:solidFill>
              </a:rPr>
              <a:t> </a:t>
            </a:r>
            <a:r>
              <a:rPr lang="de-DE" dirty="0"/>
              <a:t>(</a:t>
            </a:r>
            <a:r>
              <a:rPr lang="de-DE" cap="small" dirty="0"/>
              <a:t>Christ</a:t>
            </a:r>
            <a:r>
              <a:rPr lang="de-DE" dirty="0"/>
              <a:t>, 2021</a:t>
            </a:r>
            <a:r>
              <a:rPr lang="de-DE" dirty="0" smtClean="0"/>
              <a:t>, </a:t>
            </a:r>
            <a:r>
              <a:rPr lang="de-DE" dirty="0"/>
              <a:t>S. 50)</a:t>
            </a:r>
          </a:p>
        </p:txBody>
      </p:sp>
      <p:sp>
        <p:nvSpPr>
          <p:cNvPr id="7" name="Inhaltsplatzhalter 2"/>
          <p:cNvSpPr txBox="1">
            <a:spLocks/>
          </p:cNvSpPr>
          <p:nvPr/>
        </p:nvSpPr>
        <p:spPr bwMode="auto">
          <a:xfrm>
            <a:off x="395536" y="3501008"/>
            <a:ext cx="8262938" cy="1296144"/>
          </a:xfrm>
          <a:prstGeom prst="rect">
            <a:avLst/>
          </a:prstGeom>
          <a:noFill/>
          <a:ln w="12700">
            <a:solidFill>
              <a:srgbClr val="626262"/>
            </a:solidFill>
          </a:ln>
          <a:extLst/>
        </p:spPr>
        <p:style>
          <a:lnRef idx="2">
            <a:schemeClr val="dk1"/>
          </a:lnRef>
          <a:fillRef idx="1">
            <a:schemeClr val="lt1"/>
          </a:fillRef>
          <a:effectRef idx="0">
            <a:schemeClr val="dk1"/>
          </a:effectRef>
          <a:fontRef idx="minor">
            <a:schemeClr val="dk1"/>
          </a:fontRef>
        </p:style>
        <p:txBody>
          <a:bodyPr vert="horz" wrap="square" lIns="72000" tIns="72000" rIns="72000" bIns="72000" numCol="1" anchor="t" anchorCtr="0" compatLnSpc="1">
            <a:prstTxWarp prst="textNoShape">
              <a:avLst/>
            </a:prstTxWarp>
            <a:noAutofit/>
          </a:bodyPr>
          <a:lstStyle>
            <a:lvl1pPr marL="180975" indent="-180975" algn="l" rtl="0" eaLnBrk="0" fontAlgn="base" hangingPunct="0">
              <a:lnSpc>
                <a:spcPct val="110000"/>
              </a:lnSpc>
              <a:spcBef>
                <a:spcPct val="30000"/>
              </a:spcBef>
              <a:spcAft>
                <a:spcPct val="30000"/>
              </a:spcAft>
              <a:buClr>
                <a:srgbClr val="BE0000"/>
              </a:buClr>
              <a:buFont typeface="Wingdings" pitchFamily="2" charset="2"/>
              <a:buChar char="§"/>
              <a:defRPr sz="2000">
                <a:solidFill>
                  <a:schemeClr val="tx1"/>
                </a:solidFill>
                <a:latin typeface="+mn-lt"/>
                <a:ea typeface="Geneva" charset="0"/>
                <a:cs typeface="Geneva" charset="0"/>
              </a:defRPr>
            </a:lvl1pPr>
            <a:lvl2pPr marL="542925" indent="-182563" algn="l" rtl="0" eaLnBrk="0" fontAlgn="base" hangingPunct="0">
              <a:lnSpc>
                <a:spcPct val="110000"/>
              </a:lnSpc>
              <a:spcBef>
                <a:spcPct val="30000"/>
              </a:spcBef>
              <a:spcAft>
                <a:spcPct val="30000"/>
              </a:spcAft>
              <a:buClr>
                <a:srgbClr val="BE0000"/>
              </a:buClr>
              <a:buFont typeface="Symbol" pitchFamily="18" charset="2"/>
              <a:buChar char="-"/>
              <a:defRPr>
                <a:solidFill>
                  <a:schemeClr val="tx1"/>
                </a:solidFill>
                <a:latin typeface="+mn-lt"/>
                <a:ea typeface="Geneva" charset="-128"/>
                <a:cs typeface="Geneva" charset="0"/>
              </a:defRPr>
            </a:lvl2pPr>
            <a:lvl3pPr marL="895350" indent="-173038" algn="l" rtl="0" eaLnBrk="0" fontAlgn="base" hangingPunct="0">
              <a:lnSpc>
                <a:spcPct val="110000"/>
              </a:lnSpc>
              <a:spcBef>
                <a:spcPct val="30000"/>
              </a:spcBef>
              <a:spcAft>
                <a:spcPct val="30000"/>
              </a:spcAft>
              <a:buClr>
                <a:srgbClr val="BE0000"/>
              </a:buClr>
              <a:buFont typeface="Wingdings" pitchFamily="2" charset="2"/>
              <a:buChar char="§"/>
              <a:defRPr sz="1600">
                <a:solidFill>
                  <a:schemeClr val="tx1"/>
                </a:solidFill>
                <a:latin typeface="+mn-lt"/>
                <a:ea typeface="Geneva" charset="-128"/>
                <a:cs typeface="Geneva" charset="0"/>
              </a:defRPr>
            </a:lvl3pPr>
            <a:lvl4pPr marL="1257300" indent="-182563" algn="l" rtl="0" eaLnBrk="0" fontAlgn="base" hangingPunct="0">
              <a:lnSpc>
                <a:spcPct val="110000"/>
              </a:lnSpc>
              <a:spcBef>
                <a:spcPct val="30000"/>
              </a:spcBef>
              <a:spcAft>
                <a:spcPct val="30000"/>
              </a:spcAft>
              <a:buClr>
                <a:srgbClr val="BE0000"/>
              </a:buClr>
              <a:buFont typeface="Symbol" pitchFamily="18" charset="2"/>
              <a:buChar char="-"/>
              <a:defRPr sz="1600">
                <a:solidFill>
                  <a:schemeClr val="tx1"/>
                </a:solidFill>
                <a:latin typeface="+mn-lt"/>
                <a:ea typeface="Geneva" charset="-128"/>
                <a:cs typeface="Geneva" charset="0"/>
              </a:defRPr>
            </a:lvl4pPr>
            <a:lvl5pPr marL="1619250" indent="-182563" algn="l" rtl="0" eaLnBrk="0" fontAlgn="base" hangingPunct="0">
              <a:lnSpc>
                <a:spcPct val="110000"/>
              </a:lnSpc>
              <a:spcBef>
                <a:spcPct val="30000"/>
              </a:spcBef>
              <a:spcAft>
                <a:spcPct val="30000"/>
              </a:spcAft>
              <a:buClr>
                <a:srgbClr val="BE0000"/>
              </a:buClr>
              <a:buFont typeface="Wingdings" pitchFamily="2" charset="2"/>
              <a:buChar char="§"/>
              <a:defRPr sz="1600">
                <a:solidFill>
                  <a:schemeClr val="tx1"/>
                </a:solidFill>
                <a:latin typeface="+mn-lt"/>
                <a:ea typeface="Geneva" charset="-128"/>
                <a:cs typeface="Geneva" charset="0"/>
              </a:defRPr>
            </a:lvl5pPr>
            <a:lvl6pPr marL="20764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6pPr>
            <a:lvl7pPr marL="25336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7pPr>
            <a:lvl8pPr marL="29908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8pPr>
            <a:lvl9pPr marL="34480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9pPr>
          </a:lstStyle>
          <a:p>
            <a:pPr marL="0" indent="0">
              <a:buNone/>
            </a:pPr>
            <a:r>
              <a:rPr lang="de-DE" dirty="0">
                <a:solidFill>
                  <a:schemeClr val="tx2"/>
                </a:solidFill>
              </a:rPr>
              <a:t>CHRIST, MARIUS: Methoden zur Funktionalisierung und Beschichtung von Polymerpartikeln für die additive Fertigung. Erlangen, Friedrich-Alexander-Universität Erlangen-Nürnberg (FAU), Dissertation, </a:t>
            </a:r>
            <a:r>
              <a:rPr lang="de-DE" dirty="0" smtClean="0">
                <a:solidFill>
                  <a:schemeClr val="tx2"/>
                </a:solidFill>
              </a:rPr>
              <a:t>2021</a:t>
            </a:r>
          </a:p>
          <a:p>
            <a:pPr marL="0" indent="0">
              <a:buNone/>
            </a:pPr>
            <a:endParaRPr lang="de-DE" altLang="de-DE" sz="1200" kern="1200" dirty="0">
              <a:solidFill>
                <a:srgbClr val="626262"/>
              </a:solidFill>
            </a:endParaRPr>
          </a:p>
          <a:p>
            <a:pPr marL="0" indent="0">
              <a:buNone/>
            </a:pPr>
            <a:r>
              <a:rPr lang="en-US" altLang="de-DE" sz="1200" kern="1200" dirty="0" smtClean="0">
                <a:solidFill>
                  <a:srgbClr val="626262"/>
                </a:solidFill>
              </a:rPr>
              <a:t>[</a:t>
            </a:r>
            <a:r>
              <a:rPr lang="en-US" altLang="de-DE" sz="1200" kern="1200" dirty="0" err="1" smtClean="0">
                <a:solidFill>
                  <a:srgbClr val="626262"/>
                </a:solidFill>
              </a:rPr>
              <a:t>Zitierstil</a:t>
            </a:r>
            <a:r>
              <a:rPr lang="en-US" altLang="de-DE" sz="1200" kern="1200" dirty="0" smtClean="0">
                <a:solidFill>
                  <a:srgbClr val="626262"/>
                </a:solidFill>
              </a:rPr>
              <a:t>: DIN ISO 690 – author-date]</a:t>
            </a:r>
            <a:endParaRPr lang="de-DE" altLang="de-DE" sz="1200" kern="0" dirty="0" smtClean="0">
              <a:solidFill>
                <a:srgbClr val="626262"/>
              </a:solidFill>
            </a:endParaRPr>
          </a:p>
        </p:txBody>
      </p:sp>
    </p:spTree>
    <p:extLst>
      <p:ext uri="{BB962C8B-B14F-4D97-AF65-F5344CB8AC3E}">
        <p14:creationId xmlns:p14="http://schemas.microsoft.com/office/powerpoint/2010/main" val="916609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sz="2000" dirty="0">
                <a:solidFill>
                  <a:schemeClr val="tx2"/>
                </a:solidFill>
              </a:rPr>
              <a:t>https://www.bmbf.de/bmbf/de/forschung/zukunftsstrategie/zukunftsstrategie_node.html</a:t>
            </a:r>
          </a:p>
        </p:txBody>
      </p:sp>
      <p:sp>
        <p:nvSpPr>
          <p:cNvPr id="3" name="Titel 2"/>
          <p:cNvSpPr>
            <a:spLocks noGrp="1"/>
          </p:cNvSpPr>
          <p:nvPr>
            <p:ph type="ctrTitle"/>
          </p:nvPr>
        </p:nvSpPr>
        <p:spPr/>
        <p:txBody>
          <a:bodyPr/>
          <a:lstStyle/>
          <a:p>
            <a:r>
              <a:rPr lang="de-DE" altLang="de-DE" dirty="0">
                <a:ea typeface="Geneva"/>
                <a:cs typeface="Geneva"/>
              </a:rPr>
              <a:t>Sie möchten folgende Quelle zitieren</a:t>
            </a:r>
            <a:endParaRPr lang="de-DE" dirty="0"/>
          </a:p>
        </p:txBody>
      </p:sp>
      <p:sp>
        <p:nvSpPr>
          <p:cNvPr id="4" name="Fußzeilenplatzhalter 3"/>
          <p:cNvSpPr>
            <a:spLocks noGrp="1"/>
          </p:cNvSpPr>
          <p:nvPr>
            <p:ph type="ftr" sz="quarter" idx="3"/>
          </p:nvPr>
        </p:nvSpPr>
        <p:spPr/>
        <p:txBody>
          <a:bodyPr/>
          <a:lstStyle/>
          <a:p>
            <a:r>
              <a:rPr lang="de-DE" smtClean="0"/>
              <a:t>Hochschule Landshut  |  www.haw-landshut.de</a:t>
            </a:r>
            <a:endParaRPr lang="de-DE" dirty="0"/>
          </a:p>
        </p:txBody>
      </p:sp>
      <p:sp>
        <p:nvSpPr>
          <p:cNvPr id="5" name="Datumsplatzhalter 4"/>
          <p:cNvSpPr>
            <a:spLocks noGrp="1"/>
          </p:cNvSpPr>
          <p:nvPr>
            <p:ph type="dt" sz="half" idx="2"/>
          </p:nvPr>
        </p:nvSpPr>
        <p:spPr/>
        <p:txBody>
          <a:bodyPr/>
          <a:lstStyle/>
          <a:p>
            <a:fld id="{C6DE59DF-1964-4F40-BFE0-0271FA9E7BFB}" type="datetime1">
              <a:rPr lang="de-DE" smtClean="0"/>
              <a:t>20.03.2023</a:t>
            </a:fld>
            <a:endParaRPr lang="de-DE" dirty="0"/>
          </a:p>
        </p:txBody>
      </p:sp>
      <p:pic>
        <p:nvPicPr>
          <p:cNvPr id="6" name="Grafik 5"/>
          <p:cNvPicPr>
            <a:picLocks noChangeAspect="1"/>
          </p:cNvPicPr>
          <p:nvPr/>
        </p:nvPicPr>
        <p:blipFill>
          <a:blip r:embed="rId2"/>
          <a:stretch>
            <a:fillRect/>
          </a:stretch>
        </p:blipFill>
        <p:spPr>
          <a:xfrm>
            <a:off x="2555776" y="1942319"/>
            <a:ext cx="4546066" cy="4587488"/>
          </a:xfrm>
          <a:prstGeom prst="rect">
            <a:avLst/>
          </a:prstGeom>
        </p:spPr>
      </p:pic>
    </p:spTree>
    <p:extLst>
      <p:ext uri="{BB962C8B-B14F-4D97-AF65-F5344CB8AC3E}">
        <p14:creationId xmlns:p14="http://schemas.microsoft.com/office/powerpoint/2010/main" val="12810148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dirty="0">
                <a:solidFill>
                  <a:schemeClr val="tx2"/>
                </a:solidFill>
              </a:rPr>
              <a:t>https://www.bmbf.de/bmbf/de/forschung/zukunftsstrategie/zukunftsstrategie_node.html</a:t>
            </a:r>
          </a:p>
          <a:p>
            <a:endParaRPr lang="de-DE" dirty="0"/>
          </a:p>
        </p:txBody>
      </p:sp>
      <p:sp>
        <p:nvSpPr>
          <p:cNvPr id="3" name="Titel 2"/>
          <p:cNvSpPr>
            <a:spLocks noGrp="1"/>
          </p:cNvSpPr>
          <p:nvPr>
            <p:ph type="ctrTitle"/>
          </p:nvPr>
        </p:nvSpPr>
        <p:spPr/>
        <p:txBody>
          <a:bodyPr/>
          <a:lstStyle/>
          <a:p>
            <a:r>
              <a:rPr lang="de-DE" altLang="de-DE" dirty="0">
                <a:ea typeface="Geneva"/>
                <a:cs typeface="Geneva"/>
              </a:rPr>
              <a:t>Sie möchten folgende Quelle zitieren</a:t>
            </a:r>
            <a:endParaRPr lang="de-DE" dirty="0"/>
          </a:p>
        </p:txBody>
      </p:sp>
      <p:sp>
        <p:nvSpPr>
          <p:cNvPr id="4" name="Fußzeilenplatzhalter 3"/>
          <p:cNvSpPr>
            <a:spLocks noGrp="1"/>
          </p:cNvSpPr>
          <p:nvPr>
            <p:ph type="ftr" sz="quarter" idx="3"/>
          </p:nvPr>
        </p:nvSpPr>
        <p:spPr/>
        <p:txBody>
          <a:bodyPr/>
          <a:lstStyle/>
          <a:p>
            <a:r>
              <a:rPr lang="de-DE" smtClean="0"/>
              <a:t>Hochschule Landshut  |  www.haw-landshut.de</a:t>
            </a:r>
            <a:endParaRPr lang="de-DE" dirty="0"/>
          </a:p>
        </p:txBody>
      </p:sp>
      <p:sp>
        <p:nvSpPr>
          <p:cNvPr id="5" name="Datumsplatzhalter 4"/>
          <p:cNvSpPr>
            <a:spLocks noGrp="1"/>
          </p:cNvSpPr>
          <p:nvPr>
            <p:ph type="dt" sz="half" idx="2"/>
          </p:nvPr>
        </p:nvSpPr>
        <p:spPr/>
        <p:txBody>
          <a:bodyPr/>
          <a:lstStyle/>
          <a:p>
            <a:fld id="{C6DE59DF-1964-4F40-BFE0-0271FA9E7BFB}" type="datetime1">
              <a:rPr lang="de-DE" smtClean="0"/>
              <a:t>20.03.2023</a:t>
            </a:fld>
            <a:endParaRPr lang="de-DE" dirty="0"/>
          </a:p>
        </p:txBody>
      </p:sp>
      <p:pic>
        <p:nvPicPr>
          <p:cNvPr id="8" name="Grafik 7"/>
          <p:cNvPicPr>
            <a:picLocks noChangeAspect="1"/>
          </p:cNvPicPr>
          <p:nvPr/>
        </p:nvPicPr>
        <p:blipFill>
          <a:blip r:embed="rId2"/>
          <a:stretch>
            <a:fillRect/>
          </a:stretch>
        </p:blipFill>
        <p:spPr>
          <a:xfrm>
            <a:off x="251520" y="3068960"/>
            <a:ext cx="4406320" cy="3271712"/>
          </a:xfrm>
          <a:prstGeom prst="rect">
            <a:avLst/>
          </a:prstGeom>
        </p:spPr>
      </p:pic>
      <p:pic>
        <p:nvPicPr>
          <p:cNvPr id="9" name="Grafik 8"/>
          <p:cNvPicPr>
            <a:picLocks noChangeAspect="1"/>
          </p:cNvPicPr>
          <p:nvPr/>
        </p:nvPicPr>
        <p:blipFill>
          <a:blip r:embed="rId3"/>
          <a:stretch>
            <a:fillRect/>
          </a:stretch>
        </p:blipFill>
        <p:spPr>
          <a:xfrm>
            <a:off x="519508" y="2489000"/>
            <a:ext cx="5800725" cy="790575"/>
          </a:xfrm>
          <a:prstGeom prst="rect">
            <a:avLst/>
          </a:prstGeom>
        </p:spPr>
      </p:pic>
    </p:spTree>
    <p:extLst>
      <p:ext uri="{BB962C8B-B14F-4D97-AF65-F5344CB8AC3E}">
        <p14:creationId xmlns:p14="http://schemas.microsoft.com/office/powerpoint/2010/main" val="2360578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sz="2000" dirty="0">
                <a:solidFill>
                  <a:schemeClr val="tx2"/>
                </a:solidFill>
              </a:rPr>
              <a:t>https://www.bmbf.de/bmbf/de/forschung/zukunftsstrategie/zukunftsstrategie_node.html</a:t>
            </a:r>
          </a:p>
          <a:p>
            <a:pPr marL="0" indent="0">
              <a:buNone/>
            </a:pPr>
            <a:endParaRPr lang="de-DE" dirty="0"/>
          </a:p>
        </p:txBody>
      </p:sp>
      <p:sp>
        <p:nvSpPr>
          <p:cNvPr id="3" name="Titel 2"/>
          <p:cNvSpPr>
            <a:spLocks noGrp="1"/>
          </p:cNvSpPr>
          <p:nvPr>
            <p:ph type="ctrTitle"/>
          </p:nvPr>
        </p:nvSpPr>
        <p:spPr/>
        <p:txBody>
          <a:bodyPr/>
          <a:lstStyle/>
          <a:p>
            <a:pPr>
              <a:lnSpc>
                <a:spcPct val="100000"/>
              </a:lnSpc>
              <a:spcBef>
                <a:spcPts val="0"/>
              </a:spcBef>
              <a:spcAft>
                <a:spcPts val="0"/>
              </a:spcAft>
            </a:pPr>
            <a:r>
              <a:rPr lang="de-DE" altLang="de-DE" dirty="0">
                <a:ea typeface="Geneva"/>
                <a:cs typeface="Geneva"/>
              </a:rPr>
              <a:t>Internetdokument</a:t>
            </a:r>
          </a:p>
        </p:txBody>
      </p:sp>
      <p:sp>
        <p:nvSpPr>
          <p:cNvPr id="4" name="Fußzeilenplatzhalter 3"/>
          <p:cNvSpPr>
            <a:spLocks noGrp="1"/>
          </p:cNvSpPr>
          <p:nvPr>
            <p:ph type="ftr" sz="quarter" idx="3"/>
          </p:nvPr>
        </p:nvSpPr>
        <p:spPr/>
        <p:txBody>
          <a:bodyPr/>
          <a:lstStyle/>
          <a:p>
            <a:r>
              <a:rPr lang="de-DE" smtClean="0"/>
              <a:t>Hochschule Landshut  |  www.haw-landshut.de</a:t>
            </a:r>
            <a:endParaRPr lang="de-DE" dirty="0"/>
          </a:p>
        </p:txBody>
      </p:sp>
      <p:sp>
        <p:nvSpPr>
          <p:cNvPr id="5" name="Datumsplatzhalter 4"/>
          <p:cNvSpPr>
            <a:spLocks noGrp="1"/>
          </p:cNvSpPr>
          <p:nvPr>
            <p:ph type="dt" sz="half" idx="2"/>
          </p:nvPr>
        </p:nvSpPr>
        <p:spPr/>
        <p:txBody>
          <a:bodyPr/>
          <a:lstStyle/>
          <a:p>
            <a:fld id="{C6DE59DF-1964-4F40-BFE0-0271FA9E7BFB}" type="datetime1">
              <a:rPr lang="de-DE" smtClean="0"/>
              <a:t>20.03.2023</a:t>
            </a:fld>
            <a:endParaRPr lang="de-DE" dirty="0"/>
          </a:p>
        </p:txBody>
      </p:sp>
      <p:sp>
        <p:nvSpPr>
          <p:cNvPr id="6" name="Inhaltsplatzhalter 2"/>
          <p:cNvSpPr txBox="1">
            <a:spLocks/>
          </p:cNvSpPr>
          <p:nvPr/>
        </p:nvSpPr>
        <p:spPr bwMode="auto">
          <a:xfrm>
            <a:off x="395536" y="2492896"/>
            <a:ext cx="8262938" cy="504056"/>
          </a:xfrm>
          <a:prstGeom prst="rect">
            <a:avLst/>
          </a:prstGeom>
          <a:noFill/>
          <a:ln w="12700">
            <a:solidFill>
              <a:srgbClr val="626262"/>
            </a:solidFill>
          </a:ln>
          <a:effectLst/>
          <a:extLst/>
        </p:spPr>
        <p:style>
          <a:lnRef idx="2">
            <a:schemeClr val="accent1"/>
          </a:lnRef>
          <a:fillRef idx="1">
            <a:schemeClr val="lt1"/>
          </a:fillRef>
          <a:effectRef idx="0">
            <a:schemeClr val="accent1"/>
          </a:effectRef>
          <a:fontRef idx="minor">
            <a:schemeClr val="dk1"/>
          </a:fontRef>
        </p:style>
        <p:txBody>
          <a:bodyPr vert="horz" wrap="square" lIns="72000" tIns="72000" rIns="72000" bIns="72000" numCol="1" anchor="t" anchorCtr="0" compatLnSpc="1">
            <a:prstTxWarp prst="textNoShape">
              <a:avLst/>
            </a:prstTxWarp>
            <a:noAutofit/>
          </a:bodyPr>
          <a:lstStyle>
            <a:lvl1pPr marL="180975" indent="-180975" algn="l" rtl="0" eaLnBrk="0" fontAlgn="base" hangingPunct="0">
              <a:lnSpc>
                <a:spcPct val="110000"/>
              </a:lnSpc>
              <a:spcBef>
                <a:spcPct val="30000"/>
              </a:spcBef>
              <a:spcAft>
                <a:spcPct val="30000"/>
              </a:spcAft>
              <a:buClr>
                <a:srgbClr val="BE0000"/>
              </a:buClr>
              <a:buFont typeface="Wingdings" pitchFamily="2" charset="2"/>
              <a:buChar char="§"/>
              <a:defRPr sz="2000">
                <a:solidFill>
                  <a:schemeClr val="tx1"/>
                </a:solidFill>
                <a:latin typeface="+mn-lt"/>
                <a:ea typeface="Geneva" charset="0"/>
                <a:cs typeface="Geneva" charset="0"/>
              </a:defRPr>
            </a:lvl1pPr>
            <a:lvl2pPr marL="542925" indent="-182563" algn="l" rtl="0" eaLnBrk="0" fontAlgn="base" hangingPunct="0">
              <a:lnSpc>
                <a:spcPct val="110000"/>
              </a:lnSpc>
              <a:spcBef>
                <a:spcPct val="30000"/>
              </a:spcBef>
              <a:spcAft>
                <a:spcPct val="30000"/>
              </a:spcAft>
              <a:buClr>
                <a:srgbClr val="BE0000"/>
              </a:buClr>
              <a:buFont typeface="Symbol" pitchFamily="18" charset="2"/>
              <a:buChar char="-"/>
              <a:defRPr>
                <a:solidFill>
                  <a:schemeClr val="tx1"/>
                </a:solidFill>
                <a:latin typeface="+mn-lt"/>
                <a:ea typeface="Geneva" charset="-128"/>
                <a:cs typeface="Geneva" charset="0"/>
              </a:defRPr>
            </a:lvl2pPr>
            <a:lvl3pPr marL="895350" indent="-173038" algn="l" rtl="0" eaLnBrk="0" fontAlgn="base" hangingPunct="0">
              <a:lnSpc>
                <a:spcPct val="110000"/>
              </a:lnSpc>
              <a:spcBef>
                <a:spcPct val="30000"/>
              </a:spcBef>
              <a:spcAft>
                <a:spcPct val="30000"/>
              </a:spcAft>
              <a:buClr>
                <a:srgbClr val="BE0000"/>
              </a:buClr>
              <a:buFont typeface="Wingdings" pitchFamily="2" charset="2"/>
              <a:buChar char="§"/>
              <a:defRPr sz="1600">
                <a:solidFill>
                  <a:schemeClr val="tx1"/>
                </a:solidFill>
                <a:latin typeface="+mn-lt"/>
                <a:ea typeface="Geneva" charset="-128"/>
                <a:cs typeface="Geneva" charset="0"/>
              </a:defRPr>
            </a:lvl3pPr>
            <a:lvl4pPr marL="1257300" indent="-182563" algn="l" rtl="0" eaLnBrk="0" fontAlgn="base" hangingPunct="0">
              <a:lnSpc>
                <a:spcPct val="110000"/>
              </a:lnSpc>
              <a:spcBef>
                <a:spcPct val="30000"/>
              </a:spcBef>
              <a:spcAft>
                <a:spcPct val="30000"/>
              </a:spcAft>
              <a:buClr>
                <a:srgbClr val="BE0000"/>
              </a:buClr>
              <a:buFont typeface="Symbol" pitchFamily="18" charset="2"/>
              <a:buChar char="-"/>
              <a:defRPr sz="1600">
                <a:solidFill>
                  <a:schemeClr val="tx1"/>
                </a:solidFill>
                <a:latin typeface="+mn-lt"/>
                <a:ea typeface="Geneva" charset="-128"/>
                <a:cs typeface="Geneva" charset="0"/>
              </a:defRPr>
            </a:lvl4pPr>
            <a:lvl5pPr marL="1619250" indent="-182563" algn="l" rtl="0" eaLnBrk="0" fontAlgn="base" hangingPunct="0">
              <a:lnSpc>
                <a:spcPct val="110000"/>
              </a:lnSpc>
              <a:spcBef>
                <a:spcPct val="30000"/>
              </a:spcBef>
              <a:spcAft>
                <a:spcPct val="30000"/>
              </a:spcAft>
              <a:buClr>
                <a:srgbClr val="BE0000"/>
              </a:buClr>
              <a:buFont typeface="Wingdings" pitchFamily="2" charset="2"/>
              <a:buChar char="§"/>
              <a:defRPr sz="1600">
                <a:solidFill>
                  <a:schemeClr val="tx1"/>
                </a:solidFill>
                <a:latin typeface="+mn-lt"/>
                <a:ea typeface="Geneva" charset="-128"/>
                <a:cs typeface="Geneva" charset="0"/>
              </a:defRPr>
            </a:lvl5pPr>
            <a:lvl6pPr marL="20764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6pPr>
            <a:lvl7pPr marL="25336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7pPr>
            <a:lvl8pPr marL="29908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8pPr>
            <a:lvl9pPr marL="34480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9pPr>
          </a:lstStyle>
          <a:p>
            <a:pPr marL="0" indent="0">
              <a:buNone/>
            </a:pPr>
            <a:r>
              <a:rPr lang="de-DE" i="1" kern="0" dirty="0" smtClean="0">
                <a:solidFill>
                  <a:schemeClr val="tx2"/>
                </a:solidFill>
              </a:rPr>
              <a:t>Zitat </a:t>
            </a:r>
            <a:r>
              <a:rPr lang="de-DE" dirty="0"/>
              <a:t>(Bundesministerium für Bildung und Forschung, 2023)</a:t>
            </a:r>
          </a:p>
          <a:p>
            <a:pPr marL="0" indent="0">
              <a:lnSpc>
                <a:spcPct val="100000"/>
              </a:lnSpc>
              <a:spcBef>
                <a:spcPts val="0"/>
              </a:spcBef>
              <a:spcAft>
                <a:spcPts val="0"/>
              </a:spcAft>
              <a:buNone/>
            </a:pPr>
            <a:endParaRPr lang="de-DE" altLang="de-DE" kern="0" dirty="0" smtClean="0">
              <a:solidFill>
                <a:srgbClr val="626262"/>
              </a:solidFill>
              <a:ea typeface="Geneva"/>
              <a:cs typeface="Geneva"/>
            </a:endParaRPr>
          </a:p>
        </p:txBody>
      </p:sp>
      <p:sp>
        <p:nvSpPr>
          <p:cNvPr id="7" name="Inhaltsplatzhalter 2"/>
          <p:cNvSpPr txBox="1">
            <a:spLocks/>
          </p:cNvSpPr>
          <p:nvPr/>
        </p:nvSpPr>
        <p:spPr bwMode="auto">
          <a:xfrm>
            <a:off x="395536" y="3429000"/>
            <a:ext cx="8262938" cy="1440160"/>
          </a:xfrm>
          <a:prstGeom prst="rect">
            <a:avLst/>
          </a:prstGeom>
          <a:noFill/>
          <a:ln w="12700">
            <a:solidFill>
              <a:srgbClr val="626262"/>
            </a:solidFill>
          </a:ln>
          <a:effectLst/>
          <a:extLst/>
        </p:spPr>
        <p:style>
          <a:lnRef idx="1">
            <a:schemeClr val="accent1"/>
          </a:lnRef>
          <a:fillRef idx="3">
            <a:schemeClr val="accent1"/>
          </a:fillRef>
          <a:effectRef idx="2">
            <a:schemeClr val="accent1"/>
          </a:effectRef>
          <a:fontRef idx="minor">
            <a:schemeClr val="lt1"/>
          </a:fontRef>
        </p:style>
        <p:txBody>
          <a:bodyPr vert="horz" wrap="square" lIns="72000" tIns="72000" rIns="72000" bIns="72000" numCol="1" anchor="t" anchorCtr="0" compatLnSpc="1">
            <a:prstTxWarp prst="textNoShape">
              <a:avLst/>
            </a:prstTxWarp>
            <a:noAutofit/>
          </a:bodyPr>
          <a:lstStyle>
            <a:lvl1pPr marL="180975" indent="-180975" algn="l" rtl="0" eaLnBrk="0" fontAlgn="base" hangingPunct="0">
              <a:lnSpc>
                <a:spcPct val="110000"/>
              </a:lnSpc>
              <a:spcBef>
                <a:spcPct val="30000"/>
              </a:spcBef>
              <a:spcAft>
                <a:spcPct val="30000"/>
              </a:spcAft>
              <a:buClr>
                <a:srgbClr val="BE0000"/>
              </a:buClr>
              <a:buFont typeface="Wingdings" pitchFamily="2" charset="2"/>
              <a:buChar char="§"/>
              <a:defRPr sz="2000">
                <a:solidFill>
                  <a:schemeClr val="tx1"/>
                </a:solidFill>
                <a:latin typeface="+mn-lt"/>
                <a:ea typeface="Geneva" charset="0"/>
                <a:cs typeface="Geneva" charset="0"/>
              </a:defRPr>
            </a:lvl1pPr>
            <a:lvl2pPr marL="542925" indent="-182563" algn="l" rtl="0" eaLnBrk="0" fontAlgn="base" hangingPunct="0">
              <a:lnSpc>
                <a:spcPct val="110000"/>
              </a:lnSpc>
              <a:spcBef>
                <a:spcPct val="30000"/>
              </a:spcBef>
              <a:spcAft>
                <a:spcPct val="30000"/>
              </a:spcAft>
              <a:buClr>
                <a:srgbClr val="BE0000"/>
              </a:buClr>
              <a:buFont typeface="Symbol" pitchFamily="18" charset="2"/>
              <a:buChar char="-"/>
              <a:defRPr>
                <a:solidFill>
                  <a:schemeClr val="tx1"/>
                </a:solidFill>
                <a:latin typeface="+mn-lt"/>
                <a:ea typeface="Geneva" charset="-128"/>
                <a:cs typeface="Geneva" charset="0"/>
              </a:defRPr>
            </a:lvl2pPr>
            <a:lvl3pPr marL="895350" indent="-173038" algn="l" rtl="0" eaLnBrk="0" fontAlgn="base" hangingPunct="0">
              <a:lnSpc>
                <a:spcPct val="110000"/>
              </a:lnSpc>
              <a:spcBef>
                <a:spcPct val="30000"/>
              </a:spcBef>
              <a:spcAft>
                <a:spcPct val="30000"/>
              </a:spcAft>
              <a:buClr>
                <a:srgbClr val="BE0000"/>
              </a:buClr>
              <a:buFont typeface="Wingdings" pitchFamily="2" charset="2"/>
              <a:buChar char="§"/>
              <a:defRPr sz="1600">
                <a:solidFill>
                  <a:schemeClr val="tx1"/>
                </a:solidFill>
                <a:latin typeface="+mn-lt"/>
                <a:ea typeface="Geneva" charset="-128"/>
                <a:cs typeface="Geneva" charset="0"/>
              </a:defRPr>
            </a:lvl3pPr>
            <a:lvl4pPr marL="1257300" indent="-182563" algn="l" rtl="0" eaLnBrk="0" fontAlgn="base" hangingPunct="0">
              <a:lnSpc>
                <a:spcPct val="110000"/>
              </a:lnSpc>
              <a:spcBef>
                <a:spcPct val="30000"/>
              </a:spcBef>
              <a:spcAft>
                <a:spcPct val="30000"/>
              </a:spcAft>
              <a:buClr>
                <a:srgbClr val="BE0000"/>
              </a:buClr>
              <a:buFont typeface="Symbol" pitchFamily="18" charset="2"/>
              <a:buChar char="-"/>
              <a:defRPr sz="1600">
                <a:solidFill>
                  <a:schemeClr val="tx1"/>
                </a:solidFill>
                <a:latin typeface="+mn-lt"/>
                <a:ea typeface="Geneva" charset="-128"/>
                <a:cs typeface="Geneva" charset="0"/>
              </a:defRPr>
            </a:lvl4pPr>
            <a:lvl5pPr marL="1619250" indent="-182563" algn="l" rtl="0" eaLnBrk="0" fontAlgn="base" hangingPunct="0">
              <a:lnSpc>
                <a:spcPct val="110000"/>
              </a:lnSpc>
              <a:spcBef>
                <a:spcPct val="30000"/>
              </a:spcBef>
              <a:spcAft>
                <a:spcPct val="30000"/>
              </a:spcAft>
              <a:buClr>
                <a:srgbClr val="BE0000"/>
              </a:buClr>
              <a:buFont typeface="Wingdings" pitchFamily="2" charset="2"/>
              <a:buChar char="§"/>
              <a:defRPr sz="1600">
                <a:solidFill>
                  <a:schemeClr val="tx1"/>
                </a:solidFill>
                <a:latin typeface="+mn-lt"/>
                <a:ea typeface="Geneva" charset="-128"/>
                <a:cs typeface="Geneva" charset="0"/>
              </a:defRPr>
            </a:lvl5pPr>
            <a:lvl6pPr marL="20764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6pPr>
            <a:lvl7pPr marL="25336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7pPr>
            <a:lvl8pPr marL="29908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8pPr>
            <a:lvl9pPr marL="34480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9pPr>
          </a:lstStyle>
          <a:p>
            <a:pPr marL="0" indent="0">
              <a:buNone/>
            </a:pPr>
            <a:r>
              <a:rPr lang="de-DE" cap="all" dirty="0" smtClean="0">
                <a:solidFill>
                  <a:schemeClr val="tx2"/>
                </a:solidFill>
              </a:rPr>
              <a:t>Bundesministerium für Bildung und Forschung, 2023, </a:t>
            </a:r>
            <a:r>
              <a:rPr lang="de-DE" i="1" dirty="0" smtClean="0">
                <a:solidFill>
                  <a:schemeClr val="tx2"/>
                </a:solidFill>
              </a:rPr>
              <a:t>Leitbild eines innovativen Deutschlands</a:t>
            </a:r>
            <a:r>
              <a:rPr lang="de-DE" dirty="0" smtClean="0">
                <a:solidFill>
                  <a:schemeClr val="tx2"/>
                </a:solidFill>
              </a:rPr>
              <a:t> [online]. </a:t>
            </a:r>
            <a:r>
              <a:rPr lang="de-DE" i="1" dirty="0" smtClean="0">
                <a:solidFill>
                  <a:schemeClr val="tx2"/>
                </a:solidFill>
              </a:rPr>
              <a:t>Hightech-Strategie der Bundesregierung</a:t>
            </a:r>
            <a:r>
              <a:rPr lang="de-DE" dirty="0" smtClean="0">
                <a:solidFill>
                  <a:schemeClr val="tx2"/>
                </a:solidFill>
              </a:rPr>
              <a:t> [Zugriff am: 20. Juni 2016]. Verfügbar unter: http://​www.hightech-strategie.de​/​de/​Leitbild-13.php</a:t>
            </a:r>
          </a:p>
          <a:p>
            <a:pPr marL="0" indent="0">
              <a:buNone/>
            </a:pPr>
            <a:r>
              <a:rPr lang="en-US" altLang="de-DE" sz="1200" kern="1200" dirty="0" smtClean="0">
                <a:solidFill>
                  <a:srgbClr val="626262"/>
                </a:solidFill>
              </a:rPr>
              <a:t>[</a:t>
            </a:r>
            <a:r>
              <a:rPr lang="en-US" altLang="de-DE" sz="1200" kern="1200" dirty="0" err="1" smtClean="0">
                <a:solidFill>
                  <a:srgbClr val="626262"/>
                </a:solidFill>
              </a:rPr>
              <a:t>Zitierstil</a:t>
            </a:r>
            <a:r>
              <a:rPr lang="en-US" altLang="de-DE" sz="1200" kern="1200" dirty="0" smtClean="0">
                <a:solidFill>
                  <a:srgbClr val="626262"/>
                </a:solidFill>
              </a:rPr>
              <a:t>: </a:t>
            </a:r>
            <a:r>
              <a:rPr lang="fr-CH" sz="1200" dirty="0" smtClean="0">
                <a:solidFill>
                  <a:srgbClr val="626262"/>
                </a:solidFill>
              </a:rPr>
              <a:t>Deutsche Gesellschaft </a:t>
            </a:r>
            <a:r>
              <a:rPr lang="fr-CH" sz="1200" dirty="0" err="1" smtClean="0">
                <a:solidFill>
                  <a:srgbClr val="626262"/>
                </a:solidFill>
              </a:rPr>
              <a:t>für</a:t>
            </a:r>
            <a:r>
              <a:rPr lang="fr-CH" sz="1200" dirty="0" smtClean="0">
                <a:solidFill>
                  <a:srgbClr val="626262"/>
                </a:solidFill>
              </a:rPr>
              <a:t> Psychologie, 5. </a:t>
            </a:r>
            <a:r>
              <a:rPr lang="fr-CH" sz="1200" dirty="0" err="1" smtClean="0">
                <a:solidFill>
                  <a:srgbClr val="626262"/>
                </a:solidFill>
              </a:rPr>
              <a:t>Auflage</a:t>
            </a:r>
            <a:r>
              <a:rPr lang="en-US" altLang="de-DE" sz="1200" kern="1200" dirty="0" smtClean="0">
                <a:solidFill>
                  <a:srgbClr val="626262"/>
                </a:solidFill>
              </a:rPr>
              <a:t>]</a:t>
            </a:r>
            <a:endParaRPr lang="de-DE" altLang="de-DE" sz="1200" kern="0" dirty="0" smtClean="0">
              <a:solidFill>
                <a:srgbClr val="626262"/>
              </a:solidFill>
            </a:endParaRPr>
          </a:p>
        </p:txBody>
      </p:sp>
    </p:spTree>
    <p:extLst>
      <p:ext uri="{BB962C8B-B14F-4D97-AF65-F5344CB8AC3E}">
        <p14:creationId xmlns:p14="http://schemas.microsoft.com/office/powerpoint/2010/main" val="7908145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96" y="419108"/>
            <a:ext cx="8964488" cy="6096795"/>
          </a:xfrm>
          <a:prstGeom prst="rect">
            <a:avLst/>
          </a:prstGeom>
        </p:spPr>
      </p:pic>
    </p:spTree>
    <p:extLst>
      <p:ext uri="{BB962C8B-B14F-4D97-AF65-F5344CB8AC3E}">
        <p14:creationId xmlns:p14="http://schemas.microsoft.com/office/powerpoint/2010/main" val="67559885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dirty="0">
                <a:solidFill>
                  <a:schemeClr val="tx2"/>
                </a:solidFill>
              </a:rPr>
              <a:t>https://doi.org/10.1365/s40702-022-00917-1</a:t>
            </a:r>
          </a:p>
        </p:txBody>
      </p:sp>
      <p:sp>
        <p:nvSpPr>
          <p:cNvPr id="3" name="Titel 2"/>
          <p:cNvSpPr>
            <a:spLocks noGrp="1"/>
          </p:cNvSpPr>
          <p:nvPr>
            <p:ph type="ctrTitle"/>
          </p:nvPr>
        </p:nvSpPr>
        <p:spPr/>
        <p:txBody>
          <a:bodyPr/>
          <a:lstStyle/>
          <a:p>
            <a:r>
              <a:rPr lang="de-DE" altLang="de-DE" dirty="0">
                <a:ea typeface="Geneva"/>
                <a:cs typeface="Geneva"/>
              </a:rPr>
              <a:t>Sie möchten folgende Quelle zitieren</a:t>
            </a:r>
            <a:endParaRPr lang="de-DE" dirty="0"/>
          </a:p>
        </p:txBody>
      </p:sp>
      <p:sp>
        <p:nvSpPr>
          <p:cNvPr id="4" name="Fußzeilenplatzhalter 3"/>
          <p:cNvSpPr>
            <a:spLocks noGrp="1"/>
          </p:cNvSpPr>
          <p:nvPr>
            <p:ph type="ftr" sz="quarter" idx="3"/>
          </p:nvPr>
        </p:nvSpPr>
        <p:spPr/>
        <p:txBody>
          <a:bodyPr/>
          <a:lstStyle/>
          <a:p>
            <a:r>
              <a:rPr lang="de-DE" smtClean="0"/>
              <a:t>Hochschule Landshut  |  www.haw-landshut.de</a:t>
            </a:r>
            <a:endParaRPr lang="de-DE" dirty="0"/>
          </a:p>
        </p:txBody>
      </p:sp>
      <p:sp>
        <p:nvSpPr>
          <p:cNvPr id="5" name="Datumsplatzhalter 4"/>
          <p:cNvSpPr>
            <a:spLocks noGrp="1"/>
          </p:cNvSpPr>
          <p:nvPr>
            <p:ph type="dt" sz="half" idx="2"/>
          </p:nvPr>
        </p:nvSpPr>
        <p:spPr/>
        <p:txBody>
          <a:bodyPr/>
          <a:lstStyle/>
          <a:p>
            <a:fld id="{C6DE59DF-1964-4F40-BFE0-0271FA9E7BFB}" type="datetime1">
              <a:rPr lang="de-DE" smtClean="0"/>
              <a:t>20.03.2023</a:t>
            </a:fld>
            <a:endParaRPr lang="de-DE" dirty="0"/>
          </a:p>
        </p:txBody>
      </p:sp>
      <p:pic>
        <p:nvPicPr>
          <p:cNvPr id="7" name="Grafik 6"/>
          <p:cNvPicPr>
            <a:picLocks noChangeAspect="1"/>
          </p:cNvPicPr>
          <p:nvPr/>
        </p:nvPicPr>
        <p:blipFill>
          <a:blip r:embed="rId2"/>
          <a:stretch>
            <a:fillRect/>
          </a:stretch>
        </p:blipFill>
        <p:spPr>
          <a:xfrm>
            <a:off x="1259632" y="1988840"/>
            <a:ext cx="4807669" cy="4536504"/>
          </a:xfrm>
          <a:prstGeom prst="rect">
            <a:avLst/>
          </a:prstGeom>
        </p:spPr>
      </p:pic>
    </p:spTree>
    <p:extLst>
      <p:ext uri="{BB962C8B-B14F-4D97-AF65-F5344CB8AC3E}">
        <p14:creationId xmlns:p14="http://schemas.microsoft.com/office/powerpoint/2010/main" val="39482755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dirty="0">
                <a:solidFill>
                  <a:schemeClr val="tx2"/>
                </a:solidFill>
              </a:rPr>
              <a:t>https://doi.org/10.1365/s40702-022-00917-1</a:t>
            </a:r>
            <a:endParaRPr lang="de-DE" dirty="0" smtClean="0">
              <a:solidFill>
                <a:schemeClr val="tx2"/>
              </a:solidFill>
            </a:endParaRPr>
          </a:p>
          <a:p>
            <a:pPr marL="0" indent="0">
              <a:buNone/>
            </a:pPr>
            <a:endParaRPr lang="de-DE" dirty="0"/>
          </a:p>
        </p:txBody>
      </p:sp>
      <p:sp>
        <p:nvSpPr>
          <p:cNvPr id="3" name="Titel 2"/>
          <p:cNvSpPr>
            <a:spLocks noGrp="1"/>
          </p:cNvSpPr>
          <p:nvPr>
            <p:ph type="ctrTitle"/>
          </p:nvPr>
        </p:nvSpPr>
        <p:spPr/>
        <p:txBody>
          <a:bodyPr/>
          <a:lstStyle/>
          <a:p>
            <a:r>
              <a:rPr lang="de-DE" dirty="0" smtClean="0"/>
              <a:t>Zeitschriftenaufsatz</a:t>
            </a:r>
            <a:endParaRPr lang="de-DE" dirty="0"/>
          </a:p>
        </p:txBody>
      </p:sp>
      <p:sp>
        <p:nvSpPr>
          <p:cNvPr id="4" name="Fußzeilenplatzhalter 3"/>
          <p:cNvSpPr>
            <a:spLocks noGrp="1"/>
          </p:cNvSpPr>
          <p:nvPr>
            <p:ph type="ftr" sz="quarter" idx="3"/>
          </p:nvPr>
        </p:nvSpPr>
        <p:spPr/>
        <p:txBody>
          <a:bodyPr/>
          <a:lstStyle/>
          <a:p>
            <a:r>
              <a:rPr lang="de-DE" smtClean="0"/>
              <a:t>Hochschule Landshut  |  www.haw-landshut.de</a:t>
            </a:r>
            <a:endParaRPr lang="de-DE" dirty="0"/>
          </a:p>
        </p:txBody>
      </p:sp>
      <p:sp>
        <p:nvSpPr>
          <p:cNvPr id="5" name="Datumsplatzhalter 4"/>
          <p:cNvSpPr>
            <a:spLocks noGrp="1"/>
          </p:cNvSpPr>
          <p:nvPr>
            <p:ph type="dt" sz="half" idx="2"/>
          </p:nvPr>
        </p:nvSpPr>
        <p:spPr/>
        <p:txBody>
          <a:bodyPr/>
          <a:lstStyle/>
          <a:p>
            <a:fld id="{C6DE59DF-1964-4F40-BFE0-0271FA9E7BFB}" type="datetime1">
              <a:rPr lang="de-DE" smtClean="0"/>
              <a:t>20.03.2023</a:t>
            </a:fld>
            <a:endParaRPr lang="de-DE" dirty="0"/>
          </a:p>
        </p:txBody>
      </p:sp>
      <p:sp>
        <p:nvSpPr>
          <p:cNvPr id="6" name="Inhaltsplatzhalter 2"/>
          <p:cNvSpPr txBox="1">
            <a:spLocks/>
          </p:cNvSpPr>
          <p:nvPr/>
        </p:nvSpPr>
        <p:spPr bwMode="auto">
          <a:xfrm>
            <a:off x="404342" y="2492896"/>
            <a:ext cx="8262938" cy="1318192"/>
          </a:xfrm>
          <a:prstGeom prst="rect">
            <a:avLst/>
          </a:prstGeom>
          <a:noFill/>
          <a:ln w="12700">
            <a:solidFill>
              <a:srgbClr val="626262"/>
            </a:solidFill>
          </a:ln>
          <a:effectLst/>
          <a:extLst/>
        </p:spPr>
        <p:style>
          <a:lnRef idx="2">
            <a:schemeClr val="accent1"/>
          </a:lnRef>
          <a:fillRef idx="1">
            <a:schemeClr val="lt1"/>
          </a:fillRef>
          <a:effectRef idx="0">
            <a:schemeClr val="accent1"/>
          </a:effectRef>
          <a:fontRef idx="minor">
            <a:schemeClr val="dk1"/>
          </a:fontRef>
        </p:style>
        <p:txBody>
          <a:bodyPr vert="horz" wrap="square" lIns="72000" tIns="72000" rIns="72000" bIns="72000" numCol="1" anchor="t" anchorCtr="0" compatLnSpc="1">
            <a:prstTxWarp prst="textNoShape">
              <a:avLst/>
            </a:prstTxWarp>
            <a:noAutofit/>
          </a:bodyPr>
          <a:lstStyle>
            <a:lvl1pPr marL="180975" indent="-180975" algn="l" rtl="0" eaLnBrk="0" fontAlgn="base" hangingPunct="0">
              <a:lnSpc>
                <a:spcPct val="110000"/>
              </a:lnSpc>
              <a:spcBef>
                <a:spcPct val="30000"/>
              </a:spcBef>
              <a:spcAft>
                <a:spcPct val="30000"/>
              </a:spcAft>
              <a:buClr>
                <a:srgbClr val="BE0000"/>
              </a:buClr>
              <a:buFont typeface="Wingdings" pitchFamily="2" charset="2"/>
              <a:buChar char="§"/>
              <a:defRPr sz="2000">
                <a:solidFill>
                  <a:schemeClr val="tx1"/>
                </a:solidFill>
                <a:latin typeface="+mn-lt"/>
                <a:ea typeface="Geneva" charset="0"/>
                <a:cs typeface="Geneva" charset="0"/>
              </a:defRPr>
            </a:lvl1pPr>
            <a:lvl2pPr marL="542925" indent="-182563" algn="l" rtl="0" eaLnBrk="0" fontAlgn="base" hangingPunct="0">
              <a:lnSpc>
                <a:spcPct val="110000"/>
              </a:lnSpc>
              <a:spcBef>
                <a:spcPct val="30000"/>
              </a:spcBef>
              <a:spcAft>
                <a:spcPct val="30000"/>
              </a:spcAft>
              <a:buClr>
                <a:srgbClr val="BE0000"/>
              </a:buClr>
              <a:buFont typeface="Symbol" pitchFamily="18" charset="2"/>
              <a:buChar char="-"/>
              <a:defRPr>
                <a:solidFill>
                  <a:schemeClr val="tx1"/>
                </a:solidFill>
                <a:latin typeface="+mn-lt"/>
                <a:ea typeface="Geneva" charset="-128"/>
                <a:cs typeface="Geneva" charset="0"/>
              </a:defRPr>
            </a:lvl2pPr>
            <a:lvl3pPr marL="895350" indent="-173038" algn="l" rtl="0" eaLnBrk="0" fontAlgn="base" hangingPunct="0">
              <a:lnSpc>
                <a:spcPct val="110000"/>
              </a:lnSpc>
              <a:spcBef>
                <a:spcPct val="30000"/>
              </a:spcBef>
              <a:spcAft>
                <a:spcPct val="30000"/>
              </a:spcAft>
              <a:buClr>
                <a:srgbClr val="BE0000"/>
              </a:buClr>
              <a:buFont typeface="Wingdings" pitchFamily="2" charset="2"/>
              <a:buChar char="§"/>
              <a:defRPr sz="1600">
                <a:solidFill>
                  <a:schemeClr val="tx1"/>
                </a:solidFill>
                <a:latin typeface="+mn-lt"/>
                <a:ea typeface="Geneva" charset="-128"/>
                <a:cs typeface="Geneva" charset="0"/>
              </a:defRPr>
            </a:lvl3pPr>
            <a:lvl4pPr marL="1257300" indent="-182563" algn="l" rtl="0" eaLnBrk="0" fontAlgn="base" hangingPunct="0">
              <a:lnSpc>
                <a:spcPct val="110000"/>
              </a:lnSpc>
              <a:spcBef>
                <a:spcPct val="30000"/>
              </a:spcBef>
              <a:spcAft>
                <a:spcPct val="30000"/>
              </a:spcAft>
              <a:buClr>
                <a:srgbClr val="BE0000"/>
              </a:buClr>
              <a:buFont typeface="Symbol" pitchFamily="18" charset="2"/>
              <a:buChar char="-"/>
              <a:defRPr sz="1600">
                <a:solidFill>
                  <a:schemeClr val="tx1"/>
                </a:solidFill>
                <a:latin typeface="+mn-lt"/>
                <a:ea typeface="Geneva" charset="-128"/>
                <a:cs typeface="Geneva" charset="0"/>
              </a:defRPr>
            </a:lvl4pPr>
            <a:lvl5pPr marL="1619250" indent="-182563" algn="l" rtl="0" eaLnBrk="0" fontAlgn="base" hangingPunct="0">
              <a:lnSpc>
                <a:spcPct val="110000"/>
              </a:lnSpc>
              <a:spcBef>
                <a:spcPct val="30000"/>
              </a:spcBef>
              <a:spcAft>
                <a:spcPct val="30000"/>
              </a:spcAft>
              <a:buClr>
                <a:srgbClr val="BE0000"/>
              </a:buClr>
              <a:buFont typeface="Wingdings" pitchFamily="2" charset="2"/>
              <a:buChar char="§"/>
              <a:defRPr sz="1600">
                <a:solidFill>
                  <a:schemeClr val="tx1"/>
                </a:solidFill>
                <a:latin typeface="+mn-lt"/>
                <a:ea typeface="Geneva" charset="-128"/>
                <a:cs typeface="Geneva" charset="0"/>
              </a:defRPr>
            </a:lvl5pPr>
            <a:lvl6pPr marL="20764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6pPr>
            <a:lvl7pPr marL="25336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7pPr>
            <a:lvl8pPr marL="29908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8pPr>
            <a:lvl9pPr marL="34480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9pPr>
          </a:lstStyle>
          <a:p>
            <a:pPr marL="0" indent="0">
              <a:lnSpc>
                <a:spcPct val="100000"/>
              </a:lnSpc>
              <a:spcBef>
                <a:spcPts val="0"/>
              </a:spcBef>
              <a:spcAft>
                <a:spcPts val="0"/>
              </a:spcAft>
              <a:buNone/>
            </a:pPr>
            <a:r>
              <a:rPr lang="de-DE" i="1" kern="0" dirty="0" smtClean="0">
                <a:solidFill>
                  <a:schemeClr val="tx2"/>
                </a:solidFill>
              </a:rPr>
              <a:t>Zitat </a:t>
            </a:r>
            <a:r>
              <a:rPr lang="de-DE" dirty="0">
                <a:solidFill>
                  <a:schemeClr val="tx2"/>
                </a:solidFill>
              </a:rPr>
              <a:t>Edy </a:t>
            </a:r>
            <a:r>
              <a:rPr lang="de-DE" dirty="0" err="1">
                <a:solidFill>
                  <a:schemeClr val="tx2"/>
                </a:solidFill>
              </a:rPr>
              <a:t>Portmann</a:t>
            </a:r>
            <a:r>
              <a:rPr lang="de-DE" dirty="0">
                <a:solidFill>
                  <a:schemeClr val="tx2"/>
                </a:solidFill>
              </a:rPr>
              <a:t>, „Gefühltes Wissen?: Von einem mess- zu einem wahrnehmungsbasierten </a:t>
            </a:r>
            <a:r>
              <a:rPr lang="de-DE" dirty="0" err="1">
                <a:solidFill>
                  <a:schemeClr val="tx2"/>
                </a:solidFill>
              </a:rPr>
              <a:t>Health</a:t>
            </a:r>
            <a:r>
              <a:rPr lang="de-DE" dirty="0">
                <a:solidFill>
                  <a:schemeClr val="tx2"/>
                </a:solidFill>
              </a:rPr>
              <a:t>-Care“, HMD Praxis der Wirtschaftsinformatik 59, Nr. 6 (Dezember 2022): 1444, https://doi.org/10.1365/s40702-022-00917-1.</a:t>
            </a:r>
            <a:endParaRPr lang="de-DE" altLang="de-DE" kern="0" dirty="0" smtClean="0">
              <a:solidFill>
                <a:schemeClr val="tx2"/>
              </a:solidFill>
              <a:ea typeface="Geneva"/>
              <a:cs typeface="Geneva"/>
            </a:endParaRPr>
          </a:p>
        </p:txBody>
      </p:sp>
      <p:sp>
        <p:nvSpPr>
          <p:cNvPr id="7" name="Inhaltsplatzhalter 2"/>
          <p:cNvSpPr txBox="1">
            <a:spLocks/>
          </p:cNvSpPr>
          <p:nvPr/>
        </p:nvSpPr>
        <p:spPr bwMode="auto">
          <a:xfrm>
            <a:off x="404342" y="4180432"/>
            <a:ext cx="8488138" cy="1480816"/>
          </a:xfrm>
          <a:prstGeom prst="rect">
            <a:avLst/>
          </a:prstGeom>
          <a:noFill/>
          <a:ln w="12700">
            <a:solidFill>
              <a:srgbClr val="626262"/>
            </a:solidFill>
          </a:ln>
          <a:effectLst/>
          <a:extLst/>
        </p:spPr>
        <p:style>
          <a:lnRef idx="1">
            <a:schemeClr val="accent1"/>
          </a:lnRef>
          <a:fillRef idx="3">
            <a:schemeClr val="accent1"/>
          </a:fillRef>
          <a:effectRef idx="2">
            <a:schemeClr val="accent1"/>
          </a:effectRef>
          <a:fontRef idx="minor">
            <a:schemeClr val="lt1"/>
          </a:fontRef>
        </p:style>
        <p:txBody>
          <a:bodyPr vert="horz" wrap="square" lIns="72000" tIns="72000" rIns="72000" bIns="72000" numCol="1" anchor="t" anchorCtr="0" compatLnSpc="1">
            <a:prstTxWarp prst="textNoShape">
              <a:avLst/>
            </a:prstTxWarp>
            <a:noAutofit/>
          </a:bodyPr>
          <a:lstStyle>
            <a:lvl1pPr marL="180975" indent="-180975" algn="l" rtl="0" eaLnBrk="0" fontAlgn="base" hangingPunct="0">
              <a:lnSpc>
                <a:spcPct val="110000"/>
              </a:lnSpc>
              <a:spcBef>
                <a:spcPct val="30000"/>
              </a:spcBef>
              <a:spcAft>
                <a:spcPct val="30000"/>
              </a:spcAft>
              <a:buClr>
                <a:srgbClr val="BE0000"/>
              </a:buClr>
              <a:buFont typeface="Wingdings" pitchFamily="2" charset="2"/>
              <a:buChar char="§"/>
              <a:defRPr sz="2000">
                <a:solidFill>
                  <a:schemeClr val="tx1"/>
                </a:solidFill>
                <a:latin typeface="+mn-lt"/>
                <a:ea typeface="Geneva" charset="0"/>
                <a:cs typeface="Geneva" charset="0"/>
              </a:defRPr>
            </a:lvl1pPr>
            <a:lvl2pPr marL="542925" indent="-182563" algn="l" rtl="0" eaLnBrk="0" fontAlgn="base" hangingPunct="0">
              <a:lnSpc>
                <a:spcPct val="110000"/>
              </a:lnSpc>
              <a:spcBef>
                <a:spcPct val="30000"/>
              </a:spcBef>
              <a:spcAft>
                <a:spcPct val="30000"/>
              </a:spcAft>
              <a:buClr>
                <a:srgbClr val="BE0000"/>
              </a:buClr>
              <a:buFont typeface="Symbol" pitchFamily="18" charset="2"/>
              <a:buChar char="-"/>
              <a:defRPr>
                <a:solidFill>
                  <a:schemeClr val="tx1"/>
                </a:solidFill>
                <a:latin typeface="+mn-lt"/>
                <a:ea typeface="Geneva" charset="-128"/>
                <a:cs typeface="Geneva" charset="0"/>
              </a:defRPr>
            </a:lvl2pPr>
            <a:lvl3pPr marL="895350" indent="-173038" algn="l" rtl="0" eaLnBrk="0" fontAlgn="base" hangingPunct="0">
              <a:lnSpc>
                <a:spcPct val="110000"/>
              </a:lnSpc>
              <a:spcBef>
                <a:spcPct val="30000"/>
              </a:spcBef>
              <a:spcAft>
                <a:spcPct val="30000"/>
              </a:spcAft>
              <a:buClr>
                <a:srgbClr val="BE0000"/>
              </a:buClr>
              <a:buFont typeface="Wingdings" pitchFamily="2" charset="2"/>
              <a:buChar char="§"/>
              <a:defRPr sz="1600">
                <a:solidFill>
                  <a:schemeClr val="tx1"/>
                </a:solidFill>
                <a:latin typeface="+mn-lt"/>
                <a:ea typeface="Geneva" charset="-128"/>
                <a:cs typeface="Geneva" charset="0"/>
              </a:defRPr>
            </a:lvl3pPr>
            <a:lvl4pPr marL="1257300" indent="-182563" algn="l" rtl="0" eaLnBrk="0" fontAlgn="base" hangingPunct="0">
              <a:lnSpc>
                <a:spcPct val="110000"/>
              </a:lnSpc>
              <a:spcBef>
                <a:spcPct val="30000"/>
              </a:spcBef>
              <a:spcAft>
                <a:spcPct val="30000"/>
              </a:spcAft>
              <a:buClr>
                <a:srgbClr val="BE0000"/>
              </a:buClr>
              <a:buFont typeface="Symbol" pitchFamily="18" charset="2"/>
              <a:buChar char="-"/>
              <a:defRPr sz="1600">
                <a:solidFill>
                  <a:schemeClr val="tx1"/>
                </a:solidFill>
                <a:latin typeface="+mn-lt"/>
                <a:ea typeface="Geneva" charset="-128"/>
                <a:cs typeface="Geneva" charset="0"/>
              </a:defRPr>
            </a:lvl4pPr>
            <a:lvl5pPr marL="1619250" indent="-182563" algn="l" rtl="0" eaLnBrk="0" fontAlgn="base" hangingPunct="0">
              <a:lnSpc>
                <a:spcPct val="110000"/>
              </a:lnSpc>
              <a:spcBef>
                <a:spcPct val="30000"/>
              </a:spcBef>
              <a:spcAft>
                <a:spcPct val="30000"/>
              </a:spcAft>
              <a:buClr>
                <a:srgbClr val="BE0000"/>
              </a:buClr>
              <a:buFont typeface="Wingdings" pitchFamily="2" charset="2"/>
              <a:buChar char="§"/>
              <a:defRPr sz="1600">
                <a:solidFill>
                  <a:schemeClr val="tx1"/>
                </a:solidFill>
                <a:latin typeface="+mn-lt"/>
                <a:ea typeface="Geneva" charset="-128"/>
                <a:cs typeface="Geneva" charset="0"/>
              </a:defRPr>
            </a:lvl5pPr>
            <a:lvl6pPr marL="20764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6pPr>
            <a:lvl7pPr marL="25336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7pPr>
            <a:lvl8pPr marL="29908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8pPr>
            <a:lvl9pPr marL="34480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9pPr>
          </a:lstStyle>
          <a:p>
            <a:pPr marL="0" indent="0">
              <a:buNone/>
            </a:pPr>
            <a:r>
              <a:rPr lang="de-DE" dirty="0" err="1"/>
              <a:t>Portmann</a:t>
            </a:r>
            <a:r>
              <a:rPr lang="de-DE" dirty="0"/>
              <a:t>, Edy. „Gefühltes Wissen?: Von einem mess- zu einem wahrnehmungsbasierten </a:t>
            </a:r>
            <a:r>
              <a:rPr lang="de-DE" dirty="0" err="1"/>
              <a:t>Health</a:t>
            </a:r>
            <a:r>
              <a:rPr lang="de-DE" dirty="0"/>
              <a:t>-Care</a:t>
            </a:r>
            <a:r>
              <a:rPr lang="de-DE" dirty="0" smtClean="0"/>
              <a:t>“. IN </a:t>
            </a:r>
            <a:r>
              <a:rPr lang="de-DE" i="1" dirty="0"/>
              <a:t>HMD Praxis der Wirtschaftsinformatik</a:t>
            </a:r>
            <a:r>
              <a:rPr lang="de-DE" dirty="0"/>
              <a:t> 59, Nr. 6 (Dezember 2022): 1443–47. https://doi.org/10.1365/s40702-022-00917-1.</a:t>
            </a:r>
          </a:p>
          <a:p>
            <a:pPr marL="0" indent="0">
              <a:buNone/>
            </a:pPr>
            <a:endParaRPr lang="en-US" altLang="de-DE" sz="1200" kern="1200" dirty="0" smtClean="0">
              <a:solidFill>
                <a:srgbClr val="626262"/>
              </a:solidFill>
            </a:endParaRPr>
          </a:p>
          <a:p>
            <a:pPr marL="0" indent="0">
              <a:buNone/>
            </a:pPr>
            <a:r>
              <a:rPr lang="en-US" altLang="de-DE" sz="1200" kern="1200" dirty="0" smtClean="0">
                <a:solidFill>
                  <a:srgbClr val="626262"/>
                </a:solidFill>
              </a:rPr>
              <a:t>[ABI </a:t>
            </a:r>
            <a:r>
              <a:rPr lang="en-US" altLang="de-DE" sz="1200" kern="1200" dirty="0" err="1" smtClean="0">
                <a:solidFill>
                  <a:srgbClr val="626262"/>
                </a:solidFill>
              </a:rPr>
              <a:t>Technik</a:t>
            </a:r>
            <a:r>
              <a:rPr lang="en-US" altLang="de-DE" sz="1200" kern="1200" dirty="0" smtClean="0">
                <a:solidFill>
                  <a:srgbClr val="626262"/>
                </a:solidFill>
              </a:rPr>
              <a:t>]</a:t>
            </a:r>
            <a:endParaRPr lang="de-DE" altLang="de-DE" sz="1200" kern="0" dirty="0" smtClean="0">
              <a:solidFill>
                <a:srgbClr val="626262"/>
              </a:solidFill>
            </a:endParaRPr>
          </a:p>
        </p:txBody>
      </p:sp>
    </p:spTree>
    <p:extLst>
      <p:ext uri="{BB962C8B-B14F-4D97-AF65-F5344CB8AC3E}">
        <p14:creationId xmlns:p14="http://schemas.microsoft.com/office/powerpoint/2010/main" val="725565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endParaRPr lang="de-DE"/>
          </a:p>
        </p:txBody>
      </p:sp>
      <p:sp>
        <p:nvSpPr>
          <p:cNvPr id="3" name="Titel 2"/>
          <p:cNvSpPr>
            <a:spLocks noGrp="1"/>
          </p:cNvSpPr>
          <p:nvPr>
            <p:ph type="ctrTitle"/>
          </p:nvPr>
        </p:nvSpPr>
        <p:spPr/>
        <p:txBody>
          <a:bodyPr/>
          <a:lstStyle/>
          <a:p>
            <a:r>
              <a:rPr lang="de-DE" altLang="de-DE" dirty="0">
                <a:ea typeface="Geneva"/>
                <a:cs typeface="Geneva"/>
              </a:rPr>
              <a:t>Sie möchten folgende Quelle zitieren</a:t>
            </a:r>
            <a:endParaRPr lang="de-DE" dirty="0"/>
          </a:p>
        </p:txBody>
      </p:sp>
      <p:sp>
        <p:nvSpPr>
          <p:cNvPr id="4" name="Fußzeilenplatzhalter 3"/>
          <p:cNvSpPr>
            <a:spLocks noGrp="1"/>
          </p:cNvSpPr>
          <p:nvPr>
            <p:ph type="ftr" sz="quarter" idx="3"/>
          </p:nvPr>
        </p:nvSpPr>
        <p:spPr/>
        <p:txBody>
          <a:bodyPr/>
          <a:lstStyle/>
          <a:p>
            <a:r>
              <a:rPr lang="de-DE" smtClean="0"/>
              <a:t>Hochschule Landshut  |  www.haw-landshut.de</a:t>
            </a:r>
            <a:endParaRPr lang="de-DE" dirty="0"/>
          </a:p>
        </p:txBody>
      </p:sp>
      <p:sp>
        <p:nvSpPr>
          <p:cNvPr id="5" name="Datumsplatzhalter 4"/>
          <p:cNvSpPr>
            <a:spLocks noGrp="1"/>
          </p:cNvSpPr>
          <p:nvPr>
            <p:ph type="dt" sz="half" idx="2"/>
          </p:nvPr>
        </p:nvSpPr>
        <p:spPr/>
        <p:txBody>
          <a:bodyPr/>
          <a:lstStyle/>
          <a:p>
            <a:fld id="{C6DE59DF-1964-4F40-BFE0-0271FA9E7BFB}" type="datetime1">
              <a:rPr lang="de-DE" smtClean="0"/>
              <a:t>20.03.2023</a:t>
            </a:fld>
            <a:endParaRPr lang="de-DE"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2962821"/>
            <a:ext cx="5035539" cy="3185393"/>
          </a:xfrm>
          <a:prstGeom prst="rect">
            <a:avLst/>
          </a:prstGeom>
          <a:noFill/>
          <a:ln w="9525">
            <a:solidFill>
              <a:srgbClr val="626262"/>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61" y="1628800"/>
            <a:ext cx="3718683" cy="2215158"/>
          </a:xfrm>
          <a:prstGeom prst="rect">
            <a:avLst/>
          </a:prstGeom>
          <a:noFill/>
          <a:ln w="9525">
            <a:solidFill>
              <a:srgbClr val="626262"/>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153844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6"/>
          <p:cNvSpPr>
            <a:spLocks noGrp="1"/>
          </p:cNvSpPr>
          <p:nvPr>
            <p:ph sz="half" idx="1"/>
          </p:nvPr>
        </p:nvSpPr>
        <p:spPr/>
        <p:txBody>
          <a:bodyPr/>
          <a:lstStyle/>
          <a:p>
            <a:endParaRPr lang="de-DE" dirty="0"/>
          </a:p>
        </p:txBody>
      </p:sp>
      <p:sp>
        <p:nvSpPr>
          <p:cNvPr id="8" name="Inhaltsplatzhalter 7"/>
          <p:cNvSpPr>
            <a:spLocks noGrp="1"/>
          </p:cNvSpPr>
          <p:nvPr>
            <p:ph sz="half" idx="2"/>
          </p:nvPr>
        </p:nvSpPr>
        <p:spPr/>
        <p:txBody>
          <a:bodyPr/>
          <a:lstStyle/>
          <a:p>
            <a:endParaRPr lang="de-DE" dirty="0"/>
          </a:p>
        </p:txBody>
      </p:sp>
      <p:sp>
        <p:nvSpPr>
          <p:cNvPr id="6" name="Titel 5"/>
          <p:cNvSpPr>
            <a:spLocks noGrp="1"/>
          </p:cNvSpPr>
          <p:nvPr>
            <p:ph type="ctrTitle"/>
          </p:nvPr>
        </p:nvSpPr>
        <p:spPr/>
        <p:txBody>
          <a:bodyPr/>
          <a:lstStyle/>
          <a:p>
            <a:r>
              <a:rPr lang="de-DE" dirty="0" smtClean="0"/>
              <a:t>Zeitschriftenaufsatz</a:t>
            </a:r>
            <a:endParaRPr lang="de-DE" dirty="0"/>
          </a:p>
        </p:txBody>
      </p:sp>
      <p:sp>
        <p:nvSpPr>
          <p:cNvPr id="4" name="Fußzeilenplatzhalter 3"/>
          <p:cNvSpPr>
            <a:spLocks noGrp="1"/>
          </p:cNvSpPr>
          <p:nvPr>
            <p:ph type="ftr" sz="quarter" idx="3"/>
          </p:nvPr>
        </p:nvSpPr>
        <p:spPr/>
        <p:txBody>
          <a:bodyPr/>
          <a:lstStyle/>
          <a:p>
            <a:r>
              <a:rPr lang="de-DE" smtClean="0"/>
              <a:t>Hochschule Landshut  |  www.haw-landshut.de</a:t>
            </a:r>
            <a:endParaRPr lang="de-DE" dirty="0"/>
          </a:p>
        </p:txBody>
      </p:sp>
      <p:sp>
        <p:nvSpPr>
          <p:cNvPr id="5" name="Datumsplatzhalter 4"/>
          <p:cNvSpPr>
            <a:spLocks noGrp="1"/>
          </p:cNvSpPr>
          <p:nvPr>
            <p:ph type="dt" sz="half" idx="10"/>
          </p:nvPr>
        </p:nvSpPr>
        <p:spPr/>
        <p:txBody>
          <a:bodyPr/>
          <a:lstStyle/>
          <a:p>
            <a:fld id="{C6DE59DF-1964-4F40-BFE0-0271FA9E7BFB}" type="datetime1">
              <a:rPr lang="de-DE" smtClean="0"/>
              <a:t>20.03.2023</a:t>
            </a:fld>
            <a:endParaRPr lang="de-DE" dirty="0"/>
          </a:p>
        </p:txBody>
      </p:sp>
      <p:sp>
        <p:nvSpPr>
          <p:cNvPr id="9" name="Inhaltsplatzhalter 2"/>
          <p:cNvSpPr txBox="1">
            <a:spLocks/>
          </p:cNvSpPr>
          <p:nvPr/>
        </p:nvSpPr>
        <p:spPr bwMode="auto">
          <a:xfrm>
            <a:off x="251520" y="3140968"/>
            <a:ext cx="4176464" cy="1656184"/>
          </a:xfrm>
          <a:prstGeom prst="rect">
            <a:avLst/>
          </a:prstGeom>
          <a:noFill/>
          <a:ln w="12700">
            <a:solidFill>
              <a:srgbClr val="626262"/>
            </a:solidFill>
          </a:ln>
          <a:effectLst/>
          <a:extLst/>
        </p:spPr>
        <p:style>
          <a:lnRef idx="1">
            <a:schemeClr val="accent1"/>
          </a:lnRef>
          <a:fillRef idx="3">
            <a:schemeClr val="accent1"/>
          </a:fillRef>
          <a:effectRef idx="2">
            <a:schemeClr val="accent1"/>
          </a:effectRef>
          <a:fontRef idx="minor">
            <a:schemeClr val="lt1"/>
          </a:fontRef>
        </p:style>
        <p:txBody>
          <a:bodyPr vert="horz" wrap="square" lIns="72000" tIns="72000" rIns="72000" bIns="72000" numCol="1" anchor="t" anchorCtr="0" compatLnSpc="1">
            <a:prstTxWarp prst="textNoShape">
              <a:avLst/>
            </a:prstTxWarp>
            <a:noAutofit/>
          </a:bodyPr>
          <a:lstStyle>
            <a:lvl1pPr marL="180975" indent="-180975" algn="l" rtl="0" eaLnBrk="0" fontAlgn="base" hangingPunct="0">
              <a:lnSpc>
                <a:spcPct val="110000"/>
              </a:lnSpc>
              <a:spcBef>
                <a:spcPct val="30000"/>
              </a:spcBef>
              <a:spcAft>
                <a:spcPct val="30000"/>
              </a:spcAft>
              <a:buClr>
                <a:srgbClr val="BE0000"/>
              </a:buClr>
              <a:buFont typeface="Wingdings" pitchFamily="2" charset="2"/>
              <a:buChar char="§"/>
              <a:defRPr sz="2000">
                <a:solidFill>
                  <a:schemeClr val="tx1"/>
                </a:solidFill>
                <a:latin typeface="+mn-lt"/>
                <a:ea typeface="Geneva" charset="0"/>
                <a:cs typeface="Geneva" charset="0"/>
              </a:defRPr>
            </a:lvl1pPr>
            <a:lvl2pPr marL="542925" indent="-182563" algn="l" rtl="0" eaLnBrk="0" fontAlgn="base" hangingPunct="0">
              <a:lnSpc>
                <a:spcPct val="110000"/>
              </a:lnSpc>
              <a:spcBef>
                <a:spcPct val="30000"/>
              </a:spcBef>
              <a:spcAft>
                <a:spcPct val="30000"/>
              </a:spcAft>
              <a:buClr>
                <a:srgbClr val="BE0000"/>
              </a:buClr>
              <a:buFont typeface="Symbol" pitchFamily="18" charset="2"/>
              <a:buChar char="-"/>
              <a:defRPr>
                <a:solidFill>
                  <a:schemeClr val="tx1"/>
                </a:solidFill>
                <a:latin typeface="+mn-lt"/>
                <a:ea typeface="Geneva" charset="-128"/>
                <a:cs typeface="Geneva" charset="0"/>
              </a:defRPr>
            </a:lvl2pPr>
            <a:lvl3pPr marL="895350" indent="-173038" algn="l" rtl="0" eaLnBrk="0" fontAlgn="base" hangingPunct="0">
              <a:lnSpc>
                <a:spcPct val="110000"/>
              </a:lnSpc>
              <a:spcBef>
                <a:spcPct val="30000"/>
              </a:spcBef>
              <a:spcAft>
                <a:spcPct val="30000"/>
              </a:spcAft>
              <a:buClr>
                <a:srgbClr val="BE0000"/>
              </a:buClr>
              <a:buFont typeface="Wingdings" pitchFamily="2" charset="2"/>
              <a:buChar char="§"/>
              <a:defRPr sz="1600">
                <a:solidFill>
                  <a:schemeClr val="tx1"/>
                </a:solidFill>
                <a:latin typeface="+mn-lt"/>
                <a:ea typeface="Geneva" charset="-128"/>
                <a:cs typeface="Geneva" charset="0"/>
              </a:defRPr>
            </a:lvl3pPr>
            <a:lvl4pPr marL="1257300" indent="-182563" algn="l" rtl="0" eaLnBrk="0" fontAlgn="base" hangingPunct="0">
              <a:lnSpc>
                <a:spcPct val="110000"/>
              </a:lnSpc>
              <a:spcBef>
                <a:spcPct val="30000"/>
              </a:spcBef>
              <a:spcAft>
                <a:spcPct val="30000"/>
              </a:spcAft>
              <a:buClr>
                <a:srgbClr val="BE0000"/>
              </a:buClr>
              <a:buFont typeface="Symbol" pitchFamily="18" charset="2"/>
              <a:buChar char="-"/>
              <a:defRPr sz="1600">
                <a:solidFill>
                  <a:schemeClr val="tx1"/>
                </a:solidFill>
                <a:latin typeface="+mn-lt"/>
                <a:ea typeface="Geneva" charset="-128"/>
                <a:cs typeface="Geneva" charset="0"/>
              </a:defRPr>
            </a:lvl4pPr>
            <a:lvl5pPr marL="1619250" indent="-182563" algn="l" rtl="0" eaLnBrk="0" fontAlgn="base" hangingPunct="0">
              <a:lnSpc>
                <a:spcPct val="110000"/>
              </a:lnSpc>
              <a:spcBef>
                <a:spcPct val="30000"/>
              </a:spcBef>
              <a:spcAft>
                <a:spcPct val="30000"/>
              </a:spcAft>
              <a:buClr>
                <a:srgbClr val="BE0000"/>
              </a:buClr>
              <a:buFont typeface="Wingdings" pitchFamily="2" charset="2"/>
              <a:buChar char="§"/>
              <a:defRPr sz="1600">
                <a:solidFill>
                  <a:schemeClr val="tx1"/>
                </a:solidFill>
                <a:latin typeface="+mn-lt"/>
                <a:ea typeface="Geneva" charset="-128"/>
                <a:cs typeface="Geneva" charset="0"/>
              </a:defRPr>
            </a:lvl5pPr>
            <a:lvl6pPr marL="20764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6pPr>
            <a:lvl7pPr marL="25336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7pPr>
            <a:lvl8pPr marL="29908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8pPr>
            <a:lvl9pPr marL="34480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9pPr>
          </a:lstStyle>
          <a:p>
            <a:pPr marL="0" indent="0">
              <a:buNone/>
            </a:pPr>
            <a:r>
              <a:rPr lang="de-DE" sz="1800" i="1" dirty="0" smtClean="0">
                <a:solidFill>
                  <a:srgbClr val="626262"/>
                </a:solidFill>
              </a:rPr>
              <a:t>Maron</a:t>
            </a:r>
            <a:r>
              <a:rPr lang="de-DE" sz="1800" i="1" dirty="0">
                <a:solidFill>
                  <a:srgbClr val="626262"/>
                </a:solidFill>
              </a:rPr>
              <a:t>, Bernhard</a:t>
            </a:r>
            <a:r>
              <a:rPr lang="de-DE" sz="1800" dirty="0">
                <a:solidFill>
                  <a:srgbClr val="626262"/>
                </a:solidFill>
              </a:rPr>
              <a:t> u. a. [2016]: Die vernetzte Karosserie: </a:t>
            </a:r>
            <a:r>
              <a:rPr lang="de-DE" sz="1800" dirty="0" smtClean="0">
                <a:solidFill>
                  <a:srgbClr val="626262"/>
                </a:solidFill>
              </a:rPr>
              <a:t>Funktions-integrativer </a:t>
            </a:r>
            <a:r>
              <a:rPr lang="de-DE" sz="1800" dirty="0">
                <a:solidFill>
                  <a:srgbClr val="626262"/>
                </a:solidFill>
              </a:rPr>
              <a:t>Leichtbau mit Hybridgarn-Textil-Thermoplast-Verbunden, in: Kunststoffe 2016, Heft 3, S. 46–49</a:t>
            </a:r>
          </a:p>
          <a:p>
            <a:pPr marL="0" indent="0">
              <a:buNone/>
            </a:pPr>
            <a:r>
              <a:rPr lang="en-US" altLang="de-DE" sz="1200" kern="1200" dirty="0" smtClean="0">
                <a:solidFill>
                  <a:srgbClr val="626262"/>
                </a:solidFill>
              </a:rPr>
              <a:t>[</a:t>
            </a:r>
            <a:r>
              <a:rPr lang="en-US" altLang="de-DE" sz="1200" kern="1200" dirty="0" err="1" smtClean="0">
                <a:solidFill>
                  <a:srgbClr val="626262"/>
                </a:solidFill>
              </a:rPr>
              <a:t>Zitierstil</a:t>
            </a:r>
            <a:r>
              <a:rPr lang="en-US" altLang="de-DE" sz="1200" kern="1200" dirty="0" smtClean="0">
                <a:solidFill>
                  <a:srgbClr val="626262"/>
                </a:solidFill>
              </a:rPr>
              <a:t>: </a:t>
            </a:r>
            <a:r>
              <a:rPr lang="en-US" altLang="de-DE" sz="1200" dirty="0" err="1" smtClean="0">
                <a:solidFill>
                  <a:srgbClr val="626262"/>
                </a:solidFill>
              </a:rPr>
              <a:t>Theisen</a:t>
            </a:r>
            <a:r>
              <a:rPr lang="en-US" altLang="de-DE" sz="1200" dirty="0" smtClean="0">
                <a:solidFill>
                  <a:srgbClr val="626262"/>
                </a:solidFill>
              </a:rPr>
              <a:t>, 15</a:t>
            </a:r>
            <a:r>
              <a:rPr lang="en-US" altLang="de-DE" sz="1200" baseline="30000" dirty="0" smtClean="0">
                <a:solidFill>
                  <a:srgbClr val="626262"/>
                </a:solidFill>
              </a:rPr>
              <a:t>th</a:t>
            </a:r>
            <a:r>
              <a:rPr lang="en-US" altLang="de-DE" sz="1200" dirty="0" smtClean="0">
                <a:solidFill>
                  <a:srgbClr val="626262"/>
                </a:solidFill>
              </a:rPr>
              <a:t> ed.]</a:t>
            </a:r>
            <a:endParaRPr lang="de-DE" altLang="de-DE" sz="1200" kern="0" dirty="0" smtClean="0">
              <a:solidFill>
                <a:srgbClr val="626262"/>
              </a:solidFill>
            </a:endParaRPr>
          </a:p>
        </p:txBody>
      </p:sp>
      <p:sp>
        <p:nvSpPr>
          <p:cNvPr id="10" name="Inhaltsplatzhalter 2"/>
          <p:cNvSpPr txBox="1">
            <a:spLocks/>
          </p:cNvSpPr>
          <p:nvPr/>
        </p:nvSpPr>
        <p:spPr bwMode="auto">
          <a:xfrm>
            <a:off x="251520" y="1628800"/>
            <a:ext cx="4176464" cy="1296144"/>
          </a:xfrm>
          <a:prstGeom prst="rect">
            <a:avLst/>
          </a:prstGeom>
          <a:noFill/>
          <a:ln w="12700">
            <a:solidFill>
              <a:srgbClr val="626262"/>
            </a:solidFill>
          </a:ln>
          <a:effectLst/>
          <a:extLst/>
        </p:spPr>
        <p:style>
          <a:lnRef idx="2">
            <a:schemeClr val="accent1"/>
          </a:lnRef>
          <a:fillRef idx="1">
            <a:schemeClr val="lt1"/>
          </a:fillRef>
          <a:effectRef idx="0">
            <a:schemeClr val="accent1"/>
          </a:effectRef>
          <a:fontRef idx="minor">
            <a:schemeClr val="dk1"/>
          </a:fontRef>
        </p:style>
        <p:txBody>
          <a:bodyPr vert="horz" wrap="square" lIns="72000" tIns="72000" rIns="72000" bIns="72000" numCol="1" anchor="t" anchorCtr="0" compatLnSpc="1">
            <a:prstTxWarp prst="textNoShape">
              <a:avLst/>
            </a:prstTxWarp>
            <a:noAutofit/>
          </a:bodyPr>
          <a:lstStyle>
            <a:lvl1pPr marL="180975" indent="-180975" algn="l" rtl="0" eaLnBrk="0" fontAlgn="base" hangingPunct="0">
              <a:lnSpc>
                <a:spcPct val="110000"/>
              </a:lnSpc>
              <a:spcBef>
                <a:spcPct val="30000"/>
              </a:spcBef>
              <a:spcAft>
                <a:spcPct val="30000"/>
              </a:spcAft>
              <a:buClr>
                <a:srgbClr val="BE0000"/>
              </a:buClr>
              <a:buFont typeface="Wingdings" pitchFamily="2" charset="2"/>
              <a:buChar char="§"/>
              <a:defRPr sz="2000">
                <a:solidFill>
                  <a:schemeClr val="tx1"/>
                </a:solidFill>
                <a:latin typeface="+mn-lt"/>
                <a:ea typeface="Geneva" charset="0"/>
                <a:cs typeface="Geneva" charset="0"/>
              </a:defRPr>
            </a:lvl1pPr>
            <a:lvl2pPr marL="542925" indent="-182563" algn="l" rtl="0" eaLnBrk="0" fontAlgn="base" hangingPunct="0">
              <a:lnSpc>
                <a:spcPct val="110000"/>
              </a:lnSpc>
              <a:spcBef>
                <a:spcPct val="30000"/>
              </a:spcBef>
              <a:spcAft>
                <a:spcPct val="30000"/>
              </a:spcAft>
              <a:buClr>
                <a:srgbClr val="BE0000"/>
              </a:buClr>
              <a:buFont typeface="Symbol" pitchFamily="18" charset="2"/>
              <a:buChar char="-"/>
              <a:defRPr>
                <a:solidFill>
                  <a:schemeClr val="tx1"/>
                </a:solidFill>
                <a:latin typeface="+mn-lt"/>
                <a:ea typeface="Geneva" charset="-128"/>
                <a:cs typeface="Geneva" charset="0"/>
              </a:defRPr>
            </a:lvl2pPr>
            <a:lvl3pPr marL="895350" indent="-173038" algn="l" rtl="0" eaLnBrk="0" fontAlgn="base" hangingPunct="0">
              <a:lnSpc>
                <a:spcPct val="110000"/>
              </a:lnSpc>
              <a:spcBef>
                <a:spcPct val="30000"/>
              </a:spcBef>
              <a:spcAft>
                <a:spcPct val="30000"/>
              </a:spcAft>
              <a:buClr>
                <a:srgbClr val="BE0000"/>
              </a:buClr>
              <a:buFont typeface="Wingdings" pitchFamily="2" charset="2"/>
              <a:buChar char="§"/>
              <a:defRPr sz="1600">
                <a:solidFill>
                  <a:schemeClr val="tx1"/>
                </a:solidFill>
                <a:latin typeface="+mn-lt"/>
                <a:ea typeface="Geneva" charset="-128"/>
                <a:cs typeface="Geneva" charset="0"/>
              </a:defRPr>
            </a:lvl3pPr>
            <a:lvl4pPr marL="1257300" indent="-182563" algn="l" rtl="0" eaLnBrk="0" fontAlgn="base" hangingPunct="0">
              <a:lnSpc>
                <a:spcPct val="110000"/>
              </a:lnSpc>
              <a:spcBef>
                <a:spcPct val="30000"/>
              </a:spcBef>
              <a:spcAft>
                <a:spcPct val="30000"/>
              </a:spcAft>
              <a:buClr>
                <a:srgbClr val="BE0000"/>
              </a:buClr>
              <a:buFont typeface="Symbol" pitchFamily="18" charset="2"/>
              <a:buChar char="-"/>
              <a:defRPr sz="1600">
                <a:solidFill>
                  <a:schemeClr val="tx1"/>
                </a:solidFill>
                <a:latin typeface="+mn-lt"/>
                <a:ea typeface="Geneva" charset="-128"/>
                <a:cs typeface="Geneva" charset="0"/>
              </a:defRPr>
            </a:lvl4pPr>
            <a:lvl5pPr marL="1619250" indent="-182563" algn="l" rtl="0" eaLnBrk="0" fontAlgn="base" hangingPunct="0">
              <a:lnSpc>
                <a:spcPct val="110000"/>
              </a:lnSpc>
              <a:spcBef>
                <a:spcPct val="30000"/>
              </a:spcBef>
              <a:spcAft>
                <a:spcPct val="30000"/>
              </a:spcAft>
              <a:buClr>
                <a:srgbClr val="BE0000"/>
              </a:buClr>
              <a:buFont typeface="Wingdings" pitchFamily="2" charset="2"/>
              <a:buChar char="§"/>
              <a:defRPr sz="1600">
                <a:solidFill>
                  <a:schemeClr val="tx1"/>
                </a:solidFill>
                <a:latin typeface="+mn-lt"/>
                <a:ea typeface="Geneva" charset="-128"/>
                <a:cs typeface="Geneva" charset="0"/>
              </a:defRPr>
            </a:lvl5pPr>
            <a:lvl6pPr marL="20764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6pPr>
            <a:lvl7pPr marL="25336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7pPr>
            <a:lvl8pPr marL="29908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8pPr>
            <a:lvl9pPr marL="34480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9pPr>
          </a:lstStyle>
          <a:p>
            <a:pPr marL="0" indent="0">
              <a:lnSpc>
                <a:spcPct val="100000"/>
              </a:lnSpc>
              <a:spcBef>
                <a:spcPts val="0"/>
              </a:spcBef>
              <a:spcAft>
                <a:spcPts val="0"/>
              </a:spcAft>
              <a:buFont typeface="Wingdings" pitchFamily="2" charset="2"/>
              <a:buNone/>
            </a:pPr>
            <a:r>
              <a:rPr lang="de-DE" i="1" kern="0" dirty="0" smtClean="0">
                <a:solidFill>
                  <a:srgbClr val="626262"/>
                </a:solidFill>
              </a:rPr>
              <a:t>Zitat </a:t>
            </a:r>
            <a:r>
              <a:rPr lang="de-DE" sz="1800" i="1" kern="0" baseline="30000" dirty="0" smtClean="0">
                <a:solidFill>
                  <a:srgbClr val="626262"/>
                </a:solidFill>
              </a:rPr>
              <a:t>1</a:t>
            </a:r>
          </a:p>
          <a:p>
            <a:pPr marL="0" indent="0">
              <a:lnSpc>
                <a:spcPct val="100000"/>
              </a:lnSpc>
              <a:spcBef>
                <a:spcPts val="0"/>
              </a:spcBef>
              <a:spcAft>
                <a:spcPts val="0"/>
              </a:spcAft>
              <a:buNone/>
            </a:pPr>
            <a:r>
              <a:rPr lang="de-DE" sz="1800" i="1" kern="0" dirty="0" smtClean="0">
                <a:solidFill>
                  <a:srgbClr val="626262"/>
                </a:solidFill>
              </a:rPr>
              <a:t>--------</a:t>
            </a:r>
            <a:r>
              <a:rPr lang="de-DE" sz="1800" i="1" kern="0" baseline="30000" dirty="0" smtClean="0">
                <a:solidFill>
                  <a:srgbClr val="626262"/>
                </a:solidFill>
              </a:rPr>
              <a:t/>
            </a:r>
            <a:br>
              <a:rPr lang="de-DE" sz="1800" i="1" kern="0" baseline="30000" dirty="0" smtClean="0">
                <a:solidFill>
                  <a:srgbClr val="626262"/>
                </a:solidFill>
              </a:rPr>
            </a:br>
            <a:r>
              <a:rPr lang="de-DE" sz="1800" i="1" kern="0" baseline="30000" dirty="0" smtClean="0">
                <a:solidFill>
                  <a:srgbClr val="626262"/>
                </a:solidFill>
              </a:rPr>
              <a:t>1 </a:t>
            </a:r>
            <a:r>
              <a:rPr lang="de-DE" sz="1600" i="1" kern="0" dirty="0" smtClean="0">
                <a:solidFill>
                  <a:srgbClr val="626262"/>
                </a:solidFill>
              </a:rPr>
              <a:t>Maron</a:t>
            </a:r>
            <a:r>
              <a:rPr lang="de-DE" sz="1600" i="1" kern="0" dirty="0">
                <a:solidFill>
                  <a:srgbClr val="626262"/>
                </a:solidFill>
              </a:rPr>
              <a:t>, B. u. a., Die vernetzte Karosserie, 2016, S. 47</a:t>
            </a:r>
            <a:endParaRPr lang="de-DE" altLang="de-DE" sz="1600" kern="0" dirty="0" smtClean="0">
              <a:solidFill>
                <a:srgbClr val="626262"/>
              </a:solidFill>
              <a:ea typeface="Geneva"/>
              <a:cs typeface="Geneva"/>
            </a:endParaRPr>
          </a:p>
        </p:txBody>
      </p:sp>
      <p:sp>
        <p:nvSpPr>
          <p:cNvPr id="11" name="Inhaltsplatzhalter 2"/>
          <p:cNvSpPr txBox="1">
            <a:spLocks/>
          </p:cNvSpPr>
          <p:nvPr/>
        </p:nvSpPr>
        <p:spPr bwMode="auto">
          <a:xfrm>
            <a:off x="4716016" y="1628800"/>
            <a:ext cx="4176464" cy="468052"/>
          </a:xfrm>
          <a:prstGeom prst="rect">
            <a:avLst/>
          </a:prstGeom>
          <a:noFill/>
          <a:ln w="12700">
            <a:solidFill>
              <a:srgbClr val="626262"/>
            </a:solidFill>
          </a:ln>
          <a:effectLst/>
          <a:extLst/>
        </p:spPr>
        <p:style>
          <a:lnRef idx="2">
            <a:schemeClr val="accent1"/>
          </a:lnRef>
          <a:fillRef idx="1">
            <a:schemeClr val="lt1"/>
          </a:fillRef>
          <a:effectRef idx="0">
            <a:schemeClr val="accent1"/>
          </a:effectRef>
          <a:fontRef idx="minor">
            <a:schemeClr val="dk1"/>
          </a:fontRef>
        </p:style>
        <p:txBody>
          <a:bodyPr vert="horz" wrap="square" lIns="72000" tIns="72000" rIns="72000" bIns="72000" numCol="1" anchor="t" anchorCtr="0" compatLnSpc="1">
            <a:prstTxWarp prst="textNoShape">
              <a:avLst/>
            </a:prstTxWarp>
            <a:noAutofit/>
          </a:bodyPr>
          <a:lstStyle>
            <a:lvl1pPr marL="180975" indent="-180975" algn="l" rtl="0" eaLnBrk="0" fontAlgn="base" hangingPunct="0">
              <a:lnSpc>
                <a:spcPct val="110000"/>
              </a:lnSpc>
              <a:spcBef>
                <a:spcPct val="30000"/>
              </a:spcBef>
              <a:spcAft>
                <a:spcPct val="30000"/>
              </a:spcAft>
              <a:buClr>
                <a:srgbClr val="BE0000"/>
              </a:buClr>
              <a:buFont typeface="Wingdings" pitchFamily="2" charset="2"/>
              <a:buChar char="§"/>
              <a:defRPr sz="2000">
                <a:solidFill>
                  <a:schemeClr val="tx1"/>
                </a:solidFill>
                <a:latin typeface="+mn-lt"/>
                <a:ea typeface="Geneva" charset="0"/>
                <a:cs typeface="Geneva" charset="0"/>
              </a:defRPr>
            </a:lvl1pPr>
            <a:lvl2pPr marL="542925" indent="-182563" algn="l" rtl="0" eaLnBrk="0" fontAlgn="base" hangingPunct="0">
              <a:lnSpc>
                <a:spcPct val="110000"/>
              </a:lnSpc>
              <a:spcBef>
                <a:spcPct val="30000"/>
              </a:spcBef>
              <a:spcAft>
                <a:spcPct val="30000"/>
              </a:spcAft>
              <a:buClr>
                <a:srgbClr val="BE0000"/>
              </a:buClr>
              <a:buFont typeface="Symbol" pitchFamily="18" charset="2"/>
              <a:buChar char="-"/>
              <a:defRPr>
                <a:solidFill>
                  <a:schemeClr val="tx1"/>
                </a:solidFill>
                <a:latin typeface="+mn-lt"/>
                <a:ea typeface="Geneva" charset="-128"/>
                <a:cs typeface="Geneva" charset="0"/>
              </a:defRPr>
            </a:lvl2pPr>
            <a:lvl3pPr marL="895350" indent="-173038" algn="l" rtl="0" eaLnBrk="0" fontAlgn="base" hangingPunct="0">
              <a:lnSpc>
                <a:spcPct val="110000"/>
              </a:lnSpc>
              <a:spcBef>
                <a:spcPct val="30000"/>
              </a:spcBef>
              <a:spcAft>
                <a:spcPct val="30000"/>
              </a:spcAft>
              <a:buClr>
                <a:srgbClr val="BE0000"/>
              </a:buClr>
              <a:buFont typeface="Wingdings" pitchFamily="2" charset="2"/>
              <a:buChar char="§"/>
              <a:defRPr sz="1600">
                <a:solidFill>
                  <a:schemeClr val="tx1"/>
                </a:solidFill>
                <a:latin typeface="+mn-lt"/>
                <a:ea typeface="Geneva" charset="-128"/>
                <a:cs typeface="Geneva" charset="0"/>
              </a:defRPr>
            </a:lvl3pPr>
            <a:lvl4pPr marL="1257300" indent="-182563" algn="l" rtl="0" eaLnBrk="0" fontAlgn="base" hangingPunct="0">
              <a:lnSpc>
                <a:spcPct val="110000"/>
              </a:lnSpc>
              <a:spcBef>
                <a:spcPct val="30000"/>
              </a:spcBef>
              <a:spcAft>
                <a:spcPct val="30000"/>
              </a:spcAft>
              <a:buClr>
                <a:srgbClr val="BE0000"/>
              </a:buClr>
              <a:buFont typeface="Symbol" pitchFamily="18" charset="2"/>
              <a:buChar char="-"/>
              <a:defRPr sz="1600">
                <a:solidFill>
                  <a:schemeClr val="tx1"/>
                </a:solidFill>
                <a:latin typeface="+mn-lt"/>
                <a:ea typeface="Geneva" charset="-128"/>
                <a:cs typeface="Geneva" charset="0"/>
              </a:defRPr>
            </a:lvl4pPr>
            <a:lvl5pPr marL="1619250" indent="-182563" algn="l" rtl="0" eaLnBrk="0" fontAlgn="base" hangingPunct="0">
              <a:lnSpc>
                <a:spcPct val="110000"/>
              </a:lnSpc>
              <a:spcBef>
                <a:spcPct val="30000"/>
              </a:spcBef>
              <a:spcAft>
                <a:spcPct val="30000"/>
              </a:spcAft>
              <a:buClr>
                <a:srgbClr val="BE0000"/>
              </a:buClr>
              <a:buFont typeface="Wingdings" pitchFamily="2" charset="2"/>
              <a:buChar char="§"/>
              <a:defRPr sz="1600">
                <a:solidFill>
                  <a:schemeClr val="tx1"/>
                </a:solidFill>
                <a:latin typeface="+mn-lt"/>
                <a:ea typeface="Geneva" charset="-128"/>
                <a:cs typeface="Geneva" charset="0"/>
              </a:defRPr>
            </a:lvl5pPr>
            <a:lvl6pPr marL="20764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6pPr>
            <a:lvl7pPr marL="25336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7pPr>
            <a:lvl8pPr marL="29908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8pPr>
            <a:lvl9pPr marL="34480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9pPr>
          </a:lstStyle>
          <a:p>
            <a:pPr marL="0" indent="0">
              <a:lnSpc>
                <a:spcPct val="100000"/>
              </a:lnSpc>
              <a:spcBef>
                <a:spcPts val="0"/>
              </a:spcBef>
              <a:spcAft>
                <a:spcPts val="0"/>
              </a:spcAft>
              <a:buNone/>
            </a:pPr>
            <a:r>
              <a:rPr lang="de-DE" i="1" kern="0" dirty="0" smtClean="0">
                <a:solidFill>
                  <a:srgbClr val="626262"/>
                </a:solidFill>
              </a:rPr>
              <a:t>Zitat </a:t>
            </a:r>
            <a:r>
              <a:rPr lang="de-DE" dirty="0" smtClean="0">
                <a:solidFill>
                  <a:srgbClr val="626262"/>
                </a:solidFill>
              </a:rPr>
              <a:t> [1:47]</a:t>
            </a:r>
            <a:endParaRPr lang="de-DE" dirty="0">
              <a:solidFill>
                <a:srgbClr val="626262"/>
              </a:solidFill>
            </a:endParaRPr>
          </a:p>
        </p:txBody>
      </p:sp>
      <p:sp>
        <p:nvSpPr>
          <p:cNvPr id="12" name="Inhaltsplatzhalter 2"/>
          <p:cNvSpPr txBox="1">
            <a:spLocks/>
          </p:cNvSpPr>
          <p:nvPr/>
        </p:nvSpPr>
        <p:spPr bwMode="auto">
          <a:xfrm>
            <a:off x="4739630" y="3140968"/>
            <a:ext cx="4176464" cy="2232248"/>
          </a:xfrm>
          <a:prstGeom prst="rect">
            <a:avLst/>
          </a:prstGeom>
          <a:noFill/>
          <a:ln w="12700">
            <a:solidFill>
              <a:srgbClr val="626262"/>
            </a:solidFill>
          </a:ln>
          <a:effectLst/>
          <a:extLst/>
        </p:spPr>
        <p:style>
          <a:lnRef idx="1">
            <a:schemeClr val="accent1"/>
          </a:lnRef>
          <a:fillRef idx="3">
            <a:schemeClr val="accent1"/>
          </a:fillRef>
          <a:effectRef idx="2">
            <a:schemeClr val="accent1"/>
          </a:effectRef>
          <a:fontRef idx="minor">
            <a:schemeClr val="lt1"/>
          </a:fontRef>
        </p:style>
        <p:txBody>
          <a:bodyPr vert="horz" wrap="square" lIns="72000" tIns="72000" rIns="72000" bIns="72000" numCol="1" anchor="t" anchorCtr="0" compatLnSpc="1">
            <a:prstTxWarp prst="textNoShape">
              <a:avLst/>
            </a:prstTxWarp>
            <a:noAutofit/>
          </a:bodyPr>
          <a:lstStyle>
            <a:lvl1pPr marL="180975" indent="-180975" algn="l" rtl="0" eaLnBrk="0" fontAlgn="base" hangingPunct="0">
              <a:lnSpc>
                <a:spcPct val="110000"/>
              </a:lnSpc>
              <a:spcBef>
                <a:spcPct val="30000"/>
              </a:spcBef>
              <a:spcAft>
                <a:spcPct val="30000"/>
              </a:spcAft>
              <a:buClr>
                <a:srgbClr val="BE0000"/>
              </a:buClr>
              <a:buFont typeface="Wingdings" pitchFamily="2" charset="2"/>
              <a:buChar char="§"/>
              <a:defRPr sz="2000">
                <a:solidFill>
                  <a:schemeClr val="tx1"/>
                </a:solidFill>
                <a:latin typeface="+mn-lt"/>
                <a:ea typeface="Geneva" charset="0"/>
                <a:cs typeface="Geneva" charset="0"/>
              </a:defRPr>
            </a:lvl1pPr>
            <a:lvl2pPr marL="542925" indent="-182563" algn="l" rtl="0" eaLnBrk="0" fontAlgn="base" hangingPunct="0">
              <a:lnSpc>
                <a:spcPct val="110000"/>
              </a:lnSpc>
              <a:spcBef>
                <a:spcPct val="30000"/>
              </a:spcBef>
              <a:spcAft>
                <a:spcPct val="30000"/>
              </a:spcAft>
              <a:buClr>
                <a:srgbClr val="BE0000"/>
              </a:buClr>
              <a:buFont typeface="Symbol" pitchFamily="18" charset="2"/>
              <a:buChar char="-"/>
              <a:defRPr>
                <a:solidFill>
                  <a:schemeClr val="tx1"/>
                </a:solidFill>
                <a:latin typeface="+mn-lt"/>
                <a:ea typeface="Geneva" charset="-128"/>
                <a:cs typeface="Geneva" charset="0"/>
              </a:defRPr>
            </a:lvl2pPr>
            <a:lvl3pPr marL="895350" indent="-173038" algn="l" rtl="0" eaLnBrk="0" fontAlgn="base" hangingPunct="0">
              <a:lnSpc>
                <a:spcPct val="110000"/>
              </a:lnSpc>
              <a:spcBef>
                <a:spcPct val="30000"/>
              </a:spcBef>
              <a:spcAft>
                <a:spcPct val="30000"/>
              </a:spcAft>
              <a:buClr>
                <a:srgbClr val="BE0000"/>
              </a:buClr>
              <a:buFont typeface="Wingdings" pitchFamily="2" charset="2"/>
              <a:buChar char="§"/>
              <a:defRPr sz="1600">
                <a:solidFill>
                  <a:schemeClr val="tx1"/>
                </a:solidFill>
                <a:latin typeface="+mn-lt"/>
                <a:ea typeface="Geneva" charset="-128"/>
                <a:cs typeface="Geneva" charset="0"/>
              </a:defRPr>
            </a:lvl3pPr>
            <a:lvl4pPr marL="1257300" indent="-182563" algn="l" rtl="0" eaLnBrk="0" fontAlgn="base" hangingPunct="0">
              <a:lnSpc>
                <a:spcPct val="110000"/>
              </a:lnSpc>
              <a:spcBef>
                <a:spcPct val="30000"/>
              </a:spcBef>
              <a:spcAft>
                <a:spcPct val="30000"/>
              </a:spcAft>
              <a:buClr>
                <a:srgbClr val="BE0000"/>
              </a:buClr>
              <a:buFont typeface="Symbol" pitchFamily="18" charset="2"/>
              <a:buChar char="-"/>
              <a:defRPr sz="1600">
                <a:solidFill>
                  <a:schemeClr val="tx1"/>
                </a:solidFill>
                <a:latin typeface="+mn-lt"/>
                <a:ea typeface="Geneva" charset="-128"/>
                <a:cs typeface="Geneva" charset="0"/>
              </a:defRPr>
            </a:lvl4pPr>
            <a:lvl5pPr marL="1619250" indent="-182563" algn="l" rtl="0" eaLnBrk="0" fontAlgn="base" hangingPunct="0">
              <a:lnSpc>
                <a:spcPct val="110000"/>
              </a:lnSpc>
              <a:spcBef>
                <a:spcPct val="30000"/>
              </a:spcBef>
              <a:spcAft>
                <a:spcPct val="30000"/>
              </a:spcAft>
              <a:buClr>
                <a:srgbClr val="BE0000"/>
              </a:buClr>
              <a:buFont typeface="Wingdings" pitchFamily="2" charset="2"/>
              <a:buChar char="§"/>
              <a:defRPr sz="1600">
                <a:solidFill>
                  <a:schemeClr val="tx1"/>
                </a:solidFill>
                <a:latin typeface="+mn-lt"/>
                <a:ea typeface="Geneva" charset="-128"/>
                <a:cs typeface="Geneva" charset="0"/>
              </a:defRPr>
            </a:lvl5pPr>
            <a:lvl6pPr marL="20764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6pPr>
            <a:lvl7pPr marL="25336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7pPr>
            <a:lvl8pPr marL="29908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8pPr>
            <a:lvl9pPr marL="34480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9pPr>
          </a:lstStyle>
          <a:p>
            <a:pPr marL="0" indent="0">
              <a:buNone/>
            </a:pPr>
            <a:r>
              <a:rPr lang="en-US" sz="1800" dirty="0">
                <a:solidFill>
                  <a:srgbClr val="626262"/>
                </a:solidFill>
              </a:rPr>
              <a:t>[</a:t>
            </a:r>
            <a:r>
              <a:rPr lang="en-US" sz="1800" dirty="0" smtClean="0">
                <a:solidFill>
                  <a:srgbClr val="626262"/>
                </a:solidFill>
              </a:rPr>
              <a:t>1]</a:t>
            </a:r>
            <a:r>
              <a:rPr lang="en-US" sz="1800" dirty="0">
                <a:solidFill>
                  <a:srgbClr val="626262"/>
                </a:solidFill>
              </a:rPr>
              <a:t> </a:t>
            </a:r>
            <a:r>
              <a:rPr lang="en-US" sz="1800" dirty="0" smtClean="0">
                <a:solidFill>
                  <a:srgbClr val="626262"/>
                </a:solidFill>
              </a:rPr>
              <a:t> </a:t>
            </a:r>
            <a:r>
              <a:rPr lang="de-DE" sz="1800" dirty="0" smtClean="0">
                <a:solidFill>
                  <a:srgbClr val="626262"/>
                </a:solidFill>
              </a:rPr>
              <a:t>Maron</a:t>
            </a:r>
            <a:r>
              <a:rPr lang="de-DE" sz="1800" dirty="0">
                <a:solidFill>
                  <a:srgbClr val="626262"/>
                </a:solidFill>
              </a:rPr>
              <a:t>, B.; Weck, D.; </a:t>
            </a:r>
            <a:r>
              <a:rPr lang="de-DE" sz="1800" dirty="0" err="1">
                <a:solidFill>
                  <a:srgbClr val="626262"/>
                </a:solidFill>
              </a:rPr>
              <a:t>Filippatos</a:t>
            </a:r>
            <a:r>
              <a:rPr lang="de-DE" sz="1800" dirty="0">
                <a:solidFill>
                  <a:srgbClr val="626262"/>
                </a:solidFill>
              </a:rPr>
              <a:t>, A.; Höhne, R.; Krahl, M</a:t>
            </a:r>
            <a:r>
              <a:rPr lang="de-DE" sz="1800" dirty="0" smtClean="0">
                <a:solidFill>
                  <a:srgbClr val="626262"/>
                </a:solidFill>
              </a:rPr>
              <a:t>.; Kostka</a:t>
            </a:r>
            <a:r>
              <a:rPr lang="de-DE" sz="1800" dirty="0">
                <a:solidFill>
                  <a:srgbClr val="626262"/>
                </a:solidFill>
              </a:rPr>
              <a:t>, P.; </a:t>
            </a:r>
            <a:r>
              <a:rPr lang="de-DE" sz="1800" dirty="0" err="1">
                <a:solidFill>
                  <a:srgbClr val="626262"/>
                </a:solidFill>
              </a:rPr>
              <a:t>Langkamp</a:t>
            </a:r>
            <a:r>
              <a:rPr lang="de-DE" sz="1800" dirty="0">
                <a:solidFill>
                  <a:srgbClr val="626262"/>
                </a:solidFill>
              </a:rPr>
              <a:t>, A.; </a:t>
            </a:r>
            <a:r>
              <a:rPr lang="de-DE" sz="1800" dirty="0" err="1">
                <a:solidFill>
                  <a:srgbClr val="626262"/>
                </a:solidFill>
              </a:rPr>
              <a:t>Modler</a:t>
            </a:r>
            <a:r>
              <a:rPr lang="de-DE" sz="1800" dirty="0">
                <a:solidFill>
                  <a:srgbClr val="626262"/>
                </a:solidFill>
              </a:rPr>
              <a:t>, N.: </a:t>
            </a:r>
            <a:r>
              <a:rPr lang="de-DE" sz="1800" dirty="0" smtClean="0">
                <a:solidFill>
                  <a:srgbClr val="626262"/>
                </a:solidFill>
              </a:rPr>
              <a:t>Die vernetzte Karosserie. Funktions-integrativer </a:t>
            </a:r>
            <a:r>
              <a:rPr lang="de-DE" sz="1800" dirty="0">
                <a:solidFill>
                  <a:srgbClr val="626262"/>
                </a:solidFill>
              </a:rPr>
              <a:t>Leichtbau mit </a:t>
            </a:r>
            <a:r>
              <a:rPr lang="de-DE" sz="1800" dirty="0" smtClean="0">
                <a:solidFill>
                  <a:srgbClr val="626262"/>
                </a:solidFill>
              </a:rPr>
              <a:t>Hybridgarn-Textil-Thermoplast-Verbunden</a:t>
            </a:r>
            <a:r>
              <a:rPr lang="de-DE" sz="1800" dirty="0">
                <a:solidFill>
                  <a:srgbClr val="626262"/>
                </a:solidFill>
              </a:rPr>
              <a:t>. In: Kunststoffe (2016) 3, S. 46–49</a:t>
            </a:r>
            <a:r>
              <a:rPr lang="de-DE" sz="1800" dirty="0" smtClean="0">
                <a:solidFill>
                  <a:srgbClr val="626262"/>
                </a:solidFill>
              </a:rPr>
              <a:t>.</a:t>
            </a:r>
          </a:p>
          <a:p>
            <a:pPr marL="0" indent="0">
              <a:buNone/>
            </a:pPr>
            <a:r>
              <a:rPr lang="en-US" altLang="de-DE" sz="1200" kern="1200" dirty="0" smtClean="0">
                <a:solidFill>
                  <a:srgbClr val="626262"/>
                </a:solidFill>
              </a:rPr>
              <a:t>[</a:t>
            </a:r>
            <a:r>
              <a:rPr lang="en-US" altLang="de-DE" sz="1200" kern="1200" dirty="0" err="1" smtClean="0">
                <a:solidFill>
                  <a:srgbClr val="626262"/>
                </a:solidFill>
              </a:rPr>
              <a:t>Zitierstil</a:t>
            </a:r>
            <a:r>
              <a:rPr lang="en-US" altLang="de-DE" sz="1200" kern="1200" dirty="0" smtClean="0">
                <a:solidFill>
                  <a:srgbClr val="626262"/>
                </a:solidFill>
              </a:rPr>
              <a:t>: </a:t>
            </a:r>
            <a:r>
              <a:rPr lang="en-US" altLang="de-DE" sz="1200" kern="1200" dirty="0" err="1" smtClean="0">
                <a:solidFill>
                  <a:srgbClr val="626262"/>
                </a:solidFill>
              </a:rPr>
              <a:t>Industrie</a:t>
            </a:r>
            <a:r>
              <a:rPr lang="en-US" altLang="de-DE" sz="1200" kern="1200" dirty="0" smtClean="0">
                <a:solidFill>
                  <a:srgbClr val="626262"/>
                </a:solidFill>
              </a:rPr>
              <a:t> und Management]</a:t>
            </a:r>
            <a:endParaRPr lang="de-DE" altLang="de-DE" sz="1200" kern="0" dirty="0" smtClean="0">
              <a:solidFill>
                <a:srgbClr val="626262"/>
              </a:solidFill>
            </a:endParaRPr>
          </a:p>
        </p:txBody>
      </p:sp>
    </p:spTree>
    <p:extLst>
      <p:ext uri="{BB962C8B-B14F-4D97-AF65-F5344CB8AC3E}">
        <p14:creationId xmlns:p14="http://schemas.microsoft.com/office/powerpoint/2010/main" val="8198911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endParaRPr lang="de-DE"/>
          </a:p>
        </p:txBody>
      </p:sp>
      <p:sp>
        <p:nvSpPr>
          <p:cNvPr id="3" name="Titel 2"/>
          <p:cNvSpPr>
            <a:spLocks noGrp="1"/>
          </p:cNvSpPr>
          <p:nvPr>
            <p:ph type="ctrTitle"/>
          </p:nvPr>
        </p:nvSpPr>
        <p:spPr/>
        <p:txBody>
          <a:bodyPr/>
          <a:lstStyle/>
          <a:p>
            <a:r>
              <a:rPr lang="de-DE" altLang="de-DE" dirty="0">
                <a:ea typeface="Geneva"/>
                <a:cs typeface="Geneva"/>
              </a:rPr>
              <a:t>Sie möchten folgende Abbildung zitieren</a:t>
            </a:r>
            <a:endParaRPr lang="de-DE" dirty="0"/>
          </a:p>
        </p:txBody>
      </p:sp>
      <p:sp>
        <p:nvSpPr>
          <p:cNvPr id="4" name="Fußzeilenplatzhalter 3"/>
          <p:cNvSpPr>
            <a:spLocks noGrp="1"/>
          </p:cNvSpPr>
          <p:nvPr>
            <p:ph type="ftr" sz="quarter" idx="3"/>
          </p:nvPr>
        </p:nvSpPr>
        <p:spPr/>
        <p:txBody>
          <a:bodyPr/>
          <a:lstStyle/>
          <a:p>
            <a:r>
              <a:rPr lang="de-DE" smtClean="0"/>
              <a:t>Hochschule Landshut  |  www.haw-landshut.de</a:t>
            </a:r>
            <a:endParaRPr lang="de-DE" dirty="0"/>
          </a:p>
        </p:txBody>
      </p:sp>
      <p:sp>
        <p:nvSpPr>
          <p:cNvPr id="5" name="Datumsplatzhalter 4"/>
          <p:cNvSpPr>
            <a:spLocks noGrp="1"/>
          </p:cNvSpPr>
          <p:nvPr>
            <p:ph type="dt" sz="half" idx="2"/>
          </p:nvPr>
        </p:nvSpPr>
        <p:spPr/>
        <p:txBody>
          <a:bodyPr/>
          <a:lstStyle/>
          <a:p>
            <a:fld id="{C6DE59DF-1964-4F40-BFE0-0271FA9E7BFB}" type="datetime1">
              <a:rPr lang="de-DE" smtClean="0"/>
              <a:t>20.03.2023</a:t>
            </a:fld>
            <a:endParaRPr lang="de-DE" dirty="0"/>
          </a:p>
        </p:txBody>
      </p:sp>
      <p:pic>
        <p:nvPicPr>
          <p:cNvPr id="6"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323528" y="1628800"/>
            <a:ext cx="5256584" cy="2396384"/>
          </a:xfrm>
          <a:prstGeom prst="rect">
            <a:avLst/>
          </a:prstGeom>
          <a:noFill/>
          <a:ln w="9525">
            <a:solidFill>
              <a:srgbClr val="626262"/>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3"/>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5724128" y="2348880"/>
            <a:ext cx="3168352" cy="3895242"/>
          </a:xfrm>
          <a:prstGeom prst="rect">
            <a:avLst/>
          </a:prstGeom>
          <a:noFill/>
          <a:ln w="9525">
            <a:solidFill>
              <a:srgbClr val="626262"/>
            </a:solidFill>
            <a:miter lim="800000"/>
            <a:headEnd/>
            <a:tailEnd/>
          </a:ln>
          <a:extLst>
            <a:ext uri="{909E8E84-426E-40DD-AFC4-6F175D3DCCD1}">
              <a14:hiddenFill xmlns:a14="http://schemas.microsoft.com/office/drawing/2010/main">
                <a:solidFill>
                  <a:schemeClr val="accent1"/>
                </a:solidFill>
              </a14:hiddenFill>
            </a:ext>
          </a:extLst>
        </p:spPr>
      </p:pic>
      <p:sp>
        <p:nvSpPr>
          <p:cNvPr id="8" name="Titel 1"/>
          <p:cNvSpPr txBox="1">
            <a:spLocks/>
          </p:cNvSpPr>
          <p:nvPr/>
        </p:nvSpPr>
        <p:spPr bwMode="auto">
          <a:xfrm>
            <a:off x="5724128" y="1976033"/>
            <a:ext cx="2875696"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0" numCol="1" anchor="t" anchorCtr="0" compatLnSpc="1">
            <a:prstTxWarp prst="textNoShape">
              <a:avLst/>
            </a:prstTxWarp>
          </a:bodyPr>
          <a:lstStyle>
            <a:lvl1pPr algn="l" rtl="0" eaLnBrk="0" fontAlgn="base" hangingPunct="0">
              <a:spcBef>
                <a:spcPct val="0"/>
              </a:spcBef>
              <a:spcAft>
                <a:spcPct val="0"/>
              </a:spcAft>
              <a:defRPr sz="2400" b="1">
                <a:solidFill>
                  <a:srgbClr val="585859"/>
                </a:solidFill>
                <a:latin typeface="+mn-lt"/>
                <a:ea typeface="Geneva" charset="0"/>
                <a:cs typeface="Geneva" charset="0"/>
              </a:defRPr>
            </a:lvl1pPr>
            <a:lvl2pPr algn="l" rtl="0" eaLnBrk="0" fontAlgn="base" hangingPunct="0">
              <a:spcBef>
                <a:spcPct val="0"/>
              </a:spcBef>
              <a:spcAft>
                <a:spcPct val="0"/>
              </a:spcAft>
              <a:defRPr sz="2400" b="1">
                <a:solidFill>
                  <a:srgbClr val="585859"/>
                </a:solidFill>
                <a:latin typeface="Arial" pitchFamily="34" charset="0"/>
                <a:ea typeface="Geneva" charset="0"/>
                <a:cs typeface="Geneva" charset="0"/>
              </a:defRPr>
            </a:lvl2pPr>
            <a:lvl3pPr algn="l" rtl="0" eaLnBrk="0" fontAlgn="base" hangingPunct="0">
              <a:spcBef>
                <a:spcPct val="0"/>
              </a:spcBef>
              <a:spcAft>
                <a:spcPct val="0"/>
              </a:spcAft>
              <a:defRPr sz="2400" b="1">
                <a:solidFill>
                  <a:srgbClr val="585859"/>
                </a:solidFill>
                <a:latin typeface="Arial" pitchFamily="34" charset="0"/>
                <a:ea typeface="Geneva" charset="0"/>
                <a:cs typeface="Geneva" charset="0"/>
              </a:defRPr>
            </a:lvl3pPr>
            <a:lvl4pPr algn="l" rtl="0" eaLnBrk="0" fontAlgn="base" hangingPunct="0">
              <a:spcBef>
                <a:spcPct val="0"/>
              </a:spcBef>
              <a:spcAft>
                <a:spcPct val="0"/>
              </a:spcAft>
              <a:defRPr sz="2400" b="1">
                <a:solidFill>
                  <a:srgbClr val="585859"/>
                </a:solidFill>
                <a:latin typeface="Arial" pitchFamily="34" charset="0"/>
                <a:ea typeface="Geneva" charset="0"/>
                <a:cs typeface="Geneva" charset="0"/>
              </a:defRPr>
            </a:lvl4pPr>
            <a:lvl5pPr algn="l" rtl="0" eaLnBrk="0" fontAlgn="base" hangingPunct="0">
              <a:spcBef>
                <a:spcPct val="0"/>
              </a:spcBef>
              <a:spcAft>
                <a:spcPct val="0"/>
              </a:spcAft>
              <a:defRPr sz="2400" b="1">
                <a:solidFill>
                  <a:srgbClr val="585859"/>
                </a:solidFill>
                <a:latin typeface="Arial" pitchFamily="34" charset="0"/>
                <a:ea typeface="Geneva" charset="0"/>
                <a:cs typeface="Geneva" charset="0"/>
              </a:defRPr>
            </a:lvl5pPr>
            <a:lvl6pPr marL="457200" algn="l" rtl="0" eaLnBrk="1" fontAlgn="base" hangingPunct="1">
              <a:spcBef>
                <a:spcPct val="0"/>
              </a:spcBef>
              <a:spcAft>
                <a:spcPct val="0"/>
              </a:spcAft>
              <a:defRPr sz="2400">
                <a:solidFill>
                  <a:srgbClr val="585859"/>
                </a:solidFill>
                <a:latin typeface="Arial Narrow" charset="0"/>
              </a:defRPr>
            </a:lvl6pPr>
            <a:lvl7pPr marL="914400" algn="l" rtl="0" eaLnBrk="1" fontAlgn="base" hangingPunct="1">
              <a:spcBef>
                <a:spcPct val="0"/>
              </a:spcBef>
              <a:spcAft>
                <a:spcPct val="0"/>
              </a:spcAft>
              <a:defRPr sz="2400">
                <a:solidFill>
                  <a:srgbClr val="585859"/>
                </a:solidFill>
                <a:latin typeface="Arial Narrow" charset="0"/>
              </a:defRPr>
            </a:lvl7pPr>
            <a:lvl8pPr marL="1371600" algn="l" rtl="0" eaLnBrk="1" fontAlgn="base" hangingPunct="1">
              <a:spcBef>
                <a:spcPct val="0"/>
              </a:spcBef>
              <a:spcAft>
                <a:spcPct val="0"/>
              </a:spcAft>
              <a:defRPr sz="2400">
                <a:solidFill>
                  <a:srgbClr val="585859"/>
                </a:solidFill>
                <a:latin typeface="Arial Narrow" charset="0"/>
              </a:defRPr>
            </a:lvl8pPr>
            <a:lvl9pPr marL="1828800" algn="l" rtl="0" eaLnBrk="1" fontAlgn="base" hangingPunct="1">
              <a:spcBef>
                <a:spcPct val="0"/>
              </a:spcBef>
              <a:spcAft>
                <a:spcPct val="0"/>
              </a:spcAft>
              <a:defRPr sz="2400">
                <a:solidFill>
                  <a:srgbClr val="585859"/>
                </a:solidFill>
                <a:latin typeface="Arial Narrow" charset="0"/>
              </a:defRPr>
            </a:lvl9pPr>
          </a:lstStyle>
          <a:p>
            <a:pPr algn="ctr"/>
            <a:r>
              <a:rPr lang="de-DE" altLang="de-DE" kern="0" dirty="0" smtClean="0">
                <a:ea typeface="Geneva"/>
                <a:cs typeface="Geneva"/>
              </a:rPr>
              <a:t>(aus dieser Quelle)</a:t>
            </a:r>
          </a:p>
        </p:txBody>
      </p:sp>
    </p:spTree>
    <p:extLst>
      <p:ext uri="{BB962C8B-B14F-4D97-AF65-F5344CB8AC3E}">
        <p14:creationId xmlns:p14="http://schemas.microsoft.com/office/powerpoint/2010/main" val="7208247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endParaRPr lang="de-DE"/>
          </a:p>
        </p:txBody>
      </p:sp>
      <p:sp>
        <p:nvSpPr>
          <p:cNvPr id="3" name="Titel 2"/>
          <p:cNvSpPr>
            <a:spLocks noGrp="1"/>
          </p:cNvSpPr>
          <p:nvPr>
            <p:ph type="ctrTitle"/>
          </p:nvPr>
        </p:nvSpPr>
        <p:spPr/>
        <p:txBody>
          <a:bodyPr/>
          <a:lstStyle/>
          <a:p>
            <a:r>
              <a:rPr lang="de-DE" altLang="de-DE" dirty="0">
                <a:ea typeface="Geneva"/>
                <a:cs typeface="Geneva"/>
              </a:rPr>
              <a:t>Sie möchten folgende Abbildung zitieren</a:t>
            </a:r>
            <a:endParaRPr lang="de-DE" dirty="0"/>
          </a:p>
        </p:txBody>
      </p:sp>
      <p:sp>
        <p:nvSpPr>
          <p:cNvPr id="4" name="Fußzeilenplatzhalter 3"/>
          <p:cNvSpPr>
            <a:spLocks noGrp="1"/>
          </p:cNvSpPr>
          <p:nvPr>
            <p:ph type="ftr" sz="quarter" idx="3"/>
          </p:nvPr>
        </p:nvSpPr>
        <p:spPr/>
        <p:txBody>
          <a:bodyPr/>
          <a:lstStyle/>
          <a:p>
            <a:r>
              <a:rPr lang="de-DE" smtClean="0"/>
              <a:t>Hochschule Landshut  |  www.haw-landshut.de</a:t>
            </a:r>
            <a:endParaRPr lang="de-DE" dirty="0"/>
          </a:p>
        </p:txBody>
      </p:sp>
      <p:sp>
        <p:nvSpPr>
          <p:cNvPr id="5" name="Datumsplatzhalter 4"/>
          <p:cNvSpPr>
            <a:spLocks noGrp="1"/>
          </p:cNvSpPr>
          <p:nvPr>
            <p:ph type="dt" sz="half" idx="2"/>
          </p:nvPr>
        </p:nvSpPr>
        <p:spPr/>
        <p:txBody>
          <a:bodyPr/>
          <a:lstStyle/>
          <a:p>
            <a:fld id="{C6DE59DF-1964-4F40-BFE0-0271FA9E7BFB}" type="datetime1">
              <a:rPr lang="de-DE" smtClean="0"/>
              <a:t>20.03.2023</a:t>
            </a:fld>
            <a:endParaRPr lang="de-DE" dirty="0"/>
          </a:p>
        </p:txBody>
      </p:sp>
      <p:pic>
        <p:nvPicPr>
          <p:cNvPr id="6" name="Picture 3"/>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385780" y="1988840"/>
            <a:ext cx="3455666" cy="4248472"/>
          </a:xfrm>
          <a:prstGeom prst="rect">
            <a:avLst/>
          </a:prstGeom>
          <a:noFill/>
          <a:ln w="9525">
            <a:solidFill>
              <a:srgbClr val="626262"/>
            </a:solidFill>
            <a:miter lim="800000"/>
            <a:headEnd/>
            <a:tailEnd/>
          </a:ln>
          <a:extLst>
            <a:ext uri="{909E8E84-426E-40DD-AFC4-6F175D3DCCD1}">
              <a14:hiddenFill xmlns:a14="http://schemas.microsoft.com/office/drawing/2010/main">
                <a:solidFill>
                  <a:schemeClr val="accent1"/>
                </a:solidFill>
              </a14:hiddenFill>
            </a:ext>
          </a:extLst>
        </p:spPr>
      </p:pic>
      <p:sp>
        <p:nvSpPr>
          <p:cNvPr id="7" name="Titel 1"/>
          <p:cNvSpPr txBox="1">
            <a:spLocks/>
          </p:cNvSpPr>
          <p:nvPr/>
        </p:nvSpPr>
        <p:spPr bwMode="auto">
          <a:xfrm>
            <a:off x="323528" y="1484784"/>
            <a:ext cx="2875696"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0" numCol="1" anchor="t" anchorCtr="0" compatLnSpc="1">
            <a:prstTxWarp prst="textNoShape">
              <a:avLst/>
            </a:prstTxWarp>
          </a:bodyPr>
          <a:lstStyle>
            <a:lvl1pPr algn="l" rtl="0" eaLnBrk="0" fontAlgn="base" hangingPunct="0">
              <a:spcBef>
                <a:spcPct val="0"/>
              </a:spcBef>
              <a:spcAft>
                <a:spcPct val="0"/>
              </a:spcAft>
              <a:defRPr sz="2400" b="1">
                <a:solidFill>
                  <a:srgbClr val="585859"/>
                </a:solidFill>
                <a:latin typeface="+mn-lt"/>
                <a:ea typeface="Geneva" charset="0"/>
                <a:cs typeface="Geneva" charset="0"/>
              </a:defRPr>
            </a:lvl1pPr>
            <a:lvl2pPr algn="l" rtl="0" eaLnBrk="0" fontAlgn="base" hangingPunct="0">
              <a:spcBef>
                <a:spcPct val="0"/>
              </a:spcBef>
              <a:spcAft>
                <a:spcPct val="0"/>
              </a:spcAft>
              <a:defRPr sz="2400" b="1">
                <a:solidFill>
                  <a:srgbClr val="585859"/>
                </a:solidFill>
                <a:latin typeface="Arial" pitchFamily="34" charset="0"/>
                <a:ea typeface="Geneva" charset="0"/>
                <a:cs typeface="Geneva" charset="0"/>
              </a:defRPr>
            </a:lvl2pPr>
            <a:lvl3pPr algn="l" rtl="0" eaLnBrk="0" fontAlgn="base" hangingPunct="0">
              <a:spcBef>
                <a:spcPct val="0"/>
              </a:spcBef>
              <a:spcAft>
                <a:spcPct val="0"/>
              </a:spcAft>
              <a:defRPr sz="2400" b="1">
                <a:solidFill>
                  <a:srgbClr val="585859"/>
                </a:solidFill>
                <a:latin typeface="Arial" pitchFamily="34" charset="0"/>
                <a:ea typeface="Geneva" charset="0"/>
                <a:cs typeface="Geneva" charset="0"/>
              </a:defRPr>
            </a:lvl3pPr>
            <a:lvl4pPr algn="l" rtl="0" eaLnBrk="0" fontAlgn="base" hangingPunct="0">
              <a:spcBef>
                <a:spcPct val="0"/>
              </a:spcBef>
              <a:spcAft>
                <a:spcPct val="0"/>
              </a:spcAft>
              <a:defRPr sz="2400" b="1">
                <a:solidFill>
                  <a:srgbClr val="585859"/>
                </a:solidFill>
                <a:latin typeface="Arial" pitchFamily="34" charset="0"/>
                <a:ea typeface="Geneva" charset="0"/>
                <a:cs typeface="Geneva" charset="0"/>
              </a:defRPr>
            </a:lvl4pPr>
            <a:lvl5pPr algn="l" rtl="0" eaLnBrk="0" fontAlgn="base" hangingPunct="0">
              <a:spcBef>
                <a:spcPct val="0"/>
              </a:spcBef>
              <a:spcAft>
                <a:spcPct val="0"/>
              </a:spcAft>
              <a:defRPr sz="2400" b="1">
                <a:solidFill>
                  <a:srgbClr val="585859"/>
                </a:solidFill>
                <a:latin typeface="Arial" pitchFamily="34" charset="0"/>
                <a:ea typeface="Geneva" charset="0"/>
                <a:cs typeface="Geneva" charset="0"/>
              </a:defRPr>
            </a:lvl5pPr>
            <a:lvl6pPr marL="457200" algn="l" rtl="0" eaLnBrk="1" fontAlgn="base" hangingPunct="1">
              <a:spcBef>
                <a:spcPct val="0"/>
              </a:spcBef>
              <a:spcAft>
                <a:spcPct val="0"/>
              </a:spcAft>
              <a:defRPr sz="2400">
                <a:solidFill>
                  <a:srgbClr val="585859"/>
                </a:solidFill>
                <a:latin typeface="Arial Narrow" charset="0"/>
              </a:defRPr>
            </a:lvl6pPr>
            <a:lvl7pPr marL="914400" algn="l" rtl="0" eaLnBrk="1" fontAlgn="base" hangingPunct="1">
              <a:spcBef>
                <a:spcPct val="0"/>
              </a:spcBef>
              <a:spcAft>
                <a:spcPct val="0"/>
              </a:spcAft>
              <a:defRPr sz="2400">
                <a:solidFill>
                  <a:srgbClr val="585859"/>
                </a:solidFill>
                <a:latin typeface="Arial Narrow" charset="0"/>
              </a:defRPr>
            </a:lvl7pPr>
            <a:lvl8pPr marL="1371600" algn="l" rtl="0" eaLnBrk="1" fontAlgn="base" hangingPunct="1">
              <a:spcBef>
                <a:spcPct val="0"/>
              </a:spcBef>
              <a:spcAft>
                <a:spcPct val="0"/>
              </a:spcAft>
              <a:defRPr sz="2400">
                <a:solidFill>
                  <a:srgbClr val="585859"/>
                </a:solidFill>
                <a:latin typeface="Arial Narrow" charset="0"/>
              </a:defRPr>
            </a:lvl8pPr>
            <a:lvl9pPr marL="1828800" algn="l" rtl="0" eaLnBrk="1" fontAlgn="base" hangingPunct="1">
              <a:spcBef>
                <a:spcPct val="0"/>
              </a:spcBef>
              <a:spcAft>
                <a:spcPct val="0"/>
              </a:spcAft>
              <a:defRPr sz="2400">
                <a:solidFill>
                  <a:srgbClr val="585859"/>
                </a:solidFill>
                <a:latin typeface="Arial Narrow" charset="0"/>
              </a:defRPr>
            </a:lvl9pPr>
          </a:lstStyle>
          <a:p>
            <a:pPr algn="ctr"/>
            <a:r>
              <a:rPr lang="de-DE" altLang="de-DE" kern="0" dirty="0" smtClean="0">
                <a:ea typeface="Geneva"/>
                <a:cs typeface="Geneva"/>
              </a:rPr>
              <a:t>(aus dieser Quelle)</a:t>
            </a:r>
          </a:p>
        </p:txBody>
      </p:sp>
      <p:pic>
        <p:nvPicPr>
          <p:cNvPr id="8" name="Picture 2"/>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972263" y="4128989"/>
            <a:ext cx="2952328" cy="2081938"/>
          </a:xfrm>
          <a:prstGeom prst="rect">
            <a:avLst/>
          </a:prstGeom>
          <a:noFill/>
          <a:ln w="9525">
            <a:solidFill>
              <a:srgbClr val="626262"/>
            </a:solidFill>
            <a:miter lim="800000"/>
            <a:headEnd/>
            <a:tailEnd/>
          </a:ln>
          <a:extLst>
            <a:ext uri="{909E8E84-426E-40DD-AFC4-6F175D3DCCD1}">
              <a14:hiddenFill xmlns:a14="http://schemas.microsoft.com/office/drawing/2010/main">
                <a:solidFill>
                  <a:schemeClr val="accent1"/>
                </a:solidFill>
              </a14:hiddenFill>
            </a:ext>
          </a:extLst>
        </p:spPr>
      </p:pic>
      <p:pic>
        <p:nvPicPr>
          <p:cNvPr id="9" name="Picture 3"/>
          <p:cNvPicPr>
            <a:picLocks noChangeAspect="1" noChangeArrowheads="1"/>
          </p:cNvPicPr>
          <p:nvPr/>
        </p:nvPicPr>
        <p:blipFill>
          <a:blip r:embed="rId6" cstate="print">
            <a:extLst>
              <a:ext uri="{BEBA8EAE-BF5A-486C-A8C5-ECC9F3942E4B}">
                <a14:imgProps xmlns:a14="http://schemas.microsoft.com/office/drawing/2010/main">
                  <a14:imgLayer r:embed="rId7">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972263" y="1988840"/>
            <a:ext cx="3666155" cy="2085603"/>
          </a:xfrm>
          <a:prstGeom prst="rect">
            <a:avLst/>
          </a:prstGeom>
          <a:noFill/>
          <a:ln w="9525">
            <a:solidFill>
              <a:srgbClr val="626262"/>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706554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6"/>
          <p:cNvSpPr>
            <a:spLocks noGrp="1"/>
          </p:cNvSpPr>
          <p:nvPr>
            <p:ph idx="1"/>
          </p:nvPr>
        </p:nvSpPr>
        <p:spPr/>
        <p:txBody>
          <a:bodyPr/>
          <a:lstStyle/>
          <a:p>
            <a:endParaRPr lang="de-DE"/>
          </a:p>
        </p:txBody>
      </p:sp>
      <p:sp>
        <p:nvSpPr>
          <p:cNvPr id="4" name="Titel 3"/>
          <p:cNvSpPr>
            <a:spLocks noGrp="1"/>
          </p:cNvSpPr>
          <p:nvPr>
            <p:ph type="ctrTitle"/>
          </p:nvPr>
        </p:nvSpPr>
        <p:spPr/>
        <p:txBody>
          <a:bodyPr/>
          <a:lstStyle/>
          <a:p>
            <a:r>
              <a:rPr lang="de-DE" altLang="de-DE" dirty="0" smtClean="0">
                <a:ea typeface="Geneva"/>
                <a:cs typeface="Geneva"/>
              </a:rPr>
              <a:t>Abbildung aus </a:t>
            </a:r>
            <a:r>
              <a:rPr lang="de-DE" altLang="de-DE" dirty="0">
                <a:ea typeface="Geneva"/>
                <a:cs typeface="Geneva"/>
              </a:rPr>
              <a:t>Monographie</a:t>
            </a:r>
            <a:br>
              <a:rPr lang="de-DE" altLang="de-DE" dirty="0">
                <a:ea typeface="Geneva"/>
                <a:cs typeface="Geneva"/>
              </a:rPr>
            </a:br>
            <a:endParaRPr lang="de-DE" dirty="0"/>
          </a:p>
        </p:txBody>
      </p:sp>
      <p:sp>
        <p:nvSpPr>
          <p:cNvPr id="5" name="Fußzeilenplatzhalter 4"/>
          <p:cNvSpPr>
            <a:spLocks noGrp="1"/>
          </p:cNvSpPr>
          <p:nvPr>
            <p:ph type="ftr" sz="quarter" idx="3"/>
          </p:nvPr>
        </p:nvSpPr>
        <p:spPr/>
        <p:txBody>
          <a:bodyPr/>
          <a:lstStyle/>
          <a:p>
            <a:r>
              <a:rPr lang="de-DE" smtClean="0"/>
              <a:t>Hochschule Landshut  |  www.haw-landshut.de</a:t>
            </a:r>
            <a:endParaRPr lang="de-DE" dirty="0"/>
          </a:p>
        </p:txBody>
      </p:sp>
      <p:sp>
        <p:nvSpPr>
          <p:cNvPr id="6" name="Datumsplatzhalter 5"/>
          <p:cNvSpPr>
            <a:spLocks noGrp="1"/>
          </p:cNvSpPr>
          <p:nvPr>
            <p:ph type="dt" sz="half" idx="2"/>
          </p:nvPr>
        </p:nvSpPr>
        <p:spPr/>
        <p:txBody>
          <a:bodyPr/>
          <a:lstStyle/>
          <a:p>
            <a:fld id="{C6DE59DF-1964-4F40-BFE0-0271FA9E7BFB}" type="datetime1">
              <a:rPr lang="de-DE" smtClean="0"/>
              <a:t>20.03.2023</a:t>
            </a:fld>
            <a:endParaRPr lang="de-DE" dirty="0"/>
          </a:p>
        </p:txBody>
      </p:sp>
      <p:pic>
        <p:nvPicPr>
          <p:cNvPr id="8" name="Picture 2"/>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b="11548"/>
          <a:stretch/>
        </p:blipFill>
        <p:spPr bwMode="auto">
          <a:xfrm>
            <a:off x="270570" y="1628800"/>
            <a:ext cx="3504477" cy="1413137"/>
          </a:xfrm>
          <a:prstGeom prst="rect">
            <a:avLst/>
          </a:prstGeom>
          <a:noFill/>
          <a:ln w="12700">
            <a:solidFill>
              <a:srgbClr val="626262"/>
            </a:solidFill>
            <a:miter lim="800000"/>
            <a:headEnd/>
            <a:tailEnd/>
          </a:ln>
          <a:effectLst/>
          <a:extLst/>
        </p:spPr>
      </p:pic>
      <p:sp>
        <p:nvSpPr>
          <p:cNvPr id="9" name="Inhaltsplatzhalter 2"/>
          <p:cNvSpPr txBox="1">
            <a:spLocks/>
          </p:cNvSpPr>
          <p:nvPr/>
        </p:nvSpPr>
        <p:spPr bwMode="auto">
          <a:xfrm>
            <a:off x="270571" y="4149080"/>
            <a:ext cx="8262938" cy="1080120"/>
          </a:xfrm>
          <a:prstGeom prst="rect">
            <a:avLst/>
          </a:prstGeom>
          <a:noFill/>
          <a:ln w="12700">
            <a:solidFill>
              <a:srgbClr val="626262"/>
            </a:solidFill>
          </a:ln>
          <a:effectLst/>
          <a:extLst/>
        </p:spPr>
        <p:style>
          <a:lnRef idx="1">
            <a:schemeClr val="accent1"/>
          </a:lnRef>
          <a:fillRef idx="3">
            <a:schemeClr val="accent1"/>
          </a:fillRef>
          <a:effectRef idx="2">
            <a:schemeClr val="accent1"/>
          </a:effectRef>
          <a:fontRef idx="minor">
            <a:schemeClr val="lt1"/>
          </a:fontRef>
        </p:style>
        <p:txBody>
          <a:bodyPr vert="horz" wrap="square" lIns="72000" tIns="72000" rIns="72000" bIns="72000" numCol="1" anchor="t" anchorCtr="0" compatLnSpc="1">
            <a:prstTxWarp prst="textNoShape">
              <a:avLst/>
            </a:prstTxWarp>
            <a:noAutofit/>
          </a:bodyPr>
          <a:lstStyle>
            <a:lvl1pPr marL="180975" indent="-180975" algn="l" rtl="0" eaLnBrk="0" fontAlgn="base" hangingPunct="0">
              <a:lnSpc>
                <a:spcPct val="110000"/>
              </a:lnSpc>
              <a:spcBef>
                <a:spcPct val="30000"/>
              </a:spcBef>
              <a:spcAft>
                <a:spcPct val="30000"/>
              </a:spcAft>
              <a:buClr>
                <a:srgbClr val="BE0000"/>
              </a:buClr>
              <a:buFont typeface="Wingdings" pitchFamily="2" charset="2"/>
              <a:buChar char="§"/>
              <a:defRPr sz="2000">
                <a:solidFill>
                  <a:schemeClr val="tx1"/>
                </a:solidFill>
                <a:latin typeface="+mn-lt"/>
                <a:ea typeface="Geneva" charset="0"/>
                <a:cs typeface="Geneva" charset="0"/>
              </a:defRPr>
            </a:lvl1pPr>
            <a:lvl2pPr marL="542925" indent="-182563" algn="l" rtl="0" eaLnBrk="0" fontAlgn="base" hangingPunct="0">
              <a:lnSpc>
                <a:spcPct val="110000"/>
              </a:lnSpc>
              <a:spcBef>
                <a:spcPct val="30000"/>
              </a:spcBef>
              <a:spcAft>
                <a:spcPct val="30000"/>
              </a:spcAft>
              <a:buClr>
                <a:srgbClr val="BE0000"/>
              </a:buClr>
              <a:buFont typeface="Symbol" pitchFamily="18" charset="2"/>
              <a:buChar char="-"/>
              <a:defRPr>
                <a:solidFill>
                  <a:schemeClr val="tx1"/>
                </a:solidFill>
                <a:latin typeface="+mn-lt"/>
                <a:ea typeface="Geneva" charset="-128"/>
                <a:cs typeface="Geneva" charset="0"/>
              </a:defRPr>
            </a:lvl2pPr>
            <a:lvl3pPr marL="895350" indent="-173038" algn="l" rtl="0" eaLnBrk="0" fontAlgn="base" hangingPunct="0">
              <a:lnSpc>
                <a:spcPct val="110000"/>
              </a:lnSpc>
              <a:spcBef>
                <a:spcPct val="30000"/>
              </a:spcBef>
              <a:spcAft>
                <a:spcPct val="30000"/>
              </a:spcAft>
              <a:buClr>
                <a:srgbClr val="BE0000"/>
              </a:buClr>
              <a:buFont typeface="Wingdings" pitchFamily="2" charset="2"/>
              <a:buChar char="§"/>
              <a:defRPr sz="1600">
                <a:solidFill>
                  <a:schemeClr val="tx1"/>
                </a:solidFill>
                <a:latin typeface="+mn-lt"/>
                <a:ea typeface="Geneva" charset="-128"/>
                <a:cs typeface="Geneva" charset="0"/>
              </a:defRPr>
            </a:lvl3pPr>
            <a:lvl4pPr marL="1257300" indent="-182563" algn="l" rtl="0" eaLnBrk="0" fontAlgn="base" hangingPunct="0">
              <a:lnSpc>
                <a:spcPct val="110000"/>
              </a:lnSpc>
              <a:spcBef>
                <a:spcPct val="30000"/>
              </a:spcBef>
              <a:spcAft>
                <a:spcPct val="30000"/>
              </a:spcAft>
              <a:buClr>
                <a:srgbClr val="BE0000"/>
              </a:buClr>
              <a:buFont typeface="Symbol" pitchFamily="18" charset="2"/>
              <a:buChar char="-"/>
              <a:defRPr sz="1600">
                <a:solidFill>
                  <a:schemeClr val="tx1"/>
                </a:solidFill>
                <a:latin typeface="+mn-lt"/>
                <a:ea typeface="Geneva" charset="-128"/>
                <a:cs typeface="Geneva" charset="0"/>
              </a:defRPr>
            </a:lvl4pPr>
            <a:lvl5pPr marL="1619250" indent="-182563" algn="l" rtl="0" eaLnBrk="0" fontAlgn="base" hangingPunct="0">
              <a:lnSpc>
                <a:spcPct val="110000"/>
              </a:lnSpc>
              <a:spcBef>
                <a:spcPct val="30000"/>
              </a:spcBef>
              <a:spcAft>
                <a:spcPct val="30000"/>
              </a:spcAft>
              <a:buClr>
                <a:srgbClr val="BE0000"/>
              </a:buClr>
              <a:buFont typeface="Wingdings" pitchFamily="2" charset="2"/>
              <a:buChar char="§"/>
              <a:defRPr sz="1600">
                <a:solidFill>
                  <a:schemeClr val="tx1"/>
                </a:solidFill>
                <a:latin typeface="+mn-lt"/>
                <a:ea typeface="Geneva" charset="-128"/>
                <a:cs typeface="Geneva" charset="0"/>
              </a:defRPr>
            </a:lvl5pPr>
            <a:lvl6pPr marL="20764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6pPr>
            <a:lvl7pPr marL="25336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7pPr>
            <a:lvl8pPr marL="29908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8pPr>
            <a:lvl9pPr marL="34480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9pPr>
          </a:lstStyle>
          <a:p>
            <a:pPr marL="0" indent="0">
              <a:buNone/>
            </a:pPr>
            <a:r>
              <a:rPr lang="de-DE" cap="all" dirty="0" smtClean="0">
                <a:solidFill>
                  <a:srgbClr val="626262"/>
                </a:solidFill>
              </a:rPr>
              <a:t>Huber</a:t>
            </a:r>
            <a:r>
              <a:rPr lang="de-DE" dirty="0">
                <a:solidFill>
                  <a:srgbClr val="626262"/>
                </a:solidFill>
              </a:rPr>
              <a:t>, O. und S. </a:t>
            </a:r>
            <a:r>
              <a:rPr lang="de-DE" cap="all" dirty="0">
                <a:solidFill>
                  <a:srgbClr val="626262"/>
                </a:solidFill>
              </a:rPr>
              <a:t>Diel, </a:t>
            </a:r>
            <a:r>
              <a:rPr lang="de-DE" dirty="0">
                <a:solidFill>
                  <a:srgbClr val="626262"/>
                </a:solidFill>
              </a:rPr>
              <a:t>2015. </a:t>
            </a:r>
            <a:r>
              <a:rPr lang="de-DE" i="1" dirty="0">
                <a:solidFill>
                  <a:srgbClr val="626262"/>
                </a:solidFill>
              </a:rPr>
              <a:t>Leichtbau-Hybridstruktur für das Chassis von Reisemobilen (</a:t>
            </a:r>
            <a:r>
              <a:rPr lang="de-DE" i="1" dirty="0" err="1">
                <a:solidFill>
                  <a:srgbClr val="626262"/>
                </a:solidFill>
              </a:rPr>
              <a:t>LeitHyb</a:t>
            </a:r>
            <a:r>
              <a:rPr lang="de-DE" i="1" dirty="0">
                <a:solidFill>
                  <a:srgbClr val="626262"/>
                </a:solidFill>
              </a:rPr>
              <a:t>). Schlussbericht zum Forschungsprojekt. </a:t>
            </a:r>
            <a:r>
              <a:rPr lang="de-DE" dirty="0">
                <a:solidFill>
                  <a:srgbClr val="626262"/>
                </a:solidFill>
              </a:rPr>
              <a:t>Landshut: LC-Verlag. ISBN 978-3-9812696-7-3</a:t>
            </a:r>
            <a:r>
              <a:rPr lang="de-DE" dirty="0" smtClean="0">
                <a:solidFill>
                  <a:srgbClr val="626262"/>
                </a:solidFill>
              </a:rPr>
              <a:t>.</a:t>
            </a:r>
          </a:p>
          <a:p>
            <a:pPr marL="0" indent="0">
              <a:buNone/>
            </a:pPr>
            <a:r>
              <a:rPr lang="en-US" altLang="de-DE" sz="1050" kern="1200" dirty="0" smtClean="0">
                <a:solidFill>
                  <a:srgbClr val="626262"/>
                </a:solidFill>
              </a:rPr>
              <a:t>[</a:t>
            </a:r>
            <a:r>
              <a:rPr lang="en-US" altLang="de-DE" sz="1050" kern="1200" dirty="0" err="1" smtClean="0">
                <a:solidFill>
                  <a:srgbClr val="626262"/>
                </a:solidFill>
              </a:rPr>
              <a:t>Zitierstil</a:t>
            </a:r>
            <a:r>
              <a:rPr lang="en-US" altLang="de-DE" sz="1050" kern="1200" dirty="0" smtClean="0">
                <a:solidFill>
                  <a:srgbClr val="626262"/>
                </a:solidFill>
              </a:rPr>
              <a:t>: </a:t>
            </a:r>
            <a:r>
              <a:rPr lang="en-US" altLang="de-DE" sz="1050" dirty="0">
                <a:solidFill>
                  <a:srgbClr val="626262"/>
                </a:solidFill>
              </a:rPr>
              <a:t>DIN ISO 690 </a:t>
            </a:r>
            <a:r>
              <a:rPr lang="en-US" altLang="de-DE" sz="1050" dirty="0" smtClean="0">
                <a:solidFill>
                  <a:srgbClr val="626262"/>
                </a:solidFill>
              </a:rPr>
              <a:t>(Author Date)]</a:t>
            </a:r>
            <a:endParaRPr lang="de-DE" altLang="de-DE" sz="1050" kern="0" dirty="0" smtClean="0">
              <a:solidFill>
                <a:srgbClr val="626262"/>
              </a:solidFill>
            </a:endParaRPr>
          </a:p>
        </p:txBody>
      </p:sp>
      <p:sp>
        <p:nvSpPr>
          <p:cNvPr id="10" name="Inhaltsplatzhalter 2"/>
          <p:cNvSpPr txBox="1">
            <a:spLocks/>
          </p:cNvSpPr>
          <p:nvPr/>
        </p:nvSpPr>
        <p:spPr bwMode="auto">
          <a:xfrm>
            <a:off x="270570" y="3140968"/>
            <a:ext cx="8262939" cy="648072"/>
          </a:xfrm>
          <a:prstGeom prst="rect">
            <a:avLst/>
          </a:prstGeom>
          <a:noFill/>
          <a:ln w="12700">
            <a:solidFill>
              <a:srgbClr val="626262"/>
            </a:solidFill>
          </a:ln>
          <a:effectLst/>
          <a:extLst/>
        </p:spPr>
        <p:style>
          <a:lnRef idx="2">
            <a:schemeClr val="accent1"/>
          </a:lnRef>
          <a:fillRef idx="1">
            <a:schemeClr val="lt1"/>
          </a:fillRef>
          <a:effectRef idx="0">
            <a:schemeClr val="accent1"/>
          </a:effectRef>
          <a:fontRef idx="minor">
            <a:schemeClr val="dk1"/>
          </a:fontRef>
        </p:style>
        <p:txBody>
          <a:bodyPr vert="horz" wrap="square" lIns="72000" tIns="72000" rIns="72000" bIns="72000" numCol="1" anchor="t" anchorCtr="0" compatLnSpc="1">
            <a:prstTxWarp prst="textNoShape">
              <a:avLst/>
            </a:prstTxWarp>
            <a:noAutofit/>
          </a:bodyPr>
          <a:lstStyle>
            <a:lvl1pPr marL="180975" indent="-180975" algn="l" rtl="0" eaLnBrk="0" fontAlgn="base" hangingPunct="0">
              <a:lnSpc>
                <a:spcPct val="110000"/>
              </a:lnSpc>
              <a:spcBef>
                <a:spcPct val="30000"/>
              </a:spcBef>
              <a:spcAft>
                <a:spcPct val="30000"/>
              </a:spcAft>
              <a:buClr>
                <a:srgbClr val="BE0000"/>
              </a:buClr>
              <a:buFont typeface="Wingdings" pitchFamily="2" charset="2"/>
              <a:buChar char="§"/>
              <a:defRPr sz="2000">
                <a:solidFill>
                  <a:schemeClr val="tx1"/>
                </a:solidFill>
                <a:latin typeface="+mn-lt"/>
                <a:ea typeface="Geneva" charset="0"/>
                <a:cs typeface="Geneva" charset="0"/>
              </a:defRPr>
            </a:lvl1pPr>
            <a:lvl2pPr marL="542925" indent="-182563" algn="l" rtl="0" eaLnBrk="0" fontAlgn="base" hangingPunct="0">
              <a:lnSpc>
                <a:spcPct val="110000"/>
              </a:lnSpc>
              <a:spcBef>
                <a:spcPct val="30000"/>
              </a:spcBef>
              <a:spcAft>
                <a:spcPct val="30000"/>
              </a:spcAft>
              <a:buClr>
                <a:srgbClr val="BE0000"/>
              </a:buClr>
              <a:buFont typeface="Symbol" pitchFamily="18" charset="2"/>
              <a:buChar char="-"/>
              <a:defRPr>
                <a:solidFill>
                  <a:schemeClr val="tx1"/>
                </a:solidFill>
                <a:latin typeface="+mn-lt"/>
                <a:ea typeface="Geneva" charset="-128"/>
                <a:cs typeface="Geneva" charset="0"/>
              </a:defRPr>
            </a:lvl2pPr>
            <a:lvl3pPr marL="895350" indent="-173038" algn="l" rtl="0" eaLnBrk="0" fontAlgn="base" hangingPunct="0">
              <a:lnSpc>
                <a:spcPct val="110000"/>
              </a:lnSpc>
              <a:spcBef>
                <a:spcPct val="30000"/>
              </a:spcBef>
              <a:spcAft>
                <a:spcPct val="30000"/>
              </a:spcAft>
              <a:buClr>
                <a:srgbClr val="BE0000"/>
              </a:buClr>
              <a:buFont typeface="Wingdings" pitchFamily="2" charset="2"/>
              <a:buChar char="§"/>
              <a:defRPr sz="1600">
                <a:solidFill>
                  <a:schemeClr val="tx1"/>
                </a:solidFill>
                <a:latin typeface="+mn-lt"/>
                <a:ea typeface="Geneva" charset="-128"/>
                <a:cs typeface="Geneva" charset="0"/>
              </a:defRPr>
            </a:lvl3pPr>
            <a:lvl4pPr marL="1257300" indent="-182563" algn="l" rtl="0" eaLnBrk="0" fontAlgn="base" hangingPunct="0">
              <a:lnSpc>
                <a:spcPct val="110000"/>
              </a:lnSpc>
              <a:spcBef>
                <a:spcPct val="30000"/>
              </a:spcBef>
              <a:spcAft>
                <a:spcPct val="30000"/>
              </a:spcAft>
              <a:buClr>
                <a:srgbClr val="BE0000"/>
              </a:buClr>
              <a:buFont typeface="Symbol" pitchFamily="18" charset="2"/>
              <a:buChar char="-"/>
              <a:defRPr sz="1600">
                <a:solidFill>
                  <a:schemeClr val="tx1"/>
                </a:solidFill>
                <a:latin typeface="+mn-lt"/>
                <a:ea typeface="Geneva" charset="-128"/>
                <a:cs typeface="Geneva" charset="0"/>
              </a:defRPr>
            </a:lvl4pPr>
            <a:lvl5pPr marL="1619250" indent="-182563" algn="l" rtl="0" eaLnBrk="0" fontAlgn="base" hangingPunct="0">
              <a:lnSpc>
                <a:spcPct val="110000"/>
              </a:lnSpc>
              <a:spcBef>
                <a:spcPct val="30000"/>
              </a:spcBef>
              <a:spcAft>
                <a:spcPct val="30000"/>
              </a:spcAft>
              <a:buClr>
                <a:srgbClr val="BE0000"/>
              </a:buClr>
              <a:buFont typeface="Wingdings" pitchFamily="2" charset="2"/>
              <a:buChar char="§"/>
              <a:defRPr sz="1600">
                <a:solidFill>
                  <a:schemeClr val="tx1"/>
                </a:solidFill>
                <a:latin typeface="+mn-lt"/>
                <a:ea typeface="Geneva" charset="-128"/>
                <a:cs typeface="Geneva" charset="0"/>
              </a:defRPr>
            </a:lvl5pPr>
            <a:lvl6pPr marL="20764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6pPr>
            <a:lvl7pPr marL="25336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7pPr>
            <a:lvl8pPr marL="29908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8pPr>
            <a:lvl9pPr marL="34480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9pPr>
          </a:lstStyle>
          <a:p>
            <a:pPr marL="0" indent="0">
              <a:lnSpc>
                <a:spcPct val="100000"/>
              </a:lnSpc>
              <a:spcBef>
                <a:spcPts val="0"/>
              </a:spcBef>
              <a:spcAft>
                <a:spcPts val="0"/>
              </a:spcAft>
              <a:buNone/>
            </a:pPr>
            <a:r>
              <a:rPr lang="de-DE" sz="1600" b="1" dirty="0" smtClean="0">
                <a:solidFill>
                  <a:srgbClr val="626262"/>
                </a:solidFill>
              </a:rPr>
              <a:t>Abb. 1</a:t>
            </a:r>
            <a:r>
              <a:rPr lang="de-DE" sz="1600" b="1" dirty="0">
                <a:solidFill>
                  <a:srgbClr val="626262"/>
                </a:solidFill>
              </a:rPr>
              <a:t>: Vergleich Fiat-Tiefrahmen / hybrides Hohlprofil </a:t>
            </a:r>
            <a:r>
              <a:rPr lang="de-DE" sz="1600" b="1" dirty="0" smtClean="0">
                <a:solidFill>
                  <a:srgbClr val="626262"/>
                </a:solidFill>
              </a:rPr>
              <a:t> </a:t>
            </a:r>
            <a:br>
              <a:rPr lang="de-DE" sz="1600" b="1" dirty="0" smtClean="0">
                <a:solidFill>
                  <a:srgbClr val="626262"/>
                </a:solidFill>
              </a:rPr>
            </a:br>
            <a:r>
              <a:rPr lang="de-DE" sz="1600" b="1" dirty="0" smtClean="0">
                <a:solidFill>
                  <a:srgbClr val="626262"/>
                </a:solidFill>
              </a:rPr>
              <a:t>(Quelle: Huber </a:t>
            </a:r>
            <a:r>
              <a:rPr lang="de-DE" sz="1600" b="1" dirty="0">
                <a:solidFill>
                  <a:srgbClr val="626262"/>
                </a:solidFill>
              </a:rPr>
              <a:t>und Diel, 2015, S. 47</a:t>
            </a:r>
            <a:r>
              <a:rPr lang="de-DE" sz="1600" b="1" dirty="0" smtClean="0">
                <a:solidFill>
                  <a:srgbClr val="626262"/>
                </a:solidFill>
              </a:rPr>
              <a:t>)</a:t>
            </a:r>
            <a:endParaRPr lang="de-DE" sz="1600" dirty="0">
              <a:solidFill>
                <a:srgbClr val="626262"/>
              </a:solidFill>
            </a:endParaRPr>
          </a:p>
        </p:txBody>
      </p:sp>
    </p:spTree>
    <p:extLst>
      <p:ext uri="{BB962C8B-B14F-4D97-AF65-F5344CB8AC3E}">
        <p14:creationId xmlns:p14="http://schemas.microsoft.com/office/powerpoint/2010/main" val="29967116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7"/>
          <p:cNvSpPr>
            <a:spLocks noGrp="1"/>
          </p:cNvSpPr>
          <p:nvPr>
            <p:ph idx="1"/>
          </p:nvPr>
        </p:nvSpPr>
        <p:spPr/>
        <p:txBody>
          <a:bodyPr/>
          <a:lstStyle/>
          <a:p>
            <a:pPr marL="457200" indent="-457200">
              <a:buFont typeface="+mj-lt"/>
              <a:buAutoNum type="arabicPeriod"/>
            </a:pPr>
            <a:r>
              <a:rPr lang="de-DE" altLang="de-DE" dirty="0"/>
              <a:t>Grundlagen des Zitierens</a:t>
            </a:r>
          </a:p>
          <a:p>
            <a:pPr marL="457200" indent="-457200">
              <a:buFont typeface="+mj-lt"/>
              <a:buAutoNum type="arabicPeriod"/>
            </a:pPr>
            <a:r>
              <a:rPr lang="de-DE" altLang="de-DE" dirty="0"/>
              <a:t>Quellenangaben</a:t>
            </a:r>
          </a:p>
          <a:p>
            <a:pPr marL="457200" indent="-457200">
              <a:buFont typeface="+mj-lt"/>
              <a:buAutoNum type="arabicPeriod"/>
            </a:pPr>
            <a:r>
              <a:rPr lang="de-DE" altLang="de-DE" dirty="0"/>
              <a:t>Zitierstile</a:t>
            </a:r>
          </a:p>
          <a:p>
            <a:pPr marL="457200" indent="-457200">
              <a:buFont typeface="+mj-lt"/>
              <a:buAutoNum type="arabicPeriod"/>
            </a:pPr>
            <a:r>
              <a:rPr lang="de-DE" altLang="de-DE" dirty="0"/>
              <a:t>Besonderheiten, Grauzonen und Plagiate</a:t>
            </a:r>
          </a:p>
          <a:p>
            <a:pPr marL="457200" indent="-457200">
              <a:buFont typeface="+mj-lt"/>
              <a:buAutoNum type="arabicPeriod"/>
            </a:pPr>
            <a:r>
              <a:rPr lang="de-DE" altLang="de-DE" b="1" dirty="0" smtClean="0"/>
              <a:t>Abschließende Hinweise</a:t>
            </a:r>
            <a:endParaRPr lang="de-DE" altLang="de-DE" b="1" dirty="0"/>
          </a:p>
        </p:txBody>
      </p:sp>
      <p:sp>
        <p:nvSpPr>
          <p:cNvPr id="7" name="Titel 6"/>
          <p:cNvSpPr>
            <a:spLocks noGrp="1"/>
          </p:cNvSpPr>
          <p:nvPr>
            <p:ph type="ctrTitle"/>
          </p:nvPr>
        </p:nvSpPr>
        <p:spPr/>
        <p:txBody>
          <a:bodyPr/>
          <a:lstStyle/>
          <a:p>
            <a:r>
              <a:rPr lang="de-DE" altLang="de-DE" dirty="0"/>
              <a:t>Inhalt des Seminars</a:t>
            </a:r>
            <a:endParaRPr lang="de-DE" dirty="0"/>
          </a:p>
        </p:txBody>
      </p:sp>
      <p:sp>
        <p:nvSpPr>
          <p:cNvPr id="5" name="Fußzeilenplatzhalter 4"/>
          <p:cNvSpPr>
            <a:spLocks noGrp="1"/>
          </p:cNvSpPr>
          <p:nvPr>
            <p:ph type="ftr" sz="quarter" idx="3"/>
          </p:nvPr>
        </p:nvSpPr>
        <p:spPr/>
        <p:txBody>
          <a:bodyPr/>
          <a:lstStyle/>
          <a:p>
            <a:r>
              <a:rPr lang="de-DE" smtClean="0"/>
              <a:t>Hochschule Landshut  |  www.haw-landshut.de</a:t>
            </a:r>
            <a:endParaRPr lang="de-DE" dirty="0"/>
          </a:p>
        </p:txBody>
      </p:sp>
      <p:sp>
        <p:nvSpPr>
          <p:cNvPr id="6" name="Datumsplatzhalter 5"/>
          <p:cNvSpPr>
            <a:spLocks noGrp="1"/>
          </p:cNvSpPr>
          <p:nvPr>
            <p:ph type="dt" sz="half" idx="2"/>
          </p:nvPr>
        </p:nvSpPr>
        <p:spPr/>
        <p:txBody>
          <a:bodyPr/>
          <a:lstStyle/>
          <a:p>
            <a:fld id="{C6DE59DF-1964-4F40-BFE0-0271FA9E7BFB}" type="datetime1">
              <a:rPr lang="de-DE" smtClean="0"/>
              <a:t>20.03.2023</a:t>
            </a:fld>
            <a:endParaRPr lang="de-DE" dirty="0"/>
          </a:p>
        </p:txBody>
      </p:sp>
    </p:spTree>
    <p:extLst>
      <p:ext uri="{BB962C8B-B14F-4D97-AF65-F5344CB8AC3E}">
        <p14:creationId xmlns:p14="http://schemas.microsoft.com/office/powerpoint/2010/main" val="182304918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dirty="0" smtClean="0"/>
              <a:t> </a:t>
            </a:r>
          </a:p>
          <a:p>
            <a:endParaRPr lang="de-DE" sz="1100" dirty="0" smtClean="0"/>
          </a:p>
          <a:p>
            <a:r>
              <a:rPr lang="de-DE" altLang="de-DE" smtClean="0">
                <a:solidFill>
                  <a:schemeClr val="tx2"/>
                </a:solidFill>
                <a:ea typeface="Geneva"/>
                <a:cs typeface="Geneva"/>
              </a:rPr>
              <a:t>und</a:t>
            </a:r>
            <a:r>
              <a:rPr lang="de-DE" altLang="de-DE" smtClean="0">
                <a:ea typeface="Geneva"/>
                <a:cs typeface="Geneva"/>
              </a:rPr>
              <a:t> </a:t>
            </a:r>
            <a:r>
              <a:rPr lang="de-DE" altLang="de-DE" smtClean="0">
                <a:ea typeface="Geneva"/>
                <a:cs typeface="Geneva"/>
                <a:hlinkClick r:id="rId2" tooltip="Vergleich verschiedener Literaturverwaltungsprogramme der TU München"/>
              </a:rPr>
              <a:t>Alternativen</a:t>
            </a:r>
            <a:r>
              <a:rPr lang="de-DE" altLang="de-DE" smtClean="0">
                <a:solidFill>
                  <a:schemeClr val="tx2"/>
                </a:solidFill>
                <a:ea typeface="Geneva"/>
                <a:cs typeface="Geneva"/>
              </a:rPr>
              <a:t>…</a:t>
            </a:r>
            <a:endParaRPr lang="de-DE" altLang="de-DE" dirty="0">
              <a:solidFill>
                <a:schemeClr val="tx2"/>
              </a:solidFill>
              <a:ea typeface="Geneva"/>
              <a:cs typeface="Geneva"/>
            </a:endParaRPr>
          </a:p>
          <a:p>
            <a:endParaRPr lang="de-DE" dirty="0"/>
          </a:p>
        </p:txBody>
      </p:sp>
      <p:sp>
        <p:nvSpPr>
          <p:cNvPr id="3" name="Titel 2"/>
          <p:cNvSpPr>
            <a:spLocks noGrp="1"/>
          </p:cNvSpPr>
          <p:nvPr>
            <p:ph type="ctrTitle"/>
          </p:nvPr>
        </p:nvSpPr>
        <p:spPr/>
        <p:txBody>
          <a:bodyPr/>
          <a:lstStyle/>
          <a:p>
            <a:r>
              <a:rPr lang="de-DE" altLang="de-DE" dirty="0">
                <a:ea typeface="Geneva"/>
                <a:cs typeface="Geneva"/>
              </a:rPr>
              <a:t>Was können Literaturverwaltungsprogramme?</a:t>
            </a:r>
            <a:endParaRPr lang="de-DE" dirty="0"/>
          </a:p>
        </p:txBody>
      </p:sp>
      <p:sp>
        <p:nvSpPr>
          <p:cNvPr id="4" name="Fußzeilenplatzhalter 3"/>
          <p:cNvSpPr>
            <a:spLocks noGrp="1"/>
          </p:cNvSpPr>
          <p:nvPr>
            <p:ph type="ftr" sz="quarter" idx="3"/>
          </p:nvPr>
        </p:nvSpPr>
        <p:spPr/>
        <p:txBody>
          <a:bodyPr/>
          <a:lstStyle/>
          <a:p>
            <a:r>
              <a:rPr lang="de-DE" smtClean="0"/>
              <a:t>Hochschule Landshut  |  www.haw-landshut.de</a:t>
            </a:r>
            <a:endParaRPr lang="de-DE" dirty="0"/>
          </a:p>
        </p:txBody>
      </p:sp>
      <p:sp>
        <p:nvSpPr>
          <p:cNvPr id="5" name="Datumsplatzhalter 4"/>
          <p:cNvSpPr>
            <a:spLocks noGrp="1"/>
          </p:cNvSpPr>
          <p:nvPr>
            <p:ph type="dt" sz="half" idx="2"/>
          </p:nvPr>
        </p:nvSpPr>
        <p:spPr/>
        <p:txBody>
          <a:bodyPr/>
          <a:lstStyle/>
          <a:p>
            <a:fld id="{C6DE59DF-1964-4F40-BFE0-0271FA9E7BFB}" type="datetime1">
              <a:rPr lang="de-DE" smtClean="0"/>
              <a:t>20.03.2023</a:t>
            </a:fld>
            <a:endParaRPr lang="de-DE" dirty="0"/>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238" y="1620000"/>
            <a:ext cx="1239141" cy="440848"/>
          </a:xfrm>
          <a:prstGeom prst="rect">
            <a:avLst/>
          </a:prstGeom>
        </p:spPr>
      </p:pic>
    </p:spTree>
    <p:extLst>
      <p:ext uri="{BB962C8B-B14F-4D97-AF65-F5344CB8AC3E}">
        <p14:creationId xmlns:p14="http://schemas.microsoft.com/office/powerpoint/2010/main" val="71987876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fontScale="92500"/>
          </a:bodyPr>
          <a:lstStyle/>
          <a:p>
            <a:pPr>
              <a:defRPr/>
            </a:pPr>
            <a:r>
              <a:rPr lang="de-DE" altLang="de-DE" b="1" dirty="0">
                <a:solidFill>
                  <a:schemeClr val="tx2"/>
                </a:solidFill>
                <a:ea typeface="Geneva"/>
                <a:cs typeface="Geneva"/>
              </a:rPr>
              <a:t>Absprache mit Ihrem </a:t>
            </a:r>
            <a:r>
              <a:rPr lang="de-DE" altLang="de-DE" b="1" dirty="0" smtClean="0">
                <a:solidFill>
                  <a:schemeClr val="tx2"/>
                </a:solidFill>
                <a:ea typeface="Geneva"/>
                <a:cs typeface="Geneva"/>
              </a:rPr>
              <a:t>Betreuer</a:t>
            </a:r>
          </a:p>
          <a:p>
            <a:pPr marL="0" indent="0">
              <a:buNone/>
              <a:defRPr/>
            </a:pPr>
            <a:endParaRPr lang="de-DE" altLang="de-DE" sz="1000" b="1" dirty="0">
              <a:solidFill>
                <a:schemeClr val="tx2"/>
              </a:solidFill>
              <a:ea typeface="Geneva"/>
              <a:cs typeface="Geneva"/>
            </a:endParaRPr>
          </a:p>
          <a:p>
            <a:pPr>
              <a:defRPr/>
            </a:pPr>
            <a:r>
              <a:rPr lang="de-DE" altLang="de-DE" dirty="0">
                <a:solidFill>
                  <a:schemeClr val="tx2"/>
                </a:solidFill>
                <a:ea typeface="Geneva"/>
                <a:cs typeface="Geneva"/>
              </a:rPr>
              <a:t>Literatur zum wissenschaftlichen Arbeiten</a:t>
            </a:r>
          </a:p>
          <a:p>
            <a:pPr lvl="1">
              <a:defRPr/>
            </a:pPr>
            <a:r>
              <a:rPr lang="de-DE" altLang="de-DE" dirty="0" smtClean="0">
                <a:solidFill>
                  <a:schemeClr val="tx2"/>
                </a:solidFill>
                <a:ea typeface="Geneva"/>
                <a:cs typeface="Geneva"/>
              </a:rPr>
              <a:t>Bereich</a:t>
            </a:r>
            <a:r>
              <a:rPr lang="de-DE" altLang="de-DE" dirty="0" smtClean="0">
                <a:ea typeface="Geneva"/>
                <a:cs typeface="Geneva"/>
              </a:rPr>
              <a:t> </a:t>
            </a:r>
            <a:r>
              <a:rPr lang="de-DE" altLang="de-DE" dirty="0">
                <a:ea typeface="Geneva"/>
                <a:cs typeface="Geneva"/>
                <a:hlinkClick r:id="rId2"/>
              </a:rPr>
              <a:t>AK 39540 / AK 39580</a:t>
            </a:r>
            <a:r>
              <a:rPr lang="de-DE" altLang="de-DE" dirty="0">
                <a:ea typeface="Geneva"/>
                <a:cs typeface="Geneva"/>
              </a:rPr>
              <a:t> </a:t>
            </a:r>
            <a:r>
              <a:rPr lang="de-DE" altLang="de-DE" dirty="0">
                <a:solidFill>
                  <a:schemeClr val="tx2"/>
                </a:solidFill>
                <a:ea typeface="Geneva"/>
                <a:cs typeface="Geneva"/>
              </a:rPr>
              <a:t>in der Bibliothek </a:t>
            </a:r>
            <a:r>
              <a:rPr lang="de-DE" altLang="de-DE" dirty="0" smtClean="0">
                <a:solidFill>
                  <a:schemeClr val="tx2"/>
                </a:solidFill>
                <a:ea typeface="Geneva"/>
                <a:cs typeface="Geneva"/>
              </a:rPr>
              <a:t>+ zahlreiche </a:t>
            </a:r>
            <a:r>
              <a:rPr lang="de-DE" altLang="de-DE" dirty="0">
                <a:solidFill>
                  <a:schemeClr val="tx2"/>
                </a:solidFill>
                <a:ea typeface="Geneva"/>
                <a:cs typeface="Geneva"/>
              </a:rPr>
              <a:t>E-Books</a:t>
            </a:r>
          </a:p>
          <a:p>
            <a:pPr lvl="1">
              <a:defRPr/>
            </a:pPr>
            <a:r>
              <a:rPr lang="de-DE" altLang="de-DE" b="1" dirty="0">
                <a:solidFill>
                  <a:schemeClr val="tx2"/>
                </a:solidFill>
                <a:ea typeface="Geneva"/>
                <a:cs typeface="Geneva"/>
              </a:rPr>
              <a:t>bei Fragen zu </a:t>
            </a:r>
            <a:r>
              <a:rPr lang="de-DE" altLang="de-DE" b="1" dirty="0" smtClean="0">
                <a:solidFill>
                  <a:schemeClr val="tx2"/>
                </a:solidFill>
                <a:ea typeface="Geneva"/>
                <a:cs typeface="Geneva"/>
              </a:rPr>
              <a:t>projektorientierten Arbeiten </a:t>
            </a:r>
            <a:r>
              <a:rPr lang="de-DE" altLang="de-DE" b="1" dirty="0">
                <a:solidFill>
                  <a:schemeClr val="tx2"/>
                </a:solidFill>
                <a:ea typeface="Geneva"/>
                <a:cs typeface="Geneva"/>
              </a:rPr>
              <a:t>in einem Unternehmen</a:t>
            </a:r>
            <a:r>
              <a:rPr lang="de-DE" altLang="de-DE" dirty="0">
                <a:solidFill>
                  <a:schemeClr val="tx2"/>
                </a:solidFill>
                <a:ea typeface="Geneva"/>
                <a:cs typeface="Geneva"/>
              </a:rPr>
              <a:t/>
            </a:r>
            <a:br>
              <a:rPr lang="de-DE" altLang="de-DE" dirty="0">
                <a:solidFill>
                  <a:schemeClr val="tx2"/>
                </a:solidFill>
                <a:ea typeface="Geneva"/>
                <a:cs typeface="Geneva"/>
              </a:rPr>
            </a:br>
            <a:r>
              <a:rPr lang="de-DE" altLang="de-DE" dirty="0">
                <a:solidFill>
                  <a:schemeClr val="tx2"/>
                </a:solidFill>
                <a:ea typeface="Geneva"/>
                <a:cs typeface="Geneva"/>
              </a:rPr>
              <a:t>Träger, Thomas (</a:t>
            </a:r>
            <a:r>
              <a:rPr lang="de-DE" altLang="de-DE" dirty="0" smtClean="0">
                <a:solidFill>
                  <a:schemeClr val="tx2"/>
                </a:solidFill>
                <a:ea typeface="Geneva"/>
                <a:cs typeface="Geneva"/>
              </a:rPr>
              <a:t>2022): </a:t>
            </a:r>
            <a:r>
              <a:rPr lang="de-DE" altLang="de-DE" dirty="0">
                <a:solidFill>
                  <a:schemeClr val="tx2"/>
                </a:solidFill>
                <a:ea typeface="Geneva"/>
                <a:cs typeface="Geneva"/>
              </a:rPr>
              <a:t>Zitieren 2.0</a:t>
            </a:r>
            <a:br>
              <a:rPr lang="de-DE" altLang="de-DE" dirty="0">
                <a:solidFill>
                  <a:schemeClr val="tx2"/>
                </a:solidFill>
                <a:ea typeface="Geneva"/>
                <a:cs typeface="Geneva"/>
              </a:rPr>
            </a:br>
            <a:r>
              <a:rPr lang="de-DE" altLang="de-DE" sz="1700" dirty="0">
                <a:solidFill>
                  <a:schemeClr val="tx2"/>
                </a:solidFill>
                <a:ea typeface="Geneva"/>
                <a:cs typeface="Geneva"/>
                <a:sym typeface="Wingdings" panose="05000000000000000000" pitchFamily="2" charset="2"/>
              </a:rPr>
              <a:t></a:t>
            </a:r>
            <a:r>
              <a:rPr lang="de-DE" altLang="de-DE" dirty="0">
                <a:solidFill>
                  <a:schemeClr val="tx2"/>
                </a:solidFill>
                <a:ea typeface="Geneva"/>
                <a:cs typeface="Geneva"/>
                <a:sym typeface="Wingdings" panose="05000000000000000000" pitchFamily="2" charset="2"/>
              </a:rPr>
              <a:t> </a:t>
            </a:r>
            <a:r>
              <a:rPr lang="de-DE" altLang="de-DE" dirty="0">
                <a:solidFill>
                  <a:schemeClr val="tx2"/>
                </a:solidFill>
                <a:ea typeface="Geneva"/>
                <a:cs typeface="Geneva"/>
              </a:rPr>
              <a:t>Lehrbuchsammlung, </a:t>
            </a:r>
            <a:r>
              <a:rPr lang="de-DE" altLang="de-DE" dirty="0">
                <a:ea typeface="Geneva"/>
                <a:cs typeface="Geneva"/>
                <a:hlinkClick r:id="rId3"/>
              </a:rPr>
              <a:t>Signatur 15/AK 39580 </a:t>
            </a:r>
            <a:r>
              <a:rPr lang="de-DE" altLang="de-DE" dirty="0" smtClean="0">
                <a:ea typeface="Geneva"/>
                <a:cs typeface="Geneva"/>
                <a:hlinkClick r:id="rId3"/>
              </a:rPr>
              <a:t>T764(3)</a:t>
            </a:r>
            <a:r>
              <a:rPr lang="de-DE" dirty="0" smtClean="0">
                <a:hlinkClick r:id="rId3"/>
              </a:rPr>
              <a:t> </a:t>
            </a:r>
            <a:r>
              <a:rPr lang="de-DE" dirty="0">
                <a:solidFill>
                  <a:schemeClr val="tx2"/>
                </a:solidFill>
              </a:rPr>
              <a:t>oder </a:t>
            </a:r>
            <a:r>
              <a:rPr lang="de-DE" altLang="de-DE" dirty="0">
                <a:solidFill>
                  <a:schemeClr val="tx2"/>
                </a:solidFill>
                <a:ea typeface="Geneva"/>
                <a:cs typeface="Geneva"/>
                <a:sym typeface="Wingdings" panose="05000000000000000000" pitchFamily="2" charset="2"/>
              </a:rPr>
              <a:t>als </a:t>
            </a:r>
            <a:r>
              <a:rPr lang="de-DE" altLang="de-DE" dirty="0">
                <a:ea typeface="Geneva"/>
                <a:cs typeface="Geneva"/>
                <a:sym typeface="Wingdings" panose="05000000000000000000" pitchFamily="2" charset="2"/>
                <a:hlinkClick r:id="rId4"/>
              </a:rPr>
              <a:t>E-Book</a:t>
            </a:r>
            <a:r>
              <a:rPr lang="de-DE" altLang="de-DE" dirty="0">
                <a:ea typeface="Geneva"/>
                <a:cs typeface="Geneva"/>
                <a:sym typeface="Wingdings" panose="05000000000000000000" pitchFamily="2" charset="2"/>
              </a:rPr>
              <a:t> </a:t>
            </a:r>
            <a:endParaRPr lang="de-DE" altLang="de-DE" dirty="0">
              <a:ea typeface="Geneva"/>
              <a:cs typeface="Geneva"/>
            </a:endParaRPr>
          </a:p>
          <a:p>
            <a:pPr lvl="1">
              <a:defRPr/>
            </a:pPr>
            <a:r>
              <a:rPr lang="de-DE" altLang="de-DE" b="1" dirty="0">
                <a:solidFill>
                  <a:schemeClr val="tx2"/>
                </a:solidFill>
                <a:ea typeface="Geneva"/>
                <a:cs typeface="Geneva"/>
              </a:rPr>
              <a:t>bei Fragen zu digitalen Quellen (z.B. 4 </a:t>
            </a:r>
            <a:r>
              <a:rPr lang="de-DE" altLang="de-DE" b="1" dirty="0" err="1">
                <a:solidFill>
                  <a:schemeClr val="tx2"/>
                </a:solidFill>
                <a:ea typeface="Geneva"/>
                <a:cs typeface="Geneva"/>
              </a:rPr>
              <a:t>W‘s</a:t>
            </a:r>
            <a:r>
              <a:rPr lang="de-DE" altLang="de-DE" b="1" dirty="0">
                <a:solidFill>
                  <a:schemeClr val="tx2"/>
                </a:solidFill>
                <a:ea typeface="Geneva"/>
                <a:cs typeface="Geneva"/>
              </a:rPr>
              <a:t> bei Online-Quellen, </a:t>
            </a:r>
            <a:r>
              <a:rPr lang="de-DE" altLang="de-DE" b="1" dirty="0" err="1">
                <a:solidFill>
                  <a:schemeClr val="tx2"/>
                </a:solidFill>
                <a:ea typeface="Geneva"/>
                <a:cs typeface="Geneva"/>
              </a:rPr>
              <a:t>Social</a:t>
            </a:r>
            <a:r>
              <a:rPr lang="de-DE" altLang="de-DE" b="1" dirty="0">
                <a:solidFill>
                  <a:schemeClr val="tx2"/>
                </a:solidFill>
                <a:ea typeface="Geneva"/>
                <a:cs typeface="Geneva"/>
              </a:rPr>
              <a:t> Media, </a:t>
            </a:r>
            <a:r>
              <a:rPr lang="de-DE" altLang="de-DE" b="1" dirty="0" err="1">
                <a:solidFill>
                  <a:schemeClr val="tx2"/>
                </a:solidFill>
                <a:ea typeface="Geneva"/>
                <a:cs typeface="Geneva"/>
              </a:rPr>
              <a:t>Youtube</a:t>
            </a:r>
            <a:r>
              <a:rPr lang="de-DE" altLang="de-DE" b="1" dirty="0">
                <a:solidFill>
                  <a:schemeClr val="tx2"/>
                </a:solidFill>
                <a:ea typeface="Geneva"/>
                <a:cs typeface="Geneva"/>
              </a:rPr>
              <a:t>, etc.)</a:t>
            </a:r>
            <a:r>
              <a:rPr lang="de-DE" altLang="de-DE" dirty="0">
                <a:solidFill>
                  <a:schemeClr val="tx2"/>
                </a:solidFill>
                <a:ea typeface="Geneva"/>
                <a:cs typeface="Geneva"/>
              </a:rPr>
              <a:t/>
            </a:r>
            <a:br>
              <a:rPr lang="de-DE" altLang="de-DE" dirty="0">
                <a:solidFill>
                  <a:schemeClr val="tx2"/>
                </a:solidFill>
                <a:ea typeface="Geneva"/>
                <a:cs typeface="Geneva"/>
              </a:rPr>
            </a:br>
            <a:r>
              <a:rPr lang="de-DE" altLang="de-DE" dirty="0" err="1">
                <a:ea typeface="Geneva"/>
                <a:cs typeface="Geneva"/>
                <a:hlinkClick r:id="rId5"/>
              </a:rPr>
              <a:t>Prexl</a:t>
            </a:r>
            <a:r>
              <a:rPr lang="de-DE" altLang="de-DE" dirty="0">
                <a:ea typeface="Geneva"/>
                <a:cs typeface="Geneva"/>
                <a:hlinkClick r:id="rId5"/>
              </a:rPr>
              <a:t>, Lydia (</a:t>
            </a:r>
            <a:r>
              <a:rPr lang="de-DE" altLang="de-DE" dirty="0" smtClean="0">
                <a:ea typeface="Geneva"/>
                <a:cs typeface="Geneva"/>
                <a:hlinkClick r:id="rId5"/>
              </a:rPr>
              <a:t>2019): </a:t>
            </a:r>
            <a:r>
              <a:rPr lang="de-DE" altLang="de-DE" dirty="0">
                <a:ea typeface="Geneva"/>
                <a:cs typeface="Geneva"/>
                <a:hlinkClick r:id="rId5"/>
              </a:rPr>
              <a:t>Mit digitalen Quellen arbeiten</a:t>
            </a:r>
            <a:br>
              <a:rPr lang="de-DE" altLang="de-DE" dirty="0">
                <a:ea typeface="Geneva"/>
                <a:cs typeface="Geneva"/>
                <a:hlinkClick r:id="rId5"/>
              </a:rPr>
            </a:br>
            <a:r>
              <a:rPr lang="de-DE" altLang="de-DE" sz="1700" dirty="0">
                <a:ea typeface="Geneva"/>
                <a:cs typeface="Geneva"/>
                <a:sym typeface="Wingdings" panose="05000000000000000000" pitchFamily="2" charset="2"/>
                <a:hlinkClick r:id="rId5"/>
              </a:rPr>
              <a:t></a:t>
            </a:r>
            <a:r>
              <a:rPr lang="de-DE" altLang="de-DE" dirty="0">
                <a:ea typeface="Geneva"/>
                <a:cs typeface="Geneva"/>
                <a:sym typeface="Wingdings" panose="05000000000000000000" pitchFamily="2" charset="2"/>
                <a:hlinkClick r:id="rId5"/>
              </a:rPr>
              <a:t> </a:t>
            </a:r>
            <a:r>
              <a:rPr lang="de-DE" altLang="de-DE" dirty="0" smtClean="0">
                <a:ea typeface="Geneva"/>
                <a:cs typeface="Geneva"/>
                <a:sym typeface="Wingdings" panose="05000000000000000000" pitchFamily="2" charset="2"/>
                <a:hlinkClick r:id="rId5"/>
              </a:rPr>
              <a:t>Lehrbuchsammlung, </a:t>
            </a:r>
            <a:r>
              <a:rPr lang="de-DE" altLang="de-DE" dirty="0">
                <a:ea typeface="Geneva"/>
                <a:cs typeface="Geneva"/>
                <a:sym typeface="Wingdings" panose="05000000000000000000" pitchFamily="2" charset="2"/>
                <a:hlinkClick r:id="rId5"/>
              </a:rPr>
              <a:t>Signatur 15</a:t>
            </a:r>
            <a:r>
              <a:rPr lang="de-DE" dirty="0">
                <a:hlinkClick r:id="rId5"/>
              </a:rPr>
              <a:t>/AK 39580 </a:t>
            </a:r>
            <a:r>
              <a:rPr lang="de-DE" dirty="0" smtClean="0">
                <a:hlinkClick r:id="rId5"/>
              </a:rPr>
              <a:t>P944(3)</a:t>
            </a:r>
            <a:r>
              <a:rPr lang="de-DE" dirty="0" smtClean="0"/>
              <a:t> </a:t>
            </a:r>
            <a:r>
              <a:rPr lang="de-DE" dirty="0" smtClean="0">
                <a:solidFill>
                  <a:schemeClr val="tx2"/>
                </a:solidFill>
              </a:rPr>
              <a:t>oder </a:t>
            </a:r>
            <a:r>
              <a:rPr lang="de-DE" altLang="de-DE" dirty="0" smtClean="0">
                <a:solidFill>
                  <a:schemeClr val="tx2"/>
                </a:solidFill>
                <a:ea typeface="Geneva"/>
                <a:cs typeface="Geneva"/>
                <a:sym typeface="Wingdings" panose="05000000000000000000" pitchFamily="2" charset="2"/>
              </a:rPr>
              <a:t>als </a:t>
            </a:r>
            <a:r>
              <a:rPr lang="de-DE" altLang="de-DE" dirty="0" smtClean="0">
                <a:ea typeface="Geneva"/>
                <a:cs typeface="Geneva"/>
                <a:sym typeface="Wingdings" panose="05000000000000000000" pitchFamily="2" charset="2"/>
                <a:hlinkClick r:id="rId6"/>
              </a:rPr>
              <a:t>E-Book</a:t>
            </a:r>
            <a:r>
              <a:rPr lang="de-DE" altLang="de-DE" dirty="0" smtClean="0">
                <a:ea typeface="Geneva"/>
                <a:cs typeface="Geneva"/>
                <a:sym typeface="Wingdings" panose="05000000000000000000" pitchFamily="2" charset="2"/>
              </a:rPr>
              <a:t> </a:t>
            </a:r>
            <a:endParaRPr lang="de-DE" altLang="de-DE" dirty="0">
              <a:ea typeface="Geneva"/>
              <a:cs typeface="Geneva"/>
            </a:endParaRPr>
          </a:p>
          <a:p>
            <a:pPr lvl="1">
              <a:defRPr/>
            </a:pPr>
            <a:r>
              <a:rPr lang="de-DE" altLang="de-DE" dirty="0">
                <a:ea typeface="Geneva"/>
                <a:cs typeface="Geneva"/>
                <a:hlinkClick r:id="rId7"/>
              </a:rPr>
              <a:t>Zitierleitfaden TU </a:t>
            </a:r>
            <a:r>
              <a:rPr lang="de-DE" altLang="de-DE" dirty="0" smtClean="0">
                <a:ea typeface="Geneva"/>
                <a:cs typeface="Geneva"/>
                <a:hlinkClick r:id="rId7"/>
              </a:rPr>
              <a:t>München  </a:t>
            </a:r>
            <a:r>
              <a:rPr lang="de-DE" altLang="de-DE" dirty="0" smtClean="0">
                <a:ea typeface="Geneva"/>
                <a:cs typeface="Geneva"/>
              </a:rPr>
              <a:t> </a:t>
            </a:r>
            <a:endParaRPr lang="de-DE" altLang="de-DE" sz="1200" dirty="0">
              <a:ea typeface="Geneva"/>
              <a:cs typeface="Geneva"/>
            </a:endParaRPr>
          </a:p>
          <a:p>
            <a:pPr>
              <a:defRPr/>
            </a:pPr>
            <a:r>
              <a:rPr lang="de-DE" altLang="de-DE" dirty="0">
                <a:ea typeface="Geneva"/>
                <a:cs typeface="Geneva"/>
                <a:hlinkClick r:id="rId8" tooltip="E-Mail schreiben"/>
              </a:rPr>
              <a:t>Fr. </a:t>
            </a:r>
            <a:r>
              <a:rPr lang="de-DE" altLang="de-DE" dirty="0" smtClean="0">
                <a:ea typeface="Geneva"/>
                <a:cs typeface="Geneva"/>
                <a:hlinkClick r:id="rId8" tooltip="E-Mail schreiben"/>
              </a:rPr>
              <a:t>Füller </a:t>
            </a:r>
            <a:r>
              <a:rPr lang="de-DE" altLang="de-DE" dirty="0">
                <a:ea typeface="Geneva"/>
                <a:cs typeface="Geneva"/>
                <a:hlinkClick r:id="rId8" tooltip="E-Mail schreiben"/>
              </a:rPr>
              <a:t>/ Fr. Zeiler</a:t>
            </a:r>
            <a:endParaRPr lang="de-DE" altLang="de-DE" dirty="0">
              <a:solidFill>
                <a:srgbClr val="FF0000"/>
              </a:solidFill>
              <a:ea typeface="Geneva"/>
              <a:cs typeface="Geneva"/>
            </a:endParaRPr>
          </a:p>
          <a:p>
            <a:pPr marL="0" indent="0">
              <a:buNone/>
            </a:pPr>
            <a:endParaRPr lang="de-DE" dirty="0"/>
          </a:p>
        </p:txBody>
      </p:sp>
      <p:sp>
        <p:nvSpPr>
          <p:cNvPr id="3" name="Titel 2"/>
          <p:cNvSpPr>
            <a:spLocks noGrp="1"/>
          </p:cNvSpPr>
          <p:nvPr>
            <p:ph type="ctrTitle"/>
          </p:nvPr>
        </p:nvSpPr>
        <p:spPr/>
        <p:txBody>
          <a:bodyPr/>
          <a:lstStyle/>
          <a:p>
            <a:r>
              <a:rPr lang="de-DE" altLang="de-DE" dirty="0">
                <a:ea typeface="Geneva"/>
                <a:cs typeface="Geneva"/>
              </a:rPr>
              <a:t>Was tun bei weiteren </a:t>
            </a:r>
            <a:r>
              <a:rPr lang="de-DE" altLang="de-DE" dirty="0" smtClean="0">
                <a:ea typeface="Geneva"/>
                <a:cs typeface="Geneva"/>
              </a:rPr>
              <a:t>Fragen?</a:t>
            </a:r>
            <a:endParaRPr lang="de-DE" dirty="0"/>
          </a:p>
        </p:txBody>
      </p:sp>
      <p:sp>
        <p:nvSpPr>
          <p:cNvPr id="4" name="Fußzeilenplatzhalter 3"/>
          <p:cNvSpPr>
            <a:spLocks noGrp="1"/>
          </p:cNvSpPr>
          <p:nvPr>
            <p:ph type="ftr" sz="quarter" idx="3"/>
          </p:nvPr>
        </p:nvSpPr>
        <p:spPr/>
        <p:txBody>
          <a:bodyPr/>
          <a:lstStyle/>
          <a:p>
            <a:r>
              <a:rPr lang="de-DE" smtClean="0"/>
              <a:t>Hochschule Landshut  |  www.haw-landshut.de</a:t>
            </a:r>
            <a:endParaRPr lang="de-DE" dirty="0"/>
          </a:p>
        </p:txBody>
      </p:sp>
      <p:sp>
        <p:nvSpPr>
          <p:cNvPr id="5" name="Datumsplatzhalter 4"/>
          <p:cNvSpPr>
            <a:spLocks noGrp="1"/>
          </p:cNvSpPr>
          <p:nvPr>
            <p:ph type="dt" sz="half" idx="2"/>
          </p:nvPr>
        </p:nvSpPr>
        <p:spPr/>
        <p:txBody>
          <a:bodyPr/>
          <a:lstStyle/>
          <a:p>
            <a:fld id="{C6DE59DF-1964-4F40-BFE0-0271FA9E7BFB}" type="datetime1">
              <a:rPr lang="de-DE" smtClean="0"/>
              <a:t>20.03.2023</a:t>
            </a:fld>
            <a:endParaRPr lang="de-DE" dirty="0"/>
          </a:p>
        </p:txBody>
      </p:sp>
    </p:spTree>
    <p:extLst>
      <p:ext uri="{BB962C8B-B14F-4D97-AF65-F5344CB8AC3E}">
        <p14:creationId xmlns:p14="http://schemas.microsoft.com/office/powerpoint/2010/main" val="30700399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Inhaltsplatzhalter 8"/>
          <p:cNvGraphicFramePr>
            <a:graphicFrameLocks noGrp="1"/>
          </p:cNvGraphicFramePr>
          <p:nvPr>
            <p:ph sz="half" idx="1"/>
            <p:extLst>
              <p:ext uri="{D42A27DB-BD31-4B8C-83A1-F6EECF244321}">
                <p14:modId xmlns:p14="http://schemas.microsoft.com/office/powerpoint/2010/main" val="184181111"/>
              </p:ext>
            </p:extLst>
          </p:nvPr>
        </p:nvGraphicFramePr>
        <p:xfrm>
          <a:off x="252413" y="1619250"/>
          <a:ext cx="4176712" cy="2895522"/>
        </p:xfrm>
        <a:graphic>
          <a:graphicData uri="http://schemas.openxmlformats.org/drawingml/2006/table">
            <a:tbl>
              <a:tblPr firstRow="1" bandRow="1">
                <a:tableStyleId>{2D5ABB26-0587-4C30-8999-92F81FD0307C}</a:tableStyleId>
              </a:tblPr>
              <a:tblGrid>
                <a:gridCol w="4176712">
                  <a:extLst>
                    <a:ext uri="{9D8B030D-6E8A-4147-A177-3AD203B41FA5}">
                      <a16:colId xmlns:a16="http://schemas.microsoft.com/office/drawing/2014/main" val="20000"/>
                    </a:ext>
                  </a:extLst>
                </a:gridCol>
              </a:tblGrid>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2400" b="1" dirty="0" smtClean="0">
                          <a:solidFill>
                            <a:schemeClr val="tx1"/>
                          </a:solidFill>
                          <a:latin typeface="+mn-lt"/>
                        </a:rPr>
                        <a:t>Direktes Zitat</a:t>
                      </a:r>
                    </a:p>
                  </a:txBody>
                  <a:tcPr marL="95639" marR="95639" marT="45707" marB="4570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62626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marL="342900" marR="0" indent="-342900" algn="l" defTabSz="457200" rtl="0" eaLnBrk="1" fontAlgn="auto" latinLnBrk="0" hangingPunct="1">
                        <a:lnSpc>
                          <a:spcPct val="100000"/>
                        </a:lnSpc>
                        <a:spcBef>
                          <a:spcPts val="0"/>
                        </a:spcBef>
                        <a:spcAft>
                          <a:spcPts val="0"/>
                        </a:spcAft>
                        <a:buClr>
                          <a:srgbClr val="C00000"/>
                        </a:buClr>
                        <a:buSzPct val="80000"/>
                        <a:buFont typeface="Wingdings" panose="05000000000000000000" pitchFamily="2" charset="2"/>
                        <a:buChar char="§"/>
                        <a:tabLst/>
                        <a:defRPr/>
                      </a:pPr>
                      <a:r>
                        <a:rPr lang="de-DE" sz="2400" dirty="0" smtClean="0">
                          <a:solidFill>
                            <a:schemeClr val="tx1"/>
                          </a:solidFill>
                          <a:latin typeface="+mn-lt"/>
                        </a:rPr>
                        <a:t>wortwörtlich</a:t>
                      </a:r>
                    </a:p>
                    <a:p>
                      <a:pPr marL="342900" marR="0" indent="-342900" algn="l" defTabSz="457200" rtl="0" eaLnBrk="1" fontAlgn="auto" latinLnBrk="0" hangingPunct="1">
                        <a:lnSpc>
                          <a:spcPct val="100000"/>
                        </a:lnSpc>
                        <a:spcBef>
                          <a:spcPts val="0"/>
                        </a:spcBef>
                        <a:spcAft>
                          <a:spcPts val="0"/>
                        </a:spcAft>
                        <a:buClr>
                          <a:srgbClr val="C00000"/>
                        </a:buClr>
                        <a:buSzPct val="80000"/>
                        <a:buFont typeface="Wingdings" panose="05000000000000000000" pitchFamily="2" charset="2"/>
                        <a:buChar char="§"/>
                        <a:tabLst/>
                        <a:defRPr/>
                      </a:pPr>
                      <a:r>
                        <a:rPr lang="de-DE" sz="2400" dirty="0" smtClean="0">
                          <a:solidFill>
                            <a:schemeClr val="tx1"/>
                          </a:solidFill>
                          <a:latin typeface="+mn-lt"/>
                        </a:rPr>
                        <a:t>sparsam einzusetzen</a:t>
                      </a:r>
                    </a:p>
                  </a:txBody>
                  <a:tcPr marL="95639" marR="95639" marT="45707" marB="4570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26262"/>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03369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de-DE" sz="2000" kern="1200" dirty="0" smtClean="0">
                        <a:solidFill>
                          <a:schemeClr val="tx1"/>
                        </a:solidFill>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r>
                        <a:rPr lang="de-DE" sz="2000" kern="1200" dirty="0" smtClean="0">
                          <a:solidFill>
                            <a:schemeClr val="tx1"/>
                          </a:solidFill>
                          <a:latin typeface="+mn-lt"/>
                        </a:rPr>
                        <a:t>Beispiel:</a:t>
                      </a:r>
                    </a:p>
                    <a:p>
                      <a:pPr marL="0" marR="0" indent="0" algn="l" defTabSz="457200" rtl="0" eaLnBrk="1" fontAlgn="auto" latinLnBrk="0" hangingPunct="1">
                        <a:lnSpc>
                          <a:spcPct val="100000"/>
                        </a:lnSpc>
                        <a:spcBef>
                          <a:spcPts val="0"/>
                        </a:spcBef>
                        <a:spcAft>
                          <a:spcPts val="0"/>
                        </a:spcAft>
                        <a:buClrTx/>
                        <a:buSzTx/>
                        <a:buFontTx/>
                        <a:buNone/>
                        <a:tabLst/>
                        <a:defRPr/>
                      </a:pPr>
                      <a:r>
                        <a:rPr lang="de-DE" sz="2000" kern="1200" dirty="0" smtClean="0">
                          <a:solidFill>
                            <a:schemeClr val="tx1"/>
                          </a:solidFill>
                          <a:latin typeface="+mn-lt"/>
                        </a:rPr>
                        <a:t>„</a:t>
                      </a:r>
                      <a:r>
                        <a:rPr lang="de-DE" sz="2000" dirty="0" smtClean="0">
                          <a:solidFill>
                            <a:schemeClr val="tx1"/>
                          </a:solidFill>
                          <a:latin typeface="+mn-lt"/>
                        </a:rPr>
                        <a:t>Wissen nennen wir den kleinen Teil der Unwissenheit, den wir geordnet haben.“ (Ambrose Bierce)</a:t>
                      </a:r>
                      <a:endParaRPr lang="de-DE" sz="2000" b="0" dirty="0" smtClean="0">
                        <a:solidFill>
                          <a:schemeClr val="tx1"/>
                        </a:solidFill>
                        <a:latin typeface="+mn-lt"/>
                      </a:endParaRPr>
                    </a:p>
                  </a:txBody>
                  <a:tcPr marL="95639" marR="95639" marT="45707" marB="45707">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
        <p:nvSpPr>
          <p:cNvPr id="6" name="Titel 5"/>
          <p:cNvSpPr>
            <a:spLocks noGrp="1"/>
          </p:cNvSpPr>
          <p:nvPr>
            <p:ph type="ctrTitle"/>
          </p:nvPr>
        </p:nvSpPr>
        <p:spPr/>
        <p:txBody>
          <a:bodyPr/>
          <a:lstStyle/>
          <a:p>
            <a:r>
              <a:rPr lang="de-DE" altLang="de-DE" dirty="0">
                <a:ea typeface="Geneva"/>
                <a:cs typeface="Geneva"/>
              </a:rPr>
              <a:t>Direkte vs. indirekte Zitate</a:t>
            </a:r>
            <a:endParaRPr lang="de-DE" dirty="0"/>
          </a:p>
        </p:txBody>
      </p:sp>
      <p:sp>
        <p:nvSpPr>
          <p:cNvPr id="4" name="Fußzeilenplatzhalter 3"/>
          <p:cNvSpPr>
            <a:spLocks noGrp="1"/>
          </p:cNvSpPr>
          <p:nvPr>
            <p:ph type="ftr" sz="quarter" idx="3"/>
          </p:nvPr>
        </p:nvSpPr>
        <p:spPr/>
        <p:txBody>
          <a:bodyPr/>
          <a:lstStyle/>
          <a:p>
            <a:r>
              <a:rPr lang="de-DE" smtClean="0"/>
              <a:t>Hochschule Landshut  |  www.haw-landshut.de</a:t>
            </a:r>
            <a:endParaRPr lang="de-DE" dirty="0"/>
          </a:p>
        </p:txBody>
      </p:sp>
      <p:sp>
        <p:nvSpPr>
          <p:cNvPr id="5" name="Datumsplatzhalter 4"/>
          <p:cNvSpPr>
            <a:spLocks noGrp="1"/>
          </p:cNvSpPr>
          <p:nvPr>
            <p:ph type="dt" sz="half" idx="10"/>
          </p:nvPr>
        </p:nvSpPr>
        <p:spPr/>
        <p:txBody>
          <a:bodyPr/>
          <a:lstStyle/>
          <a:p>
            <a:fld id="{C6DE59DF-1964-4F40-BFE0-0271FA9E7BFB}" type="datetime1">
              <a:rPr lang="de-DE" smtClean="0"/>
              <a:t>20.03.2023</a:t>
            </a:fld>
            <a:endParaRPr lang="de-DE" dirty="0"/>
          </a:p>
        </p:txBody>
      </p:sp>
      <p:graphicFrame>
        <p:nvGraphicFramePr>
          <p:cNvPr id="10" name="Inhaltsplatzhalter 8"/>
          <p:cNvGraphicFramePr>
            <a:graphicFrameLocks noGrp="1"/>
          </p:cNvGraphicFramePr>
          <p:nvPr>
            <p:ph sz="half" idx="2"/>
            <p:extLst>
              <p:ext uri="{D42A27DB-BD31-4B8C-83A1-F6EECF244321}">
                <p14:modId xmlns:p14="http://schemas.microsoft.com/office/powerpoint/2010/main" val="544896167"/>
              </p:ext>
            </p:extLst>
          </p:nvPr>
        </p:nvGraphicFramePr>
        <p:xfrm>
          <a:off x="4716463" y="1619250"/>
          <a:ext cx="4176712" cy="2616308"/>
        </p:xfrm>
        <a:graphic>
          <a:graphicData uri="http://schemas.openxmlformats.org/drawingml/2006/table">
            <a:tbl>
              <a:tblPr firstRow="1" bandRow="1">
                <a:tableStyleId>{2D5ABB26-0587-4C30-8999-92F81FD0307C}</a:tableStyleId>
              </a:tblPr>
              <a:tblGrid>
                <a:gridCol w="4176712">
                  <a:extLst>
                    <a:ext uri="{9D8B030D-6E8A-4147-A177-3AD203B41FA5}">
                      <a16:colId xmlns:a16="http://schemas.microsoft.com/office/drawing/2014/main" val="20000"/>
                    </a:ext>
                  </a:extLst>
                </a:gridCol>
              </a:tblGrid>
              <a:tr h="46855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2400" b="1" dirty="0" smtClean="0">
                          <a:solidFill>
                            <a:schemeClr val="tx1"/>
                          </a:solidFill>
                          <a:latin typeface="+mn-lt"/>
                        </a:rPr>
                        <a:t>Indirektes Zitat</a:t>
                      </a:r>
                    </a:p>
                  </a:txBody>
                  <a:tcPr marL="95639" marR="95639" marT="45707" marB="4570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62626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837142">
                <a:tc>
                  <a:txBody>
                    <a:bodyPr/>
                    <a:lstStyle/>
                    <a:p>
                      <a:pPr marL="342900" marR="0" indent="-342900" algn="l" defTabSz="457200" rtl="0" eaLnBrk="1" fontAlgn="auto" latinLnBrk="0" hangingPunct="1">
                        <a:lnSpc>
                          <a:spcPct val="100000"/>
                        </a:lnSpc>
                        <a:spcBef>
                          <a:spcPts val="0"/>
                        </a:spcBef>
                        <a:spcAft>
                          <a:spcPts val="0"/>
                        </a:spcAft>
                        <a:buClr>
                          <a:srgbClr val="C00000"/>
                        </a:buClr>
                        <a:buSzPct val="80000"/>
                        <a:buFont typeface="Wingdings" panose="05000000000000000000" pitchFamily="2" charset="2"/>
                        <a:buChar char="§"/>
                        <a:tabLst/>
                        <a:defRPr/>
                      </a:pPr>
                      <a:r>
                        <a:rPr lang="de-DE" sz="2400" dirty="0" smtClean="0">
                          <a:solidFill>
                            <a:schemeClr val="tx1"/>
                          </a:solidFill>
                          <a:latin typeface="+mn-lt"/>
                        </a:rPr>
                        <a:t>sinngemäß</a:t>
                      </a:r>
                    </a:p>
                    <a:p>
                      <a:pPr marL="342900" marR="0" indent="-342900" algn="l" defTabSz="457200" rtl="0" eaLnBrk="1" fontAlgn="auto" latinLnBrk="0" hangingPunct="1">
                        <a:lnSpc>
                          <a:spcPct val="100000"/>
                        </a:lnSpc>
                        <a:spcBef>
                          <a:spcPts val="0"/>
                        </a:spcBef>
                        <a:spcAft>
                          <a:spcPts val="0"/>
                        </a:spcAft>
                        <a:buClr>
                          <a:srgbClr val="C00000"/>
                        </a:buClr>
                        <a:buSzPct val="80000"/>
                        <a:buFont typeface="Wingdings" panose="05000000000000000000" pitchFamily="2" charset="2"/>
                        <a:buChar char="§"/>
                        <a:tabLst/>
                        <a:defRPr/>
                      </a:pPr>
                      <a:r>
                        <a:rPr lang="de-DE" sz="2400" dirty="0" smtClean="0">
                          <a:solidFill>
                            <a:schemeClr val="tx1"/>
                          </a:solidFill>
                          <a:latin typeface="+mn-lt"/>
                        </a:rPr>
                        <a:t>häufigste</a:t>
                      </a:r>
                      <a:r>
                        <a:rPr lang="de-DE" sz="2400" baseline="0" dirty="0" smtClean="0">
                          <a:solidFill>
                            <a:schemeClr val="tx1"/>
                          </a:solidFill>
                          <a:latin typeface="+mn-lt"/>
                        </a:rPr>
                        <a:t> Art des Zitierens</a:t>
                      </a:r>
                      <a:endParaRPr lang="de-DE" sz="2400" dirty="0" smtClean="0">
                        <a:solidFill>
                          <a:schemeClr val="tx1"/>
                        </a:solidFill>
                        <a:latin typeface="+mn-lt"/>
                      </a:endParaRPr>
                    </a:p>
                  </a:txBody>
                  <a:tcPr marL="95639" marR="95639" marT="45707" marB="4570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26262"/>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17331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de-DE" sz="2000" dirty="0" smtClean="0">
                        <a:solidFill>
                          <a:schemeClr val="tx1"/>
                        </a:solidFill>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r>
                        <a:rPr lang="de-DE" sz="2000" dirty="0" smtClean="0">
                          <a:solidFill>
                            <a:schemeClr val="tx1"/>
                          </a:solidFill>
                          <a:latin typeface="+mn-lt"/>
                        </a:rPr>
                        <a:t>Beispiel:</a:t>
                      </a:r>
                    </a:p>
                    <a:p>
                      <a:pPr marL="0" marR="0" indent="0" algn="l" defTabSz="457200" rtl="0" eaLnBrk="1" fontAlgn="auto" latinLnBrk="0" hangingPunct="1">
                        <a:lnSpc>
                          <a:spcPct val="100000"/>
                        </a:lnSpc>
                        <a:spcBef>
                          <a:spcPts val="0"/>
                        </a:spcBef>
                        <a:spcAft>
                          <a:spcPts val="0"/>
                        </a:spcAft>
                        <a:buClrTx/>
                        <a:buSzTx/>
                        <a:buFontTx/>
                        <a:buNone/>
                        <a:tabLst/>
                        <a:defRPr/>
                      </a:pPr>
                      <a:r>
                        <a:rPr lang="de-DE" sz="2000" dirty="0" smtClean="0">
                          <a:solidFill>
                            <a:schemeClr val="tx1"/>
                          </a:solidFill>
                          <a:latin typeface="+mn-lt"/>
                        </a:rPr>
                        <a:t>Wissen</a:t>
                      </a:r>
                      <a:r>
                        <a:rPr lang="de-DE" sz="2000" baseline="0" dirty="0" smtClean="0">
                          <a:solidFill>
                            <a:schemeClr val="tx1"/>
                          </a:solidFill>
                          <a:latin typeface="+mn-lt"/>
                        </a:rPr>
                        <a:t> entsteht durch Ordnung </a:t>
                      </a:r>
                      <a:r>
                        <a:rPr lang="de-DE" sz="2000" dirty="0" smtClean="0">
                          <a:solidFill>
                            <a:schemeClr val="tx1"/>
                          </a:solidFill>
                          <a:latin typeface="+mn-lt"/>
                        </a:rPr>
                        <a:t>(</a:t>
                      </a:r>
                      <a:r>
                        <a:rPr lang="de-DE" sz="2000" kern="1200" dirty="0" smtClean="0">
                          <a:solidFill>
                            <a:schemeClr val="tx1"/>
                          </a:solidFill>
                          <a:latin typeface="+mn-lt"/>
                        </a:rPr>
                        <a:t>vgl. </a:t>
                      </a:r>
                      <a:r>
                        <a:rPr lang="de-DE" sz="2000" dirty="0" smtClean="0">
                          <a:solidFill>
                            <a:schemeClr val="tx1"/>
                          </a:solidFill>
                          <a:latin typeface="+mn-lt"/>
                        </a:rPr>
                        <a:t>Ambrose Bierce)</a:t>
                      </a:r>
                      <a:r>
                        <a:rPr lang="de-DE" sz="2000" baseline="0" dirty="0" smtClean="0">
                          <a:solidFill>
                            <a:schemeClr val="tx1"/>
                          </a:solidFill>
                          <a:latin typeface="+mn-lt"/>
                        </a:rPr>
                        <a:t>. </a:t>
                      </a:r>
                      <a:endParaRPr lang="de-DE" sz="2000" dirty="0" smtClean="0">
                        <a:solidFill>
                          <a:schemeClr val="tx1"/>
                        </a:solidFill>
                        <a:latin typeface="+mn-lt"/>
                      </a:endParaRPr>
                    </a:p>
                  </a:txBody>
                  <a:tcPr marL="95639" marR="95639" marT="45707" marB="45707">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cxnSp>
        <p:nvCxnSpPr>
          <p:cNvPr id="13" name="Gerade Verbindung 12"/>
          <p:cNvCxnSpPr/>
          <p:nvPr/>
        </p:nvCxnSpPr>
        <p:spPr>
          <a:xfrm>
            <a:off x="323528" y="3861048"/>
            <a:ext cx="144016"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p:nvCxnSpPr>
        <p:spPr>
          <a:xfrm>
            <a:off x="2166708" y="4307610"/>
            <a:ext cx="144016"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954266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nhaltsplatzhalter 2"/>
          <p:cNvPicPr>
            <a:picLocks noGrp="1" noChangeAspect="1"/>
          </p:cNvPicPr>
          <p:nvPr>
            <p:ph sz="quarter" idx="10"/>
          </p:nvPr>
        </p:nvPicPr>
        <p:blipFill>
          <a:blip r:embed="rId2" cstate="email">
            <a:extLst>
              <a:ext uri="{28A0092B-C50C-407E-A947-70E740481C1C}">
                <a14:useLocalDpi xmlns:a14="http://schemas.microsoft.com/office/drawing/2010/main"/>
              </a:ext>
            </a:extLst>
          </a:blip>
          <a:stretch>
            <a:fillRect/>
          </a:stretch>
        </p:blipFill>
        <p:spPr>
          <a:xfrm>
            <a:off x="0" y="1385888"/>
            <a:ext cx="9144000" cy="3418840"/>
          </a:xfrm>
        </p:spPr>
      </p:pic>
      <p:sp>
        <p:nvSpPr>
          <p:cNvPr id="4" name="Titel 2"/>
          <p:cNvSpPr txBox="1">
            <a:spLocks/>
          </p:cNvSpPr>
          <p:nvPr/>
        </p:nvSpPr>
        <p:spPr>
          <a:xfrm>
            <a:off x="251521" y="260648"/>
            <a:ext cx="7632847" cy="792088"/>
          </a:xfrm>
          <a:prstGeom prst="rect">
            <a:avLst/>
          </a:prstGeom>
        </p:spPr>
        <p:txBody>
          <a:bodyPr/>
          <a:lstStyle>
            <a:lvl1pPr algn="ctr" defTabSz="914400" rtl="0" eaLnBrk="1" latinLnBrk="0" hangingPunct="1">
              <a:spcBef>
                <a:spcPct val="0"/>
              </a:spcBef>
              <a:buNone/>
              <a:defRPr sz="2400" b="1" kern="1200">
                <a:solidFill>
                  <a:schemeClr val="bg1">
                    <a:lumMod val="50000"/>
                  </a:schemeClr>
                </a:solidFill>
                <a:latin typeface="Arial" panose="020B0604020202020204" pitchFamily="34" charset="0"/>
                <a:ea typeface="+mj-ea"/>
                <a:cs typeface="Arial" panose="020B0604020202020204" pitchFamily="34" charset="0"/>
              </a:defRPr>
            </a:lvl1pPr>
          </a:lstStyle>
          <a:p>
            <a:pPr algn="l"/>
            <a:endParaRPr lang="de-DE" dirty="0"/>
          </a:p>
        </p:txBody>
      </p:sp>
    </p:spTree>
    <p:extLst>
      <p:ext uri="{BB962C8B-B14F-4D97-AF65-F5344CB8AC3E}">
        <p14:creationId xmlns:p14="http://schemas.microsoft.com/office/powerpoint/2010/main" val="108044861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8"/>
          <p:cNvSpPr>
            <a:spLocks noGrp="1"/>
          </p:cNvSpPr>
          <p:nvPr>
            <p:ph idx="1"/>
          </p:nvPr>
        </p:nvSpPr>
        <p:spPr/>
        <p:txBody>
          <a:bodyPr/>
          <a:lstStyle/>
          <a:p>
            <a:r>
              <a:rPr lang="de-DE" dirty="0">
                <a:hlinkClick r:id="rId2" action="ppaction://hlinksldjump"/>
              </a:rPr>
              <a:t>(Experten-)Interviews</a:t>
            </a:r>
            <a:endParaRPr lang="de-DE" dirty="0"/>
          </a:p>
          <a:p>
            <a:r>
              <a:rPr lang="de-DE" dirty="0" smtClean="0">
                <a:hlinkClick r:id="rId3" action="ppaction://hlinksldjump"/>
              </a:rPr>
              <a:t>Zitieren aus </a:t>
            </a:r>
            <a:r>
              <a:rPr lang="de-DE" dirty="0" err="1" smtClean="0">
                <a:hlinkClick r:id="rId3" action="ppaction://hlinksldjump"/>
              </a:rPr>
              <a:t>Statista</a:t>
            </a:r>
            <a:endParaRPr lang="de-DE" dirty="0" smtClean="0"/>
          </a:p>
          <a:p>
            <a:r>
              <a:rPr lang="de-DE" dirty="0" smtClean="0">
                <a:hlinkClick r:id="rId4" action="ppaction://hlinksldjump"/>
              </a:rPr>
              <a:t>Rechtsquellen</a:t>
            </a:r>
            <a:endParaRPr lang="de-DE" dirty="0" smtClean="0"/>
          </a:p>
          <a:p>
            <a:endParaRPr lang="de-DE" dirty="0"/>
          </a:p>
          <a:p>
            <a:r>
              <a:rPr lang="de-DE" dirty="0" smtClean="0">
                <a:hlinkClick r:id="rId5" action="ppaction://hlinksldjump"/>
              </a:rPr>
              <a:t>Weitere Informationen &amp; Quellen</a:t>
            </a:r>
            <a:endParaRPr lang="de-DE" dirty="0" smtClean="0"/>
          </a:p>
          <a:p>
            <a:endParaRPr lang="de-DE" dirty="0"/>
          </a:p>
        </p:txBody>
      </p:sp>
      <p:sp>
        <p:nvSpPr>
          <p:cNvPr id="8" name="Titel 7"/>
          <p:cNvSpPr>
            <a:spLocks noGrp="1"/>
          </p:cNvSpPr>
          <p:nvPr>
            <p:ph type="ctrTitle"/>
          </p:nvPr>
        </p:nvSpPr>
        <p:spPr/>
        <p:txBody>
          <a:bodyPr/>
          <a:lstStyle/>
          <a:p>
            <a:r>
              <a:rPr lang="de-DE" dirty="0" smtClean="0"/>
              <a:t>Anhang: Häufige </a:t>
            </a:r>
            <a:r>
              <a:rPr lang="de-DE" dirty="0"/>
              <a:t>Fragen</a:t>
            </a:r>
          </a:p>
        </p:txBody>
      </p:sp>
      <p:sp>
        <p:nvSpPr>
          <p:cNvPr id="6" name="Fußzeilenplatzhalter 5"/>
          <p:cNvSpPr>
            <a:spLocks noGrp="1"/>
          </p:cNvSpPr>
          <p:nvPr>
            <p:ph type="ftr" sz="quarter" idx="3"/>
          </p:nvPr>
        </p:nvSpPr>
        <p:spPr/>
        <p:txBody>
          <a:bodyPr/>
          <a:lstStyle/>
          <a:p>
            <a:r>
              <a:rPr lang="de-DE" smtClean="0"/>
              <a:t>Hochschule Landshut  |  www.haw-landshut.de</a:t>
            </a:r>
            <a:endParaRPr lang="de-DE" dirty="0"/>
          </a:p>
        </p:txBody>
      </p:sp>
      <p:sp>
        <p:nvSpPr>
          <p:cNvPr id="7" name="Datumsplatzhalter 6"/>
          <p:cNvSpPr>
            <a:spLocks noGrp="1"/>
          </p:cNvSpPr>
          <p:nvPr>
            <p:ph type="dt" sz="half" idx="2"/>
          </p:nvPr>
        </p:nvSpPr>
        <p:spPr/>
        <p:txBody>
          <a:bodyPr/>
          <a:lstStyle/>
          <a:p>
            <a:fld id="{C6DE59DF-1964-4F40-BFE0-0271FA9E7BFB}" type="datetime1">
              <a:rPr lang="de-DE" smtClean="0"/>
              <a:t>20.03.2023</a:t>
            </a:fld>
            <a:endParaRPr lang="de-DE" dirty="0"/>
          </a:p>
        </p:txBody>
      </p:sp>
    </p:spTree>
    <p:extLst>
      <p:ext uri="{BB962C8B-B14F-4D97-AF65-F5344CB8AC3E}">
        <p14:creationId xmlns:p14="http://schemas.microsoft.com/office/powerpoint/2010/main" val="91605790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Inhaltsplatzhalter 9"/>
          <p:cNvSpPr>
            <a:spLocks noGrp="1"/>
          </p:cNvSpPr>
          <p:nvPr>
            <p:ph idx="1"/>
          </p:nvPr>
        </p:nvSpPr>
        <p:spPr/>
        <p:txBody>
          <a:bodyPr>
            <a:noAutofit/>
          </a:bodyPr>
          <a:lstStyle/>
          <a:p>
            <a:pPr marL="0" indent="0">
              <a:buNone/>
            </a:pPr>
            <a:r>
              <a:rPr lang="de-DE" sz="1800" b="1" dirty="0" smtClean="0">
                <a:solidFill>
                  <a:schemeClr val="tx2"/>
                </a:solidFill>
              </a:rPr>
              <a:t>Empfehlung: Vorgehensweise mit </a:t>
            </a:r>
            <a:r>
              <a:rPr lang="de-DE" sz="1800" b="1" dirty="0" err="1" smtClean="0">
                <a:solidFill>
                  <a:schemeClr val="tx2"/>
                </a:solidFill>
              </a:rPr>
              <a:t>BetreuerIn</a:t>
            </a:r>
            <a:r>
              <a:rPr lang="de-DE" sz="1800" b="1" dirty="0" smtClean="0">
                <a:solidFill>
                  <a:schemeClr val="tx2"/>
                </a:solidFill>
              </a:rPr>
              <a:t> abstimmen</a:t>
            </a:r>
            <a:r>
              <a:rPr lang="de-DE" sz="1800" dirty="0" smtClean="0">
                <a:solidFill>
                  <a:schemeClr val="tx2"/>
                </a:solidFill>
              </a:rPr>
              <a:t>, </a:t>
            </a:r>
            <a:br>
              <a:rPr lang="de-DE" sz="1800" dirty="0" smtClean="0">
                <a:solidFill>
                  <a:schemeClr val="tx2"/>
                </a:solidFill>
              </a:rPr>
            </a:br>
            <a:r>
              <a:rPr lang="de-DE" sz="1800" dirty="0" smtClean="0">
                <a:solidFill>
                  <a:schemeClr val="tx2"/>
                </a:solidFill>
              </a:rPr>
              <a:t>Fragen könnten zum Beispiel sein:</a:t>
            </a:r>
          </a:p>
          <a:p>
            <a:r>
              <a:rPr lang="de-DE" sz="1800" dirty="0" smtClean="0">
                <a:solidFill>
                  <a:schemeClr val="tx2"/>
                </a:solidFill>
              </a:rPr>
              <a:t>Ist eine Dokumentation erforderlich? In welcher Form soll diese erfolgen?</a:t>
            </a:r>
          </a:p>
          <a:p>
            <a:r>
              <a:rPr lang="de-DE" sz="1800" dirty="0" smtClean="0">
                <a:solidFill>
                  <a:schemeClr val="tx2"/>
                </a:solidFill>
              </a:rPr>
              <a:t>Sollen Interviews im Literaturverzeichnis aufgeführt werden? Wenn ja, in welcher Form?</a:t>
            </a:r>
          </a:p>
          <a:p>
            <a:endParaRPr lang="de-DE" sz="1800" dirty="0" smtClean="0">
              <a:solidFill>
                <a:schemeClr val="tx2"/>
              </a:solidFill>
            </a:endParaRPr>
          </a:p>
          <a:p>
            <a:pPr marL="0" indent="0">
              <a:buNone/>
            </a:pPr>
            <a:r>
              <a:rPr lang="de-DE" sz="1800" dirty="0" smtClean="0">
                <a:solidFill>
                  <a:schemeClr val="tx2"/>
                </a:solidFill>
              </a:rPr>
              <a:t>In der Regel wird zur Verbesserung der Zitierfähigkeit für die Arbeit wichtiger Interviews empfohlen, das Gespräch zu dokumentieren. Die Form der Dokumentation reicht vom Gedächtnisprotokoll bis hin zum umfassenden Transkript. Es gilt als guter Stil, sich die Dokumentation vom Gesprächspartner bestätigen zu lassen. In die Dokumentation des Gesprächs gehören z.B. auch genauere Informationen zum Gesprächspartner, Datum und Art der Kommunikation. </a:t>
            </a:r>
          </a:p>
          <a:p>
            <a:pPr marL="0" indent="0">
              <a:buNone/>
            </a:pPr>
            <a:endParaRPr lang="de-DE" sz="1800" dirty="0" smtClean="0">
              <a:solidFill>
                <a:schemeClr val="tx2"/>
              </a:solidFill>
            </a:endParaRPr>
          </a:p>
          <a:p>
            <a:pPr marL="0" indent="0">
              <a:buNone/>
            </a:pPr>
            <a:r>
              <a:rPr lang="de-DE" sz="1400" dirty="0" smtClean="0">
                <a:solidFill>
                  <a:schemeClr val="tx2"/>
                </a:solidFill>
              </a:rPr>
              <a:t>(Beispielsweise nachzulesen bei Theisen 2021:160,236; </a:t>
            </a:r>
            <a:r>
              <a:rPr lang="de-DE" sz="1400" dirty="0" err="1" smtClean="0">
                <a:solidFill>
                  <a:schemeClr val="tx2"/>
                </a:solidFill>
              </a:rPr>
              <a:t>Prexl</a:t>
            </a:r>
            <a:r>
              <a:rPr lang="de-DE" sz="1400" dirty="0" smtClean="0">
                <a:solidFill>
                  <a:schemeClr val="tx2"/>
                </a:solidFill>
              </a:rPr>
              <a:t> 2019:216-218; Träger 2022:112-114;</a:t>
            </a:r>
            <a:br>
              <a:rPr lang="de-DE" sz="1400" dirty="0" smtClean="0">
                <a:solidFill>
                  <a:schemeClr val="tx2"/>
                </a:solidFill>
              </a:rPr>
            </a:br>
            <a:r>
              <a:rPr lang="de-DE" sz="1400" dirty="0" smtClean="0">
                <a:solidFill>
                  <a:schemeClr val="tx2"/>
                </a:solidFill>
              </a:rPr>
              <a:t> ausführlicher: Gläser 2010 </a:t>
            </a:r>
            <a:r>
              <a:rPr lang="de-DE" sz="1400" dirty="0">
                <a:solidFill>
                  <a:schemeClr val="tx2"/>
                </a:solidFill>
              </a:rPr>
              <a:t>Experteninterviews und qualitative </a:t>
            </a:r>
            <a:r>
              <a:rPr lang="de-DE" sz="1400" dirty="0" smtClean="0">
                <a:solidFill>
                  <a:schemeClr val="tx2"/>
                </a:solidFill>
              </a:rPr>
              <a:t>Inhaltsanalyse…)</a:t>
            </a:r>
          </a:p>
          <a:p>
            <a:pPr marL="0" indent="0">
              <a:buNone/>
            </a:pPr>
            <a:endParaRPr lang="de-DE" dirty="0" smtClean="0">
              <a:solidFill>
                <a:schemeClr val="tx2"/>
              </a:solidFill>
            </a:endParaRPr>
          </a:p>
        </p:txBody>
      </p:sp>
      <p:sp>
        <p:nvSpPr>
          <p:cNvPr id="9" name="Titel 8"/>
          <p:cNvSpPr>
            <a:spLocks noGrp="1"/>
          </p:cNvSpPr>
          <p:nvPr>
            <p:ph type="ctrTitle"/>
          </p:nvPr>
        </p:nvSpPr>
        <p:spPr/>
        <p:txBody>
          <a:bodyPr/>
          <a:lstStyle/>
          <a:p>
            <a:r>
              <a:rPr lang="de-DE" dirty="0" smtClean="0"/>
              <a:t>(Experten-)Interviews</a:t>
            </a:r>
            <a:r>
              <a:rPr lang="de-DE" dirty="0"/>
              <a:t> </a:t>
            </a:r>
            <a:r>
              <a:rPr lang="de-DE" dirty="0" smtClean="0"/>
              <a:t>		</a:t>
            </a:r>
            <a:br>
              <a:rPr lang="de-DE" dirty="0" smtClean="0"/>
            </a:br>
            <a:r>
              <a:rPr lang="de-DE" dirty="0" smtClean="0"/>
              <a:t>				</a:t>
            </a:r>
            <a:endParaRPr lang="de-DE" dirty="0"/>
          </a:p>
        </p:txBody>
      </p:sp>
      <p:sp>
        <p:nvSpPr>
          <p:cNvPr id="7" name="Fußzeilenplatzhalter 6"/>
          <p:cNvSpPr>
            <a:spLocks noGrp="1"/>
          </p:cNvSpPr>
          <p:nvPr>
            <p:ph type="ftr" sz="quarter" idx="3"/>
          </p:nvPr>
        </p:nvSpPr>
        <p:spPr/>
        <p:txBody>
          <a:bodyPr/>
          <a:lstStyle/>
          <a:p>
            <a:r>
              <a:rPr lang="de-DE" smtClean="0"/>
              <a:t>Hochschule Landshut  |  www.haw-landshut.de</a:t>
            </a:r>
            <a:endParaRPr lang="de-DE" dirty="0"/>
          </a:p>
        </p:txBody>
      </p:sp>
      <p:sp>
        <p:nvSpPr>
          <p:cNvPr id="8" name="Datumsplatzhalter 7"/>
          <p:cNvSpPr>
            <a:spLocks noGrp="1"/>
          </p:cNvSpPr>
          <p:nvPr>
            <p:ph type="dt" sz="half" idx="2"/>
          </p:nvPr>
        </p:nvSpPr>
        <p:spPr/>
        <p:txBody>
          <a:bodyPr/>
          <a:lstStyle/>
          <a:p>
            <a:fld id="{C6DE59DF-1964-4F40-BFE0-0271FA9E7BFB}" type="datetime1">
              <a:rPr lang="de-DE" smtClean="0"/>
              <a:t>20.03.2023</a:t>
            </a:fld>
            <a:endParaRPr lang="de-DE" dirty="0"/>
          </a:p>
        </p:txBody>
      </p:sp>
    </p:spTree>
    <p:extLst>
      <p:ext uri="{BB962C8B-B14F-4D97-AF65-F5344CB8AC3E}">
        <p14:creationId xmlns:p14="http://schemas.microsoft.com/office/powerpoint/2010/main" val="375439158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Inhaltsplatzhalter 1"/>
          <p:cNvSpPr>
            <a:spLocks noGrp="1"/>
          </p:cNvSpPr>
          <p:nvPr>
            <p:ph idx="1"/>
          </p:nvPr>
        </p:nvSpPr>
        <p:spPr>
          <a:noFill/>
          <a:ln w="3175">
            <a:noFill/>
          </a:ln>
        </p:spPr>
        <p:txBody>
          <a:bodyPr>
            <a:noAutofit/>
          </a:bodyPr>
          <a:lstStyle/>
          <a:p>
            <a:pPr marL="0" indent="0">
              <a:buNone/>
            </a:pPr>
            <a:r>
              <a:rPr lang="de-DE" sz="1800" b="1" dirty="0">
                <a:solidFill>
                  <a:schemeClr val="tx2"/>
                </a:solidFill>
              </a:rPr>
              <a:t>Empfehlung: Originalquelle der Daten </a:t>
            </a:r>
            <a:r>
              <a:rPr lang="de-DE" sz="1800" b="1" dirty="0" smtClean="0">
                <a:solidFill>
                  <a:schemeClr val="tx2"/>
                </a:solidFill>
              </a:rPr>
              <a:t>ansehen, prüfen</a:t>
            </a:r>
            <a:r>
              <a:rPr lang="de-DE" sz="1800" dirty="0" smtClean="0">
                <a:solidFill>
                  <a:schemeClr val="tx2"/>
                </a:solidFill>
              </a:rPr>
              <a:t> (meist </a:t>
            </a:r>
            <a:r>
              <a:rPr lang="de-DE" sz="1800" dirty="0">
                <a:solidFill>
                  <a:schemeClr val="tx2"/>
                </a:solidFill>
              </a:rPr>
              <a:t>finden sich dort noch weitere relevante Informationen für die </a:t>
            </a:r>
            <a:r>
              <a:rPr lang="de-DE" sz="1800" dirty="0" smtClean="0">
                <a:solidFill>
                  <a:schemeClr val="tx2"/>
                </a:solidFill>
              </a:rPr>
              <a:t>Arbeit) </a:t>
            </a:r>
            <a:r>
              <a:rPr lang="de-DE" sz="1800" b="1" dirty="0" smtClean="0">
                <a:solidFill>
                  <a:schemeClr val="tx2"/>
                </a:solidFill>
              </a:rPr>
              <a:t>und zitieren.</a:t>
            </a:r>
          </a:p>
          <a:p>
            <a:pPr marL="0" indent="0">
              <a:buNone/>
            </a:pPr>
            <a:endParaRPr lang="de-DE" sz="1800" dirty="0">
              <a:solidFill>
                <a:schemeClr val="tx2"/>
              </a:solidFill>
            </a:endParaRPr>
          </a:p>
          <a:p>
            <a:pPr marL="0" indent="0">
              <a:buNone/>
            </a:pPr>
            <a:r>
              <a:rPr lang="de-DE" sz="1800" dirty="0">
                <a:solidFill>
                  <a:schemeClr val="tx2"/>
                </a:solidFill>
              </a:rPr>
              <a:t>Ist dies nicht möglich, sollte </a:t>
            </a:r>
            <a:r>
              <a:rPr lang="de-DE" sz="1800" dirty="0" err="1">
                <a:solidFill>
                  <a:schemeClr val="tx2"/>
                </a:solidFill>
              </a:rPr>
              <a:t>Statista</a:t>
            </a:r>
            <a:r>
              <a:rPr lang="de-DE" sz="1800" dirty="0">
                <a:solidFill>
                  <a:schemeClr val="tx2"/>
                </a:solidFill>
              </a:rPr>
              <a:t> als Sekundärquelle zitiert werden, siehe Beispiele </a:t>
            </a:r>
            <a:r>
              <a:rPr lang="de-DE" sz="1800" dirty="0">
                <a:solidFill>
                  <a:schemeClr val="tx2"/>
                </a:solidFill>
                <a:hlinkClick r:id="rId2"/>
              </a:rPr>
              <a:t>FAQ </a:t>
            </a:r>
            <a:r>
              <a:rPr lang="de-DE" sz="1800" dirty="0" err="1" smtClean="0">
                <a:solidFill>
                  <a:schemeClr val="tx2"/>
                </a:solidFill>
                <a:hlinkClick r:id="rId2"/>
              </a:rPr>
              <a:t>Statista</a:t>
            </a:r>
            <a:r>
              <a:rPr lang="de-DE" sz="1800" dirty="0" smtClean="0">
                <a:solidFill>
                  <a:schemeClr val="tx2"/>
                </a:solidFill>
              </a:rPr>
              <a:t>: </a:t>
            </a:r>
            <a:endParaRPr lang="de-DE" sz="1800" dirty="0" smtClean="0">
              <a:solidFill>
                <a:schemeClr val="tx2"/>
              </a:solidFill>
            </a:endParaRPr>
          </a:p>
          <a:p>
            <a:pPr marL="0" indent="0">
              <a:buNone/>
            </a:pPr>
            <a:endParaRPr lang="de-DE" sz="1800" dirty="0">
              <a:solidFill>
                <a:schemeClr val="tx2"/>
              </a:solidFill>
            </a:endParaRPr>
          </a:p>
          <a:p>
            <a:pPr marL="0" indent="0">
              <a:buNone/>
            </a:pPr>
            <a:r>
              <a:rPr lang="de-DE" sz="1400" u="sng" dirty="0">
                <a:solidFill>
                  <a:schemeClr val="tx2"/>
                </a:solidFill>
              </a:rPr>
              <a:t>Zitat im </a:t>
            </a:r>
            <a:r>
              <a:rPr lang="de-DE" sz="1400" u="sng" dirty="0" smtClean="0">
                <a:solidFill>
                  <a:schemeClr val="tx2"/>
                </a:solidFill>
              </a:rPr>
              <a:t>Fließtext</a:t>
            </a:r>
            <a:r>
              <a:rPr lang="de-DE" sz="1400" dirty="0" smtClean="0">
                <a:solidFill>
                  <a:schemeClr val="tx2"/>
                </a:solidFill>
              </a:rPr>
              <a:t> </a:t>
            </a:r>
            <a:r>
              <a:rPr lang="de-DE" sz="1400" dirty="0">
                <a:solidFill>
                  <a:schemeClr val="tx2"/>
                </a:solidFill>
              </a:rPr>
              <a:t>(Bundesministerium für Umwelt, Naturschutz und Reaktorsicherheit, 2006).</a:t>
            </a:r>
          </a:p>
          <a:p>
            <a:pPr marL="0" indent="0">
              <a:buNone/>
            </a:pPr>
            <a:r>
              <a:rPr lang="de-DE" sz="1400" u="sng" dirty="0" smtClean="0">
                <a:solidFill>
                  <a:schemeClr val="tx2"/>
                </a:solidFill>
              </a:rPr>
              <a:t>Literaturverzeichnis: </a:t>
            </a:r>
            <a:r>
              <a:rPr lang="de-DE" sz="1400" dirty="0" smtClean="0">
                <a:solidFill>
                  <a:schemeClr val="tx2"/>
                </a:solidFill>
              </a:rPr>
              <a:t/>
            </a:r>
            <a:br>
              <a:rPr lang="de-DE" sz="1400" dirty="0" smtClean="0">
                <a:solidFill>
                  <a:schemeClr val="tx2"/>
                </a:solidFill>
              </a:rPr>
            </a:br>
            <a:r>
              <a:rPr lang="de-DE" sz="1400" dirty="0" smtClean="0">
                <a:solidFill>
                  <a:schemeClr val="tx2"/>
                </a:solidFill>
              </a:rPr>
              <a:t>Bundesministerium </a:t>
            </a:r>
            <a:r>
              <a:rPr lang="de-DE" sz="1400" dirty="0">
                <a:solidFill>
                  <a:schemeClr val="tx2"/>
                </a:solidFill>
              </a:rPr>
              <a:t>für Umwelt, Naturschutz und Reaktorsicherheit (2006): Umfrage zu „Was verbinden Sie persönlich mit dem Begriff "Fortschritt"?“, aus Umweltbewusstsein in Deutschland 2006, Seite 23, zitiert nach </a:t>
            </a:r>
            <a:r>
              <a:rPr lang="de-DE" sz="1400" u="sng" dirty="0">
                <a:solidFill>
                  <a:schemeClr val="tx2"/>
                </a:solidFill>
                <a:hlinkClick r:id="rId3" tooltip="Statista"/>
              </a:rPr>
              <a:t>de.statista.com</a:t>
            </a:r>
            <a:r>
              <a:rPr lang="de-DE" sz="1400" dirty="0">
                <a:solidFill>
                  <a:schemeClr val="tx2"/>
                </a:solidFill>
              </a:rPr>
              <a:t>, URL </a:t>
            </a:r>
            <a:r>
              <a:rPr lang="de-DE" sz="1400" u="sng" dirty="0">
                <a:solidFill>
                  <a:schemeClr val="tx2"/>
                </a:solidFill>
                <a:hlinkClick r:id="rId4" tooltip="Fortschrittsverständnis"/>
              </a:rPr>
              <a:t>http://de.statista.com/statistik/daten/studie/133/umfrage/fortschrittsverstaendnis/</a:t>
            </a:r>
            <a:r>
              <a:rPr lang="de-DE" sz="1400" dirty="0">
                <a:solidFill>
                  <a:schemeClr val="tx2"/>
                </a:solidFill>
              </a:rPr>
              <a:t>, Abruf am </a:t>
            </a:r>
            <a:r>
              <a:rPr lang="de-DE" sz="1400" dirty="0" smtClean="0">
                <a:solidFill>
                  <a:schemeClr val="tx2"/>
                </a:solidFill>
              </a:rPr>
              <a:t>27.05.2008.</a:t>
            </a:r>
          </a:p>
          <a:p>
            <a:pPr marL="0" indent="0">
              <a:buNone/>
            </a:pPr>
            <a:endParaRPr lang="de-DE" sz="900" dirty="0">
              <a:solidFill>
                <a:schemeClr val="tx2"/>
              </a:solidFill>
            </a:endParaRPr>
          </a:p>
          <a:p>
            <a:pPr marL="0" indent="0">
              <a:buNone/>
            </a:pPr>
            <a:r>
              <a:rPr lang="de-DE" sz="1800" dirty="0">
                <a:solidFill>
                  <a:schemeClr val="tx2"/>
                </a:solidFill>
              </a:rPr>
              <a:t>Die genaue Darstellung ist natürlich abhängig vom </a:t>
            </a:r>
            <a:r>
              <a:rPr lang="de-DE" sz="1800" dirty="0" smtClean="0">
                <a:solidFill>
                  <a:schemeClr val="tx2"/>
                </a:solidFill>
              </a:rPr>
              <a:t>Zitationsstil</a:t>
            </a:r>
            <a:r>
              <a:rPr lang="de-DE" sz="1800" dirty="0">
                <a:solidFill>
                  <a:schemeClr val="tx2"/>
                </a:solidFill>
              </a:rPr>
              <a:t>.</a:t>
            </a:r>
          </a:p>
          <a:p>
            <a:pPr marL="0" indent="0">
              <a:buNone/>
            </a:pPr>
            <a:endParaRPr lang="de-DE" sz="1400" dirty="0" smtClean="0">
              <a:solidFill>
                <a:schemeClr val="tx2"/>
              </a:solidFill>
            </a:endParaRPr>
          </a:p>
          <a:p>
            <a:pPr marL="0" indent="0">
              <a:buNone/>
            </a:pPr>
            <a:endParaRPr lang="de-DE" sz="1400" dirty="0">
              <a:solidFill>
                <a:schemeClr val="tx2"/>
              </a:solidFill>
            </a:endParaRPr>
          </a:p>
          <a:p>
            <a:pPr marL="0" indent="0">
              <a:buNone/>
            </a:pPr>
            <a:r>
              <a:rPr lang="de-DE" sz="1400" dirty="0" smtClean="0">
                <a:solidFill>
                  <a:schemeClr val="tx2"/>
                </a:solidFill>
              </a:rPr>
              <a:t>(</a:t>
            </a:r>
            <a:r>
              <a:rPr lang="de-DE" sz="1400" dirty="0">
                <a:solidFill>
                  <a:schemeClr val="tx2"/>
                </a:solidFill>
              </a:rPr>
              <a:t>Beispielsweise nachzulesen bei </a:t>
            </a:r>
            <a:r>
              <a:rPr lang="de-DE" sz="1400" dirty="0" err="1" smtClean="0">
                <a:solidFill>
                  <a:schemeClr val="tx2"/>
                </a:solidFill>
                <a:hlinkClick r:id="rId5"/>
              </a:rPr>
              <a:t>Hoepner</a:t>
            </a:r>
            <a:r>
              <a:rPr lang="de-DE" sz="1400" dirty="0" smtClean="0">
                <a:solidFill>
                  <a:schemeClr val="tx2"/>
                </a:solidFill>
                <a:hlinkClick r:id="rId5"/>
              </a:rPr>
              <a:t> 2016</a:t>
            </a:r>
            <a:r>
              <a:rPr lang="de-DE" sz="1400" dirty="0" smtClean="0">
                <a:solidFill>
                  <a:schemeClr val="tx2"/>
                </a:solidFill>
              </a:rPr>
              <a:t>; </a:t>
            </a:r>
            <a:r>
              <a:rPr lang="de-DE" sz="1400" dirty="0" err="1" smtClean="0">
                <a:solidFill>
                  <a:schemeClr val="tx2"/>
                </a:solidFill>
                <a:hlinkClick r:id="rId2"/>
              </a:rPr>
              <a:t>Statista</a:t>
            </a:r>
            <a:r>
              <a:rPr lang="de-DE" sz="1400" dirty="0" smtClean="0">
                <a:solidFill>
                  <a:schemeClr val="tx2"/>
                </a:solidFill>
                <a:hlinkClick r:id="rId2"/>
              </a:rPr>
              <a:t> 2017</a:t>
            </a:r>
            <a:r>
              <a:rPr lang="de-DE" sz="1400" dirty="0" smtClean="0">
                <a:solidFill>
                  <a:schemeClr val="tx2"/>
                </a:solidFill>
              </a:rPr>
              <a:t>)</a:t>
            </a:r>
            <a:endParaRPr lang="de-DE" sz="1400" dirty="0">
              <a:solidFill>
                <a:schemeClr val="tx2"/>
              </a:solidFill>
            </a:endParaRPr>
          </a:p>
        </p:txBody>
      </p:sp>
      <p:sp>
        <p:nvSpPr>
          <p:cNvPr id="3" name="Titel 2"/>
          <p:cNvSpPr>
            <a:spLocks noGrp="1"/>
          </p:cNvSpPr>
          <p:nvPr>
            <p:ph type="ctrTitle"/>
          </p:nvPr>
        </p:nvSpPr>
        <p:spPr/>
        <p:txBody>
          <a:bodyPr/>
          <a:lstStyle/>
          <a:p>
            <a:r>
              <a:rPr lang="de-DE" dirty="0" smtClean="0"/>
              <a:t>Zitieren aus </a:t>
            </a:r>
            <a:r>
              <a:rPr lang="de-DE" dirty="0" err="1" smtClean="0"/>
              <a:t>Statista</a:t>
            </a:r>
            <a:endParaRPr lang="de-DE" dirty="0"/>
          </a:p>
        </p:txBody>
      </p:sp>
      <p:sp>
        <p:nvSpPr>
          <p:cNvPr id="4" name="Fußzeilenplatzhalter 3"/>
          <p:cNvSpPr>
            <a:spLocks noGrp="1"/>
          </p:cNvSpPr>
          <p:nvPr>
            <p:ph type="ftr" sz="quarter" idx="3"/>
          </p:nvPr>
        </p:nvSpPr>
        <p:spPr/>
        <p:txBody>
          <a:bodyPr/>
          <a:lstStyle/>
          <a:p>
            <a:r>
              <a:rPr lang="de-DE" smtClean="0"/>
              <a:t>Hochschule Landshut  |  www.haw-landshut.de</a:t>
            </a:r>
            <a:endParaRPr lang="de-DE" dirty="0"/>
          </a:p>
        </p:txBody>
      </p:sp>
      <p:sp>
        <p:nvSpPr>
          <p:cNvPr id="5" name="Datumsplatzhalter 4"/>
          <p:cNvSpPr>
            <a:spLocks noGrp="1"/>
          </p:cNvSpPr>
          <p:nvPr>
            <p:ph type="dt" sz="half" idx="2"/>
          </p:nvPr>
        </p:nvSpPr>
        <p:spPr/>
        <p:txBody>
          <a:bodyPr/>
          <a:lstStyle/>
          <a:p>
            <a:fld id="{C6DE59DF-1964-4F40-BFE0-0271FA9E7BFB}" type="datetime1">
              <a:rPr lang="de-DE" smtClean="0"/>
              <a:t>20.03.2023</a:t>
            </a:fld>
            <a:endParaRPr lang="de-DE" dirty="0"/>
          </a:p>
        </p:txBody>
      </p:sp>
      <p:sp>
        <p:nvSpPr>
          <p:cNvPr id="6" name="Rechteck 5"/>
          <p:cNvSpPr/>
          <p:nvPr/>
        </p:nvSpPr>
        <p:spPr>
          <a:xfrm>
            <a:off x="251520" y="3410528"/>
            <a:ext cx="8640960" cy="1512168"/>
          </a:xfrm>
          <a:prstGeom prst="rect">
            <a:avLst/>
          </a:prstGeom>
          <a:no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816404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fontScale="70000" lnSpcReduction="20000"/>
          </a:bodyPr>
          <a:lstStyle/>
          <a:p>
            <a:pPr marL="0" indent="0">
              <a:buNone/>
            </a:pPr>
            <a:r>
              <a:rPr lang="de-DE" dirty="0"/>
              <a:t>Für das Zitieren von Rechtsquellen gibt es eigene Richtlinien, die noch dazu je nach Disziplin unterschiedlich ausgelegt werden</a:t>
            </a:r>
            <a:r>
              <a:rPr lang="de-DE" dirty="0" smtClean="0"/>
              <a:t>.</a:t>
            </a:r>
          </a:p>
          <a:p>
            <a:pPr marL="0" indent="0">
              <a:buNone/>
            </a:pPr>
            <a:endParaRPr lang="de-DE" dirty="0"/>
          </a:p>
          <a:p>
            <a:pPr marL="0" indent="0">
              <a:buNone/>
            </a:pPr>
            <a:r>
              <a:rPr lang="de-DE" dirty="0"/>
              <a:t>Grundsätzlich gilt: Die </a:t>
            </a:r>
            <a:r>
              <a:rPr lang="de-DE" u="sng" dirty="0"/>
              <a:t>amtliche</a:t>
            </a:r>
            <a:r>
              <a:rPr lang="de-DE" dirty="0"/>
              <a:t> Veröffentlichung von Gesetzen oder Verordnungen wird zitiert, das ist die Rechtsquelle selbst oder das Bundesgesetzblatt. </a:t>
            </a:r>
            <a:r>
              <a:rPr lang="de-DE" dirty="0" smtClean="0"/>
              <a:t/>
            </a:r>
            <a:br>
              <a:rPr lang="de-DE" dirty="0" smtClean="0"/>
            </a:br>
            <a:endParaRPr lang="de-DE" dirty="0" smtClean="0"/>
          </a:p>
          <a:p>
            <a:pPr marL="0" indent="0">
              <a:buNone/>
            </a:pPr>
            <a:r>
              <a:rPr lang="de-DE" dirty="0" smtClean="0"/>
              <a:t>Beispiel</a:t>
            </a:r>
            <a:r>
              <a:rPr lang="de-DE" dirty="0"/>
              <a:t>: Sie lesen in einem </a:t>
            </a:r>
            <a:r>
              <a:rPr lang="de-DE" dirty="0" smtClean="0"/>
              <a:t>Fachbuch </a:t>
            </a:r>
            <a:r>
              <a:rPr lang="de-DE" dirty="0"/>
              <a:t>etwas zum Schutzauftrag des </a:t>
            </a:r>
            <a:r>
              <a:rPr lang="de-DE" dirty="0" smtClean="0"/>
              <a:t>Jugendamtes: </a:t>
            </a:r>
            <a:endParaRPr lang="de-DE" dirty="0"/>
          </a:p>
          <a:p>
            <a:pPr marL="0" indent="0">
              <a:buNone/>
            </a:pPr>
            <a:r>
              <a:rPr lang="de-DE" u="sng" dirty="0"/>
              <a:t>Nicht</a:t>
            </a:r>
            <a:r>
              <a:rPr lang="de-DE" dirty="0"/>
              <a:t>: Beyer, Thomas: Recht für die Soziale Arbeit, 1. Aufl. 2017, Nomos Verlag</a:t>
            </a:r>
          </a:p>
          <a:p>
            <a:pPr marL="0" indent="0">
              <a:buNone/>
            </a:pPr>
            <a:r>
              <a:rPr lang="de-DE" u="sng" dirty="0"/>
              <a:t>Sondern</a:t>
            </a:r>
            <a:r>
              <a:rPr lang="de-DE" dirty="0"/>
              <a:t>: - i.d.R. bei erster Nennung - Sozialgesetzbuch (SGB), danach i.d.R. die Abkürzung verwenden, z.B. § 8 a SGB VIII </a:t>
            </a:r>
          </a:p>
          <a:p>
            <a:pPr marL="0" indent="0">
              <a:buNone/>
            </a:pPr>
            <a:r>
              <a:rPr lang="de-DE" dirty="0"/>
              <a:t> </a:t>
            </a:r>
            <a:endParaRPr lang="de-DE" dirty="0" smtClean="0"/>
          </a:p>
          <a:p>
            <a:pPr marL="0" indent="0">
              <a:buNone/>
            </a:pPr>
            <a:r>
              <a:rPr lang="de-DE" dirty="0" smtClean="0"/>
              <a:t>Juristisches Literaturverzeichnis </a:t>
            </a:r>
          </a:p>
          <a:p>
            <a:r>
              <a:rPr lang="de-DE" dirty="0" smtClean="0"/>
              <a:t>enthält keine Primärquellen wie </a:t>
            </a:r>
            <a:r>
              <a:rPr lang="de-DE" dirty="0"/>
              <a:t>Gesetzestexte oder </a:t>
            </a:r>
            <a:r>
              <a:rPr lang="de-DE" dirty="0" smtClean="0"/>
              <a:t>Rechtsprechung</a:t>
            </a:r>
          </a:p>
          <a:p>
            <a:r>
              <a:rPr lang="de-DE" dirty="0" smtClean="0"/>
              <a:t>Bei Bedarf: </a:t>
            </a:r>
            <a:r>
              <a:rPr lang="de-DE" dirty="0"/>
              <a:t>separates Gesetzgebungs- oder </a:t>
            </a:r>
            <a:r>
              <a:rPr lang="de-DE" dirty="0" smtClean="0"/>
              <a:t>Rechtsprechungsverzeichnis </a:t>
            </a:r>
          </a:p>
          <a:p>
            <a:pPr marL="0" lvl="0" indent="0">
              <a:buNone/>
            </a:pPr>
            <a:endParaRPr lang="de-DE" sz="1800" dirty="0" smtClean="0">
              <a:solidFill>
                <a:srgbClr val="626262"/>
              </a:solidFill>
            </a:endParaRPr>
          </a:p>
          <a:p>
            <a:pPr marL="0" lvl="0" indent="0">
              <a:buNone/>
            </a:pPr>
            <a:endParaRPr lang="de-DE" sz="1800" dirty="0">
              <a:solidFill>
                <a:srgbClr val="626262"/>
              </a:solidFill>
            </a:endParaRPr>
          </a:p>
          <a:p>
            <a:pPr marL="0" lvl="0" indent="0">
              <a:buNone/>
            </a:pPr>
            <a:r>
              <a:rPr lang="de-DE" sz="2000" dirty="0">
                <a:solidFill>
                  <a:srgbClr val="626262"/>
                </a:solidFill>
              </a:rPr>
              <a:t>(Beispielsweise nachzulesen bei Theisen </a:t>
            </a:r>
            <a:r>
              <a:rPr lang="de-DE" sz="2000" dirty="0" smtClean="0">
                <a:solidFill>
                  <a:srgbClr val="626262"/>
                </a:solidFill>
              </a:rPr>
              <a:t>2021:</a:t>
            </a:r>
            <a:r>
              <a:rPr lang="de-DE" sz="2000" dirty="0" smtClean="0">
                <a:ea typeface="Calibri" panose="020F0502020204030204" pitchFamily="34" charset="0"/>
                <a:cs typeface="Times New Roman" panose="02020603050405020304" pitchFamily="18" charset="0"/>
              </a:rPr>
              <a:t>70-71,181-185</a:t>
            </a:r>
            <a:r>
              <a:rPr lang="de-DE" sz="2000" dirty="0" smtClean="0">
                <a:solidFill>
                  <a:srgbClr val="626262"/>
                </a:solidFill>
              </a:rPr>
              <a:t>; </a:t>
            </a:r>
            <a:r>
              <a:rPr lang="de-DE" sz="2000" dirty="0" err="1">
                <a:solidFill>
                  <a:srgbClr val="626262"/>
                </a:solidFill>
              </a:rPr>
              <a:t>Prexl</a:t>
            </a:r>
            <a:r>
              <a:rPr lang="de-DE" sz="2000" dirty="0">
                <a:solidFill>
                  <a:srgbClr val="626262"/>
                </a:solidFill>
              </a:rPr>
              <a:t> </a:t>
            </a:r>
            <a:r>
              <a:rPr lang="de-DE" sz="2000" dirty="0" smtClean="0">
                <a:solidFill>
                  <a:srgbClr val="626262"/>
                </a:solidFill>
              </a:rPr>
              <a:t>2019:</a:t>
            </a:r>
            <a:r>
              <a:rPr lang="de-DE" sz="2000" dirty="0" smtClean="0">
                <a:ea typeface="Calibri" panose="020F0502020204030204" pitchFamily="34" charset="0"/>
                <a:cs typeface="Times New Roman" panose="02020603050405020304" pitchFamily="18" charset="0"/>
              </a:rPr>
              <a:t>257–263</a:t>
            </a:r>
            <a:r>
              <a:rPr lang="de-DE" sz="2000" dirty="0" smtClean="0">
                <a:solidFill>
                  <a:srgbClr val="626262"/>
                </a:solidFill>
              </a:rPr>
              <a:t>; </a:t>
            </a:r>
            <a:r>
              <a:rPr lang="de-DE" sz="2000" dirty="0">
                <a:solidFill>
                  <a:srgbClr val="626262"/>
                </a:solidFill>
              </a:rPr>
              <a:t>Träger </a:t>
            </a:r>
            <a:r>
              <a:rPr lang="de-DE" sz="2000" dirty="0" smtClean="0">
                <a:solidFill>
                  <a:srgbClr val="626262"/>
                </a:solidFill>
              </a:rPr>
              <a:t>2022:106-108</a:t>
            </a:r>
            <a:r>
              <a:rPr lang="de-DE" sz="2000" dirty="0" smtClean="0">
                <a:solidFill>
                  <a:srgbClr val="626262"/>
                </a:solidFill>
              </a:rPr>
              <a:t>; </a:t>
            </a:r>
            <a:r>
              <a:rPr lang="de-DE" sz="2000" dirty="0" smtClean="0">
                <a:solidFill>
                  <a:srgbClr val="626262"/>
                </a:solidFill>
                <a:hlinkClick r:id="rId2"/>
              </a:rPr>
              <a:t>TH Nürnberg</a:t>
            </a:r>
            <a:r>
              <a:rPr lang="de-DE" sz="2000" dirty="0">
                <a:solidFill>
                  <a:srgbClr val="626262"/>
                </a:solidFill>
              </a:rPr>
              <a:t> </a:t>
            </a:r>
            <a:r>
              <a:rPr lang="de-DE" sz="2000" dirty="0" smtClean="0">
                <a:solidFill>
                  <a:srgbClr val="626262"/>
                </a:solidFill>
              </a:rPr>
              <a:t>; Möllers </a:t>
            </a:r>
            <a:r>
              <a:rPr lang="de-DE" sz="2000" dirty="0" smtClean="0">
                <a:solidFill>
                  <a:srgbClr val="626262"/>
                </a:solidFill>
              </a:rPr>
              <a:t>2014:149-151</a:t>
            </a:r>
            <a:r>
              <a:rPr lang="de-DE" sz="2000" dirty="0" smtClean="0">
                <a:solidFill>
                  <a:srgbClr val="626262"/>
                </a:solidFill>
              </a:rPr>
              <a:t>)</a:t>
            </a:r>
            <a:endParaRPr lang="de-DE" sz="2000" dirty="0">
              <a:solidFill>
                <a:srgbClr val="626262"/>
              </a:solidFill>
            </a:endParaRPr>
          </a:p>
        </p:txBody>
      </p:sp>
      <p:sp>
        <p:nvSpPr>
          <p:cNvPr id="3" name="Titel 2"/>
          <p:cNvSpPr>
            <a:spLocks noGrp="1"/>
          </p:cNvSpPr>
          <p:nvPr>
            <p:ph type="ctrTitle"/>
          </p:nvPr>
        </p:nvSpPr>
        <p:spPr/>
        <p:txBody>
          <a:bodyPr/>
          <a:lstStyle/>
          <a:p>
            <a:r>
              <a:rPr lang="de-DE" dirty="0" smtClean="0"/>
              <a:t>Rechtsquellen</a:t>
            </a:r>
            <a:endParaRPr lang="de-DE" dirty="0"/>
          </a:p>
        </p:txBody>
      </p:sp>
      <p:sp>
        <p:nvSpPr>
          <p:cNvPr id="4" name="Fußzeilenplatzhalter 3"/>
          <p:cNvSpPr>
            <a:spLocks noGrp="1"/>
          </p:cNvSpPr>
          <p:nvPr>
            <p:ph type="ftr" sz="quarter" idx="3"/>
          </p:nvPr>
        </p:nvSpPr>
        <p:spPr/>
        <p:txBody>
          <a:bodyPr/>
          <a:lstStyle/>
          <a:p>
            <a:r>
              <a:rPr lang="de-DE" smtClean="0"/>
              <a:t>Hochschule Landshut  |  www.haw-landshut.de</a:t>
            </a:r>
            <a:endParaRPr lang="de-DE" dirty="0"/>
          </a:p>
        </p:txBody>
      </p:sp>
      <p:sp>
        <p:nvSpPr>
          <p:cNvPr id="5" name="Datumsplatzhalter 4"/>
          <p:cNvSpPr>
            <a:spLocks noGrp="1"/>
          </p:cNvSpPr>
          <p:nvPr>
            <p:ph type="dt" sz="half" idx="2"/>
          </p:nvPr>
        </p:nvSpPr>
        <p:spPr/>
        <p:txBody>
          <a:bodyPr/>
          <a:lstStyle/>
          <a:p>
            <a:fld id="{C6DE59DF-1964-4F40-BFE0-0271FA9E7BFB}" type="datetime1">
              <a:rPr lang="de-DE" smtClean="0"/>
              <a:t>20.03.2023</a:t>
            </a:fld>
            <a:endParaRPr lang="de-DE" dirty="0"/>
          </a:p>
        </p:txBody>
      </p:sp>
    </p:spTree>
    <p:extLst>
      <p:ext uri="{BB962C8B-B14F-4D97-AF65-F5344CB8AC3E}">
        <p14:creationId xmlns:p14="http://schemas.microsoft.com/office/powerpoint/2010/main" val="11638368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7"/>
          <p:cNvSpPr>
            <a:spLocks noGrp="1"/>
          </p:cNvSpPr>
          <p:nvPr>
            <p:ph idx="1"/>
          </p:nvPr>
        </p:nvSpPr>
        <p:spPr/>
        <p:txBody>
          <a:bodyPr>
            <a:normAutofit fontScale="70000" lnSpcReduction="20000"/>
          </a:bodyPr>
          <a:lstStyle/>
          <a:p>
            <a:pPr>
              <a:spcBef>
                <a:spcPts val="600"/>
              </a:spcBef>
            </a:pPr>
            <a:r>
              <a:rPr lang="de-DE" sz="1400" dirty="0"/>
              <a:t>Althaus, Marco (2011): Allgemeinwissen in der Arbeit - zitieren oder nicht?, W wie Wissenschaft, [online] http://w-wie-wissenschaft.blogspot.com/2011/05/allgemeinwissen-in-der-arbeit-zitieren.html [20.03.2023].</a:t>
            </a:r>
            <a:r>
              <a:rPr lang="de-DE" altLang="de-DE" sz="1400" dirty="0" err="1" smtClean="0">
                <a:ea typeface="Geneva"/>
                <a:cs typeface="Geneva"/>
              </a:rPr>
              <a:t>Böhner</a:t>
            </a:r>
            <a:r>
              <a:rPr lang="de-DE" altLang="de-DE" sz="1400" dirty="0" smtClean="0">
                <a:ea typeface="Geneva"/>
                <a:cs typeface="Geneva"/>
              </a:rPr>
              <a:t>, Dörte (2011): Kriterien zur Bewertung von Quellen. Online verfügbar unter </a:t>
            </a:r>
            <a:r>
              <a:rPr lang="de-DE" altLang="de-DE" sz="1400" dirty="0" smtClean="0">
                <a:ea typeface="Geneva"/>
                <a:cs typeface="Geneva"/>
                <a:hlinkClick r:id="rId2"/>
              </a:rPr>
              <a:t>https://www.flickr.com/photos/bibliothekarin/6216876369/sizes/o/in/set-72157626135350940</a:t>
            </a:r>
            <a:r>
              <a:rPr lang="de-DE" altLang="de-DE" sz="1400" dirty="0" smtClean="0">
                <a:ea typeface="Geneva"/>
                <a:cs typeface="Geneva"/>
              </a:rPr>
              <a:t>, zuletzt geprüft am 30.03.2016.</a:t>
            </a:r>
          </a:p>
          <a:p>
            <a:pPr>
              <a:spcBef>
                <a:spcPts val="600"/>
              </a:spcBef>
            </a:pPr>
            <a:r>
              <a:rPr lang="de-DE" sz="1400" dirty="0" err="1"/>
              <a:t>Böhner</a:t>
            </a:r>
            <a:r>
              <a:rPr lang="de-DE" sz="1400" dirty="0"/>
              <a:t>, Dörte (o.J.): Kriterien zur Bewertung von Quellen, [online] https://www.flickr.com/photos/bibliothekarin/6216876369/sizes/o/in/set-72157626135350940 [20.03.2023].</a:t>
            </a:r>
          </a:p>
          <a:p>
            <a:pPr>
              <a:spcBef>
                <a:spcPts val="600"/>
              </a:spcBef>
            </a:pPr>
            <a:r>
              <a:rPr lang="de-DE" sz="1400" dirty="0" err="1"/>
              <a:t>Folz</a:t>
            </a:r>
            <a:r>
              <a:rPr lang="de-DE" sz="1400" dirty="0"/>
              <a:t>, Kristina; Brauner, Detlef Jürgen (2017): Studi-SOS Bachelor- und Masterarbeit, 2. Auflage Sternenfels: Wissenschaft &amp; Praxis.</a:t>
            </a:r>
            <a:r>
              <a:rPr lang="en-US" sz="1400" dirty="0" smtClean="0"/>
              <a:t>.</a:t>
            </a:r>
            <a:r>
              <a:rPr lang="de-DE" altLang="de-DE" sz="1400" dirty="0" smtClean="0">
                <a:sym typeface="Wingdings" panose="05000000000000000000" pitchFamily="2" charset="2"/>
                <a:hlinkClick r:id="rId3"/>
              </a:rPr>
              <a:t>  Signatur 20/AK 39580 F671(2)</a:t>
            </a:r>
            <a:r>
              <a:rPr lang="de-DE" sz="1400" dirty="0" smtClean="0"/>
              <a:t> </a:t>
            </a:r>
          </a:p>
          <a:p>
            <a:pPr>
              <a:spcBef>
                <a:spcPts val="600"/>
              </a:spcBef>
            </a:pPr>
            <a:r>
              <a:rPr lang="de-DE" sz="1400" dirty="0"/>
              <a:t>Gläser, Jochen; </a:t>
            </a:r>
            <a:r>
              <a:rPr lang="de-DE" sz="1400" dirty="0" err="1"/>
              <a:t>Laudel</a:t>
            </a:r>
            <a:r>
              <a:rPr lang="de-DE" sz="1400" dirty="0"/>
              <a:t>, Grit (2010): Experteninterviews und qualitative Inhaltsanalyse, 4. Auflage Wiesbaden: VS, Verlag für Sozialwissenschaften (Lehrbuch).</a:t>
            </a:r>
            <a:r>
              <a:rPr lang="de-DE" sz="1400" dirty="0" smtClean="0">
                <a:sym typeface="Wingdings" panose="05000000000000000000" pitchFamily="2" charset="2"/>
                <a:hlinkClick r:id="rId4"/>
              </a:rPr>
              <a:t> Lehrbuchsammlung Signatur MR 2400 G543(4)</a:t>
            </a:r>
            <a:endParaRPr lang="de-DE" sz="1400" dirty="0" smtClean="0">
              <a:sym typeface="Wingdings" panose="05000000000000000000" pitchFamily="2" charset="2"/>
            </a:endParaRPr>
          </a:p>
          <a:p>
            <a:pPr>
              <a:spcBef>
                <a:spcPts val="600"/>
              </a:spcBef>
            </a:pPr>
            <a:r>
              <a:rPr lang="de-DE" sz="1400" dirty="0"/>
              <a:t>Lindner, Benjamin (2022): Wissenschaftliches Arbeiten, 2. Auflage Hamburg: Maximilian Verlag (Schriftenreihe).</a:t>
            </a:r>
            <a:endParaRPr lang="en-US" sz="1400" dirty="0" smtClean="0"/>
          </a:p>
          <a:p>
            <a:pPr>
              <a:spcBef>
                <a:spcPts val="600"/>
              </a:spcBef>
            </a:pPr>
            <a:r>
              <a:rPr lang="de-DE" sz="1400" dirty="0"/>
              <a:t>Möllers, Thomas M. J. (2014): Juristische Arbeitstechnik und wissenschaftliches Arbeiten, 7. Auflage München: </a:t>
            </a:r>
            <a:r>
              <a:rPr lang="de-DE" sz="1400" dirty="0" err="1"/>
              <a:t>Vahlen</a:t>
            </a:r>
            <a:r>
              <a:rPr lang="de-DE" sz="1400" dirty="0"/>
              <a:t> (</a:t>
            </a:r>
            <a:r>
              <a:rPr lang="de-DE" sz="1400" dirty="0" err="1"/>
              <a:t>Vahlen</a:t>
            </a:r>
            <a:r>
              <a:rPr lang="de-DE" sz="1400" dirty="0"/>
              <a:t> Jura).</a:t>
            </a:r>
            <a:r>
              <a:rPr lang="de-DE" altLang="de-DE" sz="1400" dirty="0" smtClean="0">
                <a:sym typeface="Wingdings" panose="05000000000000000000" pitchFamily="2" charset="2"/>
                <a:hlinkClick r:id="rId5"/>
              </a:rPr>
              <a:t> Signatur 20/PC 5720 M693(7)</a:t>
            </a:r>
            <a:r>
              <a:rPr lang="de-DE" sz="1400" dirty="0" smtClean="0"/>
              <a:t> </a:t>
            </a:r>
          </a:p>
          <a:p>
            <a:pPr>
              <a:spcBef>
                <a:spcPts val="600"/>
              </a:spcBef>
            </a:pPr>
            <a:r>
              <a:rPr lang="de-DE" sz="1400" dirty="0" err="1"/>
              <a:t>Prexl</a:t>
            </a:r>
            <a:r>
              <a:rPr lang="de-DE" sz="1400" dirty="0"/>
              <a:t>, Lydia (2019): Mit digitalen Quellen arbeiten, 3. Auflage Paderborn: Ferdinand Schöningh (UTB). </a:t>
            </a:r>
            <a:r>
              <a:rPr lang="de-DE" altLang="de-DE" sz="1100" dirty="0" smtClean="0">
                <a:ea typeface="Geneva"/>
                <a:cs typeface="Geneva"/>
                <a:sym typeface="Wingdings" panose="05000000000000000000" pitchFamily="2" charset="2"/>
                <a:hlinkClick r:id="rId6"/>
              </a:rPr>
              <a:t></a:t>
            </a:r>
            <a:r>
              <a:rPr lang="de-DE" altLang="de-DE" sz="1400" dirty="0" smtClean="0">
                <a:ea typeface="Geneva"/>
                <a:cs typeface="Geneva"/>
                <a:sym typeface="Wingdings" panose="05000000000000000000" pitchFamily="2" charset="2"/>
                <a:hlinkClick r:id="rId6"/>
              </a:rPr>
              <a:t> Lehrbuchsammlung, Signatur 15</a:t>
            </a:r>
            <a:r>
              <a:rPr lang="de-DE" sz="1400" dirty="0" smtClean="0">
                <a:hlinkClick r:id="rId6"/>
              </a:rPr>
              <a:t>/AK 39580 P944(3)</a:t>
            </a:r>
            <a:r>
              <a:rPr lang="de-DE" sz="1400" dirty="0" smtClean="0"/>
              <a:t> oder </a:t>
            </a:r>
            <a:r>
              <a:rPr lang="de-DE" altLang="de-DE" sz="1400" dirty="0" smtClean="0">
                <a:ea typeface="Geneva"/>
                <a:cs typeface="Geneva"/>
                <a:sym typeface="Wingdings" panose="05000000000000000000" pitchFamily="2" charset="2"/>
              </a:rPr>
              <a:t>als </a:t>
            </a:r>
            <a:r>
              <a:rPr lang="de-DE" altLang="de-DE" sz="1400" dirty="0" smtClean="0">
                <a:ea typeface="Geneva"/>
                <a:cs typeface="Geneva"/>
                <a:sym typeface="Wingdings" panose="05000000000000000000" pitchFamily="2" charset="2"/>
                <a:hlinkClick r:id="rId7"/>
              </a:rPr>
              <a:t>E-Book</a:t>
            </a:r>
            <a:endParaRPr lang="de-DE" sz="1400" dirty="0" smtClean="0"/>
          </a:p>
          <a:p>
            <a:pPr>
              <a:spcBef>
                <a:spcPts val="600"/>
              </a:spcBef>
            </a:pPr>
            <a:r>
              <a:rPr lang="sv-SE" sz="1400" dirty="0"/>
              <a:t>Statista GmbH (2023): Statista - Das Statistik-Portal, Statista, [online] https://de.statista.com/getting-started/willkommen-bei-statista [20.03.2023</a:t>
            </a:r>
            <a:r>
              <a:rPr lang="sv-SE" sz="1400" dirty="0" smtClean="0"/>
              <a:t>].</a:t>
            </a:r>
          </a:p>
          <a:p>
            <a:pPr>
              <a:spcBef>
                <a:spcPts val="600"/>
              </a:spcBef>
            </a:pPr>
            <a:r>
              <a:rPr lang="de-DE" sz="1400" dirty="0"/>
              <a:t>TH Nürnberg (2022): Wie zitiere ich Gesetze?, [online] https://www.th-nuernberg.de/fileadmin/zentrale-einrichtungen/leko/Dokumente/%C3%9Cberfachliche_Kompetenzen/SZHandouts_2022/34_-_Gesetze_zitieren.pdf.</a:t>
            </a:r>
            <a:endParaRPr lang="sv-SE" sz="1400" dirty="0" smtClean="0"/>
          </a:p>
          <a:p>
            <a:pPr>
              <a:spcBef>
                <a:spcPts val="600"/>
              </a:spcBef>
            </a:pPr>
            <a:r>
              <a:rPr lang="de-DE" sz="1400" dirty="0" smtClean="0"/>
              <a:t>Technische </a:t>
            </a:r>
            <a:r>
              <a:rPr lang="de-DE" sz="1400" dirty="0"/>
              <a:t>Universität München (2022): TUM-Zitierleitfaden, [online] https://mediatum.ub.tum.de/doc/1231945/1231945.pdf [09.02.2023</a:t>
            </a:r>
            <a:r>
              <a:rPr lang="de-DE" sz="1400" dirty="0" smtClean="0"/>
              <a:t>].</a:t>
            </a:r>
          </a:p>
          <a:p>
            <a:pPr>
              <a:spcBef>
                <a:spcPts val="600"/>
              </a:spcBef>
            </a:pPr>
            <a:r>
              <a:rPr lang="de-DE" sz="1400" dirty="0"/>
              <a:t>Theisen, Manuel René (2021): Wissenschaftliches Arbeiten, 18. Auflage München: Verlag Franz </a:t>
            </a:r>
            <a:r>
              <a:rPr lang="de-DE" sz="1400" dirty="0" err="1" smtClean="0"/>
              <a:t>Vahlen</a:t>
            </a:r>
            <a:r>
              <a:rPr lang="de-DE" sz="1400" dirty="0" smtClean="0"/>
              <a:t>. </a:t>
            </a:r>
            <a:r>
              <a:rPr lang="de-DE" altLang="de-DE" sz="1400" dirty="0" smtClean="0">
                <a:ea typeface="Geneva"/>
                <a:cs typeface="Geneva"/>
                <a:sym typeface="Wingdings" panose="05000000000000000000" pitchFamily="2" charset="2"/>
                <a:hlinkClick r:id="rId8"/>
              </a:rPr>
              <a:t> Lehrbuchsammlung, Signatur 15/AK 39540 T377 W8(17) </a:t>
            </a:r>
            <a:r>
              <a:rPr lang="de-DE" sz="1400" dirty="0" smtClean="0"/>
              <a:t> oder </a:t>
            </a:r>
            <a:r>
              <a:rPr lang="de-DE" altLang="de-DE" sz="1400" dirty="0" smtClean="0">
                <a:ea typeface="Geneva"/>
                <a:cs typeface="Geneva"/>
                <a:sym typeface="Wingdings" panose="05000000000000000000" pitchFamily="2" charset="2"/>
              </a:rPr>
              <a:t>als </a:t>
            </a:r>
            <a:r>
              <a:rPr lang="de-DE" altLang="de-DE" sz="1400" dirty="0" smtClean="0">
                <a:ea typeface="Geneva"/>
                <a:cs typeface="Geneva"/>
                <a:sym typeface="Wingdings" panose="05000000000000000000" pitchFamily="2" charset="2"/>
                <a:hlinkClick r:id="rId9"/>
              </a:rPr>
              <a:t>E-Book</a:t>
            </a:r>
            <a:endParaRPr lang="de-DE" sz="1400" dirty="0" smtClean="0"/>
          </a:p>
          <a:p>
            <a:pPr>
              <a:spcBef>
                <a:spcPts val="600"/>
              </a:spcBef>
            </a:pPr>
            <a:r>
              <a:rPr lang="de-DE" sz="1400" dirty="0"/>
              <a:t>Träger, Thomas (2022): Zitieren 2.0, 3. Auflage München: Verlag Franz </a:t>
            </a:r>
            <a:r>
              <a:rPr lang="de-DE" sz="1400" dirty="0" err="1"/>
              <a:t>Vahlen</a:t>
            </a:r>
            <a:r>
              <a:rPr lang="de-DE" sz="1400" dirty="0"/>
              <a:t>.</a:t>
            </a:r>
            <a:r>
              <a:rPr lang="de-DE" altLang="de-DE" sz="1100" dirty="0" smtClean="0">
                <a:ea typeface="Geneva"/>
                <a:cs typeface="Geneva"/>
                <a:sym typeface="Wingdings" panose="05000000000000000000" pitchFamily="2" charset="2"/>
                <a:hlinkClick r:id="rId10"/>
              </a:rPr>
              <a:t></a:t>
            </a:r>
            <a:r>
              <a:rPr lang="de-DE" altLang="de-DE" sz="1400" dirty="0" smtClean="0">
                <a:ea typeface="Geneva"/>
                <a:cs typeface="Geneva"/>
                <a:sym typeface="Wingdings" panose="05000000000000000000" pitchFamily="2" charset="2"/>
                <a:hlinkClick r:id="rId10"/>
              </a:rPr>
              <a:t> </a:t>
            </a:r>
            <a:r>
              <a:rPr lang="de-DE" altLang="de-DE" sz="1400" dirty="0" smtClean="0">
                <a:ea typeface="Geneva"/>
                <a:cs typeface="Geneva"/>
                <a:hlinkClick r:id="rId11"/>
              </a:rPr>
              <a:t>Lehrbuchsammlung, Signatur 15/AK 39580 T764(3)</a:t>
            </a:r>
            <a:r>
              <a:rPr lang="de-DE" sz="1400" dirty="0" smtClean="0"/>
              <a:t> oder </a:t>
            </a:r>
            <a:r>
              <a:rPr lang="de-DE" altLang="de-DE" sz="1400" dirty="0" smtClean="0">
                <a:ea typeface="Geneva"/>
                <a:cs typeface="Geneva"/>
                <a:sym typeface="Wingdings" panose="05000000000000000000" pitchFamily="2" charset="2"/>
              </a:rPr>
              <a:t>als </a:t>
            </a:r>
            <a:r>
              <a:rPr lang="de-DE" altLang="de-DE" sz="1400" dirty="0" smtClean="0">
                <a:ea typeface="Geneva"/>
                <a:cs typeface="Geneva"/>
                <a:sym typeface="Wingdings" panose="05000000000000000000" pitchFamily="2" charset="2"/>
                <a:hlinkClick r:id="rId12"/>
              </a:rPr>
              <a:t>E-Book</a:t>
            </a:r>
            <a:r>
              <a:rPr lang="de-DE" altLang="de-DE" sz="1400" dirty="0" smtClean="0">
                <a:ea typeface="Geneva"/>
                <a:cs typeface="Geneva"/>
                <a:sym typeface="Wingdings" panose="05000000000000000000" pitchFamily="2" charset="2"/>
              </a:rPr>
              <a:t> </a:t>
            </a:r>
          </a:p>
          <a:p>
            <a:pPr>
              <a:spcBef>
                <a:spcPts val="600"/>
              </a:spcBef>
            </a:pPr>
            <a:r>
              <a:rPr lang="de-DE" altLang="de-DE" sz="1400" dirty="0">
                <a:ea typeface="Geneva"/>
                <a:cs typeface="Geneva"/>
              </a:rPr>
              <a:t>Weber, Daniela (2021): Die erfolgreiche Abschlussarbeit für </a:t>
            </a:r>
            <a:r>
              <a:rPr lang="de-DE" altLang="de-DE" sz="1400" dirty="0" err="1">
                <a:ea typeface="Geneva"/>
                <a:cs typeface="Geneva"/>
              </a:rPr>
              <a:t>Dummies</a:t>
            </a:r>
            <a:r>
              <a:rPr lang="de-DE" altLang="de-DE" sz="1400" dirty="0">
                <a:ea typeface="Geneva"/>
                <a:cs typeface="Geneva"/>
              </a:rPr>
              <a:t>, 4. Auflage Weinheim: </a:t>
            </a:r>
            <a:r>
              <a:rPr lang="de-DE" altLang="de-DE" sz="1400" dirty="0" err="1">
                <a:ea typeface="Geneva"/>
                <a:cs typeface="Geneva"/>
              </a:rPr>
              <a:t>Wiley</a:t>
            </a:r>
            <a:r>
              <a:rPr lang="de-DE" altLang="de-DE" sz="1400" dirty="0">
                <a:ea typeface="Geneva"/>
                <a:cs typeface="Geneva"/>
              </a:rPr>
              <a:t>-VCH (... für </a:t>
            </a:r>
            <a:r>
              <a:rPr lang="de-DE" altLang="de-DE" sz="1400" dirty="0" err="1">
                <a:ea typeface="Geneva"/>
                <a:cs typeface="Geneva"/>
              </a:rPr>
              <a:t>Dummies</a:t>
            </a:r>
            <a:r>
              <a:rPr lang="de-DE" altLang="de-DE" sz="1400" dirty="0">
                <a:ea typeface="Geneva"/>
                <a:cs typeface="Geneva"/>
              </a:rPr>
              <a:t>).. </a:t>
            </a:r>
            <a:r>
              <a:rPr lang="de-DE" altLang="de-DE" sz="1400" dirty="0" smtClean="0">
                <a:sym typeface="Wingdings" panose="05000000000000000000" pitchFamily="2" charset="2"/>
                <a:hlinkClick r:id="rId13"/>
              </a:rPr>
              <a:t> Lehrbuchsammlung Signatur AK 39580 W373(4) </a:t>
            </a:r>
            <a:r>
              <a:rPr lang="de-DE" sz="1400" dirty="0" smtClean="0">
                <a:hlinkClick r:id="rId13"/>
              </a:rPr>
              <a:t> </a:t>
            </a:r>
            <a:endParaRPr lang="de-DE" sz="1800" dirty="0" smtClean="0"/>
          </a:p>
          <a:p>
            <a:pPr marL="0" indent="0">
              <a:buNone/>
            </a:pPr>
            <a:endParaRPr lang="de-DE" sz="1800" dirty="0"/>
          </a:p>
        </p:txBody>
      </p:sp>
      <p:sp>
        <p:nvSpPr>
          <p:cNvPr id="7" name="Titel 6"/>
          <p:cNvSpPr>
            <a:spLocks noGrp="1"/>
          </p:cNvSpPr>
          <p:nvPr>
            <p:ph type="ctrTitle"/>
          </p:nvPr>
        </p:nvSpPr>
        <p:spPr/>
        <p:txBody>
          <a:bodyPr/>
          <a:lstStyle/>
          <a:p>
            <a:r>
              <a:rPr lang="de-DE" dirty="0" smtClean="0"/>
              <a:t>Weitere Informationen &amp; Quellen</a:t>
            </a:r>
            <a:endParaRPr lang="de-DE" dirty="0"/>
          </a:p>
        </p:txBody>
      </p:sp>
      <p:sp>
        <p:nvSpPr>
          <p:cNvPr id="5" name="Fußzeilenplatzhalter 4"/>
          <p:cNvSpPr>
            <a:spLocks noGrp="1"/>
          </p:cNvSpPr>
          <p:nvPr>
            <p:ph type="ftr" sz="quarter" idx="3"/>
          </p:nvPr>
        </p:nvSpPr>
        <p:spPr/>
        <p:txBody>
          <a:bodyPr/>
          <a:lstStyle/>
          <a:p>
            <a:r>
              <a:rPr lang="de-DE" smtClean="0"/>
              <a:t>Hochschule Landshut  |  www.haw-landshut.de</a:t>
            </a:r>
            <a:endParaRPr lang="de-DE" dirty="0"/>
          </a:p>
        </p:txBody>
      </p:sp>
      <p:sp>
        <p:nvSpPr>
          <p:cNvPr id="6" name="Datumsplatzhalter 5"/>
          <p:cNvSpPr>
            <a:spLocks noGrp="1"/>
          </p:cNvSpPr>
          <p:nvPr>
            <p:ph type="dt" sz="half" idx="2"/>
          </p:nvPr>
        </p:nvSpPr>
        <p:spPr/>
        <p:txBody>
          <a:bodyPr/>
          <a:lstStyle/>
          <a:p>
            <a:fld id="{C6DE59DF-1964-4F40-BFE0-0271FA9E7BFB}" type="datetime1">
              <a:rPr lang="de-DE" smtClean="0"/>
              <a:t>20.03.2023</a:t>
            </a:fld>
            <a:endParaRPr lang="de-DE" dirty="0"/>
          </a:p>
        </p:txBody>
      </p:sp>
    </p:spTree>
    <p:extLst>
      <p:ext uri="{BB962C8B-B14F-4D97-AF65-F5344CB8AC3E}">
        <p14:creationId xmlns:p14="http://schemas.microsoft.com/office/powerpoint/2010/main" val="245155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a:lnSpc>
                <a:spcPct val="100000"/>
              </a:lnSpc>
            </a:pPr>
            <a:r>
              <a:rPr lang="de-DE" altLang="de-DE" b="1" dirty="0">
                <a:solidFill>
                  <a:schemeClr val="tx1"/>
                </a:solidFill>
                <a:ea typeface="Geneva"/>
                <a:cs typeface="Geneva"/>
              </a:rPr>
              <a:t>Originaltext</a:t>
            </a:r>
            <a:r>
              <a:rPr lang="de-DE" altLang="de-DE" dirty="0">
                <a:solidFill>
                  <a:schemeClr val="tx1"/>
                </a:solidFill>
                <a:ea typeface="Geneva"/>
                <a:cs typeface="Geneva"/>
              </a:rPr>
              <a:t>: </a:t>
            </a:r>
            <a:endParaRPr lang="de-DE" altLang="de-DE" dirty="0" smtClean="0">
              <a:solidFill>
                <a:schemeClr val="tx1"/>
              </a:solidFill>
              <a:ea typeface="Geneva"/>
              <a:cs typeface="Geneva"/>
            </a:endParaRPr>
          </a:p>
          <a:p>
            <a:pPr>
              <a:lnSpc>
                <a:spcPct val="100000"/>
              </a:lnSpc>
            </a:pPr>
            <a:endParaRPr lang="de-DE" altLang="de-DE" sz="1400" dirty="0">
              <a:solidFill>
                <a:schemeClr val="tx1"/>
              </a:solidFill>
              <a:ea typeface="Geneva"/>
              <a:cs typeface="Geneva"/>
            </a:endParaRPr>
          </a:p>
          <a:p>
            <a:pPr marL="361950" lvl="1" indent="0">
              <a:spcBef>
                <a:spcPct val="0"/>
              </a:spcBef>
              <a:buFont typeface="Symbol" pitchFamily="18" charset="2"/>
              <a:buNone/>
            </a:pPr>
            <a:r>
              <a:rPr lang="de-DE" altLang="de-DE" dirty="0">
                <a:solidFill>
                  <a:schemeClr val="tx1"/>
                </a:solidFill>
                <a:ea typeface="Geneva"/>
                <a:cs typeface="Geneva"/>
              </a:rPr>
              <a:t>Ein Zitat in diesem Sinne ist eine wörtlich oder sinngemäß </a:t>
            </a:r>
            <a:r>
              <a:rPr lang="de-DE" altLang="de-DE" dirty="0" err="1" smtClean="0">
                <a:solidFill>
                  <a:schemeClr val="tx1"/>
                </a:solidFill>
                <a:ea typeface="Geneva"/>
                <a:cs typeface="Geneva"/>
              </a:rPr>
              <a:t>übernomene</a:t>
            </a:r>
            <a:r>
              <a:rPr lang="de-DE" altLang="de-DE" dirty="0" smtClean="0">
                <a:solidFill>
                  <a:schemeClr val="tx1"/>
                </a:solidFill>
                <a:ea typeface="Geneva"/>
                <a:cs typeface="Geneva"/>
              </a:rPr>
              <a:t> </a:t>
            </a:r>
            <a:r>
              <a:rPr lang="de-DE" altLang="de-DE" dirty="0">
                <a:solidFill>
                  <a:schemeClr val="tx1"/>
                </a:solidFill>
                <a:ea typeface="Geneva"/>
                <a:cs typeface="Geneva"/>
              </a:rPr>
              <a:t>geistige Leistung </a:t>
            </a:r>
            <a:r>
              <a:rPr lang="de-DE" altLang="de-DE" u="sng" dirty="0">
                <a:solidFill>
                  <a:schemeClr val="tx1"/>
                </a:solidFill>
                <a:ea typeface="Geneva"/>
                <a:cs typeface="Geneva"/>
              </a:rPr>
              <a:t>Dritter</a:t>
            </a:r>
            <a:r>
              <a:rPr lang="de-DE" altLang="de-DE" dirty="0">
                <a:solidFill>
                  <a:schemeClr val="tx1"/>
                </a:solidFill>
                <a:ea typeface="Geneva"/>
                <a:cs typeface="Geneva"/>
              </a:rPr>
              <a:t>, beispielsweise deren Auffassungen, Daten, Deutungen, Ergebnisse, Gedanken, Meinungen, Schlussfolgerungen</a:t>
            </a:r>
            <a:r>
              <a:rPr lang="de-DE" altLang="de-DE" dirty="0" smtClean="0">
                <a:solidFill>
                  <a:schemeClr val="tx1"/>
                </a:solidFill>
                <a:ea typeface="Geneva"/>
                <a:cs typeface="Geneva"/>
              </a:rPr>
              <a:t>.</a:t>
            </a:r>
          </a:p>
          <a:p>
            <a:pPr marL="361950" lvl="1" indent="0">
              <a:spcBef>
                <a:spcPct val="0"/>
              </a:spcBef>
              <a:buFont typeface="Symbol" pitchFamily="18" charset="2"/>
              <a:buNone/>
            </a:pPr>
            <a:endParaRPr lang="de-DE" altLang="de-DE" dirty="0">
              <a:solidFill>
                <a:schemeClr val="tx1"/>
              </a:solidFill>
              <a:ea typeface="Geneva"/>
              <a:cs typeface="Geneva"/>
            </a:endParaRPr>
          </a:p>
          <a:p>
            <a:pPr>
              <a:lnSpc>
                <a:spcPct val="100000"/>
              </a:lnSpc>
            </a:pPr>
            <a:r>
              <a:rPr lang="de-DE" altLang="de-DE" b="1" dirty="0">
                <a:solidFill>
                  <a:schemeClr val="tx1"/>
                </a:solidFill>
                <a:ea typeface="Geneva"/>
                <a:cs typeface="Geneva"/>
              </a:rPr>
              <a:t>Zitat:</a:t>
            </a:r>
          </a:p>
          <a:p>
            <a:pPr marL="361950" lvl="1" indent="0">
              <a:spcBef>
                <a:spcPct val="0"/>
              </a:spcBef>
              <a:buFont typeface="Symbol" pitchFamily="18" charset="2"/>
              <a:buNone/>
            </a:pPr>
            <a:r>
              <a:rPr lang="de-DE" altLang="de-DE" dirty="0">
                <a:solidFill>
                  <a:schemeClr val="tx1"/>
                </a:solidFill>
                <a:ea typeface="Geneva"/>
                <a:cs typeface="Geneva"/>
              </a:rPr>
              <a:t>Zitate definieren sich nach Müller als „wörtlich  oder sinngemäß  </a:t>
            </a:r>
            <a:r>
              <a:rPr lang="de-DE" altLang="de-DE" dirty="0" err="1">
                <a:solidFill>
                  <a:schemeClr val="tx1"/>
                </a:solidFill>
                <a:ea typeface="Geneva"/>
                <a:cs typeface="Geneva"/>
              </a:rPr>
              <a:t>übernomene</a:t>
            </a:r>
            <a:r>
              <a:rPr lang="de-DE" altLang="de-DE" dirty="0">
                <a:ea typeface="Geneva"/>
                <a:cs typeface="Geneva"/>
              </a:rPr>
              <a:t> </a:t>
            </a:r>
            <a:r>
              <a:rPr lang="de-DE" altLang="de-DE" dirty="0">
                <a:solidFill>
                  <a:srgbClr val="00B050"/>
                </a:solidFill>
                <a:ea typeface="Geneva"/>
                <a:cs typeface="Geneva"/>
              </a:rPr>
              <a:t>[sic!] </a:t>
            </a:r>
            <a:r>
              <a:rPr lang="de-DE" altLang="de-DE" dirty="0">
                <a:solidFill>
                  <a:schemeClr val="tx1"/>
                </a:solidFill>
                <a:ea typeface="Geneva"/>
                <a:cs typeface="Geneva"/>
              </a:rPr>
              <a:t>geistige Leistung</a:t>
            </a:r>
            <a:r>
              <a:rPr lang="de-DE" altLang="de-DE" dirty="0">
                <a:solidFill>
                  <a:srgbClr val="00B050"/>
                </a:solidFill>
                <a:ea typeface="Geneva"/>
                <a:cs typeface="Geneva"/>
              </a:rPr>
              <a:t>[en] </a:t>
            </a:r>
            <a:r>
              <a:rPr lang="de-DE" altLang="de-DE" u="sng" dirty="0">
                <a:solidFill>
                  <a:schemeClr val="tx1"/>
                </a:solidFill>
                <a:ea typeface="Geneva"/>
                <a:cs typeface="Geneva"/>
              </a:rPr>
              <a:t>Dritter</a:t>
            </a:r>
            <a:r>
              <a:rPr lang="de-DE" altLang="de-DE" dirty="0">
                <a:ea typeface="Geneva"/>
                <a:cs typeface="Geneva"/>
              </a:rPr>
              <a:t> </a:t>
            </a:r>
            <a:r>
              <a:rPr lang="de-DE" altLang="de-DE" dirty="0">
                <a:solidFill>
                  <a:srgbClr val="00B050"/>
                </a:solidFill>
                <a:ea typeface="Geneva"/>
                <a:cs typeface="Geneva"/>
              </a:rPr>
              <a:t>[Hervorhebung im Original]</a:t>
            </a:r>
            <a:r>
              <a:rPr lang="de-DE" altLang="de-DE" dirty="0">
                <a:ea typeface="Geneva"/>
                <a:cs typeface="Geneva"/>
              </a:rPr>
              <a:t>, </a:t>
            </a:r>
            <a:r>
              <a:rPr lang="de-DE" altLang="de-DE" dirty="0">
                <a:solidFill>
                  <a:schemeClr val="tx1"/>
                </a:solidFill>
                <a:ea typeface="Geneva"/>
                <a:cs typeface="Geneva"/>
              </a:rPr>
              <a:t>beispielsweise deren </a:t>
            </a:r>
            <a:r>
              <a:rPr lang="de-DE" altLang="de-DE" dirty="0">
                <a:solidFill>
                  <a:srgbClr val="00B050"/>
                </a:solidFill>
                <a:ea typeface="Geneva"/>
                <a:cs typeface="Geneva"/>
              </a:rPr>
              <a:t>[...] </a:t>
            </a:r>
            <a:r>
              <a:rPr lang="de-DE" altLang="de-DE" dirty="0">
                <a:solidFill>
                  <a:schemeClr val="tx1"/>
                </a:solidFill>
                <a:ea typeface="Geneva"/>
                <a:cs typeface="Geneva"/>
              </a:rPr>
              <a:t>Ergebnisse, Gedanken, Meinungen </a:t>
            </a:r>
            <a:r>
              <a:rPr lang="de-DE" altLang="de-DE" dirty="0">
                <a:solidFill>
                  <a:srgbClr val="00B050"/>
                </a:solidFill>
                <a:ea typeface="Geneva"/>
                <a:cs typeface="Geneva"/>
              </a:rPr>
              <a:t>[und] </a:t>
            </a:r>
            <a:r>
              <a:rPr lang="de-DE" altLang="de-DE" u="sng" dirty="0">
                <a:solidFill>
                  <a:schemeClr val="tx1"/>
                </a:solidFill>
                <a:ea typeface="Geneva"/>
                <a:cs typeface="Geneva"/>
              </a:rPr>
              <a:t>Schlussfolgerungen</a:t>
            </a:r>
            <a:r>
              <a:rPr lang="de-DE" altLang="de-DE" dirty="0">
                <a:solidFill>
                  <a:srgbClr val="00B050"/>
                </a:solidFill>
                <a:ea typeface="Geneva"/>
                <a:cs typeface="Geneva"/>
              </a:rPr>
              <a:t> [Hervorhebung durch den Verfasser]</a:t>
            </a:r>
            <a:r>
              <a:rPr lang="de-DE" altLang="de-DE" dirty="0">
                <a:ea typeface="Geneva"/>
                <a:cs typeface="Geneva"/>
              </a:rPr>
              <a:t>.</a:t>
            </a:r>
            <a:r>
              <a:rPr lang="de-DE" altLang="de-DE" dirty="0">
                <a:solidFill>
                  <a:schemeClr val="tx1"/>
                </a:solidFill>
                <a:ea typeface="Geneva"/>
                <a:cs typeface="Geneva"/>
              </a:rPr>
              <a:t>“ (Müller, </a:t>
            </a:r>
            <a:r>
              <a:rPr lang="de-DE" altLang="de-DE" dirty="0" smtClean="0">
                <a:solidFill>
                  <a:schemeClr val="tx1"/>
                </a:solidFill>
                <a:ea typeface="Geneva"/>
                <a:cs typeface="Geneva"/>
              </a:rPr>
              <a:t>2023, </a:t>
            </a:r>
            <a:r>
              <a:rPr lang="de-DE" altLang="de-DE" dirty="0">
                <a:solidFill>
                  <a:schemeClr val="tx1"/>
                </a:solidFill>
                <a:ea typeface="Geneva"/>
                <a:cs typeface="Geneva"/>
              </a:rPr>
              <a:t>S.34)</a:t>
            </a:r>
          </a:p>
          <a:p>
            <a:endParaRPr lang="de-DE" dirty="0"/>
          </a:p>
        </p:txBody>
      </p:sp>
      <p:sp>
        <p:nvSpPr>
          <p:cNvPr id="3" name="Titel 2"/>
          <p:cNvSpPr>
            <a:spLocks noGrp="1"/>
          </p:cNvSpPr>
          <p:nvPr>
            <p:ph type="ctrTitle"/>
          </p:nvPr>
        </p:nvSpPr>
        <p:spPr/>
        <p:txBody>
          <a:bodyPr/>
          <a:lstStyle/>
          <a:p>
            <a:r>
              <a:rPr lang="de-DE" altLang="de-DE" dirty="0">
                <a:ea typeface="Geneva"/>
                <a:cs typeface="Geneva"/>
              </a:rPr>
              <a:t>Direkte Zitate: Auslassungen und Ergänzungen</a:t>
            </a:r>
            <a:endParaRPr lang="de-DE" dirty="0"/>
          </a:p>
        </p:txBody>
      </p:sp>
      <p:sp>
        <p:nvSpPr>
          <p:cNvPr id="4" name="Fußzeilenplatzhalter 3"/>
          <p:cNvSpPr>
            <a:spLocks noGrp="1"/>
          </p:cNvSpPr>
          <p:nvPr>
            <p:ph type="ftr" sz="quarter" idx="3"/>
          </p:nvPr>
        </p:nvSpPr>
        <p:spPr/>
        <p:txBody>
          <a:bodyPr/>
          <a:lstStyle/>
          <a:p>
            <a:r>
              <a:rPr lang="de-DE" smtClean="0"/>
              <a:t>Hochschule Landshut  |  www.haw-landshut.de</a:t>
            </a:r>
            <a:endParaRPr lang="de-DE" dirty="0"/>
          </a:p>
        </p:txBody>
      </p:sp>
      <p:sp>
        <p:nvSpPr>
          <p:cNvPr id="5" name="Datumsplatzhalter 4"/>
          <p:cNvSpPr>
            <a:spLocks noGrp="1"/>
          </p:cNvSpPr>
          <p:nvPr>
            <p:ph type="dt" sz="half" idx="2"/>
          </p:nvPr>
        </p:nvSpPr>
        <p:spPr/>
        <p:txBody>
          <a:bodyPr/>
          <a:lstStyle/>
          <a:p>
            <a:fld id="{C6DE59DF-1964-4F40-BFE0-0271FA9E7BFB}" type="datetime1">
              <a:rPr lang="de-DE" smtClean="0"/>
              <a:t>20.03.2023</a:t>
            </a:fld>
            <a:endParaRPr lang="de-DE" dirty="0"/>
          </a:p>
        </p:txBody>
      </p:sp>
      <p:sp>
        <p:nvSpPr>
          <p:cNvPr id="6" name="Rechteck 5"/>
          <p:cNvSpPr/>
          <p:nvPr/>
        </p:nvSpPr>
        <p:spPr>
          <a:xfrm>
            <a:off x="539750" y="2132856"/>
            <a:ext cx="8352730" cy="1296144"/>
          </a:xfrm>
          <a:prstGeom prst="rect">
            <a:avLst/>
          </a:prstGeom>
          <a:noFill/>
        </p:spPr>
        <p:style>
          <a:lnRef idx="1">
            <a:schemeClr val="dk1"/>
          </a:lnRef>
          <a:fillRef idx="3">
            <a:schemeClr val="dk1"/>
          </a:fillRef>
          <a:effectRef idx="2">
            <a:schemeClr val="dk1"/>
          </a:effectRef>
          <a:fontRef idx="minor">
            <a:schemeClr val="lt1"/>
          </a:fontRef>
        </p:style>
        <p:txBody>
          <a:bodyPr anchor="ctr"/>
          <a:lstStyle/>
          <a:p>
            <a:pPr algn="ctr">
              <a:defRPr/>
            </a:pPr>
            <a:endParaRPr lang="de-DE"/>
          </a:p>
        </p:txBody>
      </p:sp>
    </p:spTree>
    <p:extLst>
      <p:ext uri="{BB962C8B-B14F-4D97-AF65-F5344CB8AC3E}">
        <p14:creationId xmlns:p14="http://schemas.microsoft.com/office/powerpoint/2010/main" val="21729764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lnSpc>
                <a:spcPct val="100000"/>
              </a:lnSpc>
              <a:spcBef>
                <a:spcPts val="0"/>
              </a:spcBef>
              <a:spcAft>
                <a:spcPts val="0"/>
              </a:spcAft>
              <a:buFont typeface="Wingdings" pitchFamily="2" charset="2"/>
              <a:buNone/>
              <a:defRPr/>
            </a:pPr>
            <a:r>
              <a:rPr lang="de-DE" b="1" dirty="0">
                <a:solidFill>
                  <a:schemeClr val="tx1"/>
                </a:solidFill>
              </a:rPr>
              <a:t>Eigene Meinung zu einem Zitat ausdrücken</a:t>
            </a:r>
          </a:p>
          <a:p>
            <a:pPr marL="0" indent="0">
              <a:lnSpc>
                <a:spcPct val="100000"/>
              </a:lnSpc>
              <a:spcBef>
                <a:spcPts val="0"/>
              </a:spcBef>
              <a:spcAft>
                <a:spcPts val="0"/>
              </a:spcAft>
              <a:buFont typeface="Wingdings" pitchFamily="2" charset="2"/>
              <a:buNone/>
              <a:defRPr/>
            </a:pPr>
            <a:endParaRPr lang="de-DE" b="1" dirty="0">
              <a:solidFill>
                <a:schemeClr val="tx1"/>
              </a:solidFill>
            </a:endParaRPr>
          </a:p>
          <a:p>
            <a:pPr>
              <a:spcBef>
                <a:spcPts val="0"/>
              </a:spcBef>
              <a:defRPr/>
            </a:pPr>
            <a:r>
              <a:rPr lang="de-DE" dirty="0">
                <a:solidFill>
                  <a:schemeClr val="tx1"/>
                </a:solidFill>
              </a:rPr>
              <a:t>Zustimmend: </a:t>
            </a:r>
            <a:r>
              <a:rPr lang="de-DE" dirty="0" smtClean="0">
                <a:solidFill>
                  <a:schemeClr val="tx1"/>
                </a:solidFill>
              </a:rPr>
              <a:t/>
            </a:r>
            <a:br>
              <a:rPr lang="de-DE" dirty="0" smtClean="0">
                <a:solidFill>
                  <a:schemeClr val="tx1"/>
                </a:solidFill>
              </a:rPr>
            </a:br>
            <a:r>
              <a:rPr lang="de-DE" dirty="0" smtClean="0">
                <a:solidFill>
                  <a:schemeClr val="tx1"/>
                </a:solidFill>
              </a:rPr>
              <a:t>x </a:t>
            </a:r>
            <a:r>
              <a:rPr lang="de-DE" dirty="0">
                <a:solidFill>
                  <a:schemeClr val="tx1"/>
                </a:solidFill>
              </a:rPr>
              <a:t>stellt fest, belegt, beweist, zeigt zu recht </a:t>
            </a:r>
            <a:r>
              <a:rPr lang="de-DE" dirty="0" smtClean="0">
                <a:solidFill>
                  <a:schemeClr val="tx1"/>
                </a:solidFill>
              </a:rPr>
              <a:t>...</a:t>
            </a:r>
          </a:p>
          <a:p>
            <a:pPr marL="0" indent="0">
              <a:spcBef>
                <a:spcPts val="0"/>
              </a:spcBef>
              <a:buNone/>
              <a:defRPr/>
            </a:pPr>
            <a:endParaRPr lang="de-DE" dirty="0" smtClean="0">
              <a:solidFill>
                <a:schemeClr val="tx1"/>
              </a:solidFill>
            </a:endParaRPr>
          </a:p>
          <a:p>
            <a:pPr>
              <a:spcBef>
                <a:spcPts val="0"/>
              </a:spcBef>
              <a:defRPr/>
            </a:pPr>
            <a:r>
              <a:rPr lang="de-DE" dirty="0" smtClean="0">
                <a:solidFill>
                  <a:schemeClr val="tx1"/>
                </a:solidFill>
              </a:rPr>
              <a:t>Ablehnend</a:t>
            </a:r>
            <a:r>
              <a:rPr lang="de-DE" dirty="0">
                <a:solidFill>
                  <a:schemeClr val="tx1"/>
                </a:solidFill>
              </a:rPr>
              <a:t>: </a:t>
            </a:r>
            <a:r>
              <a:rPr lang="de-DE" dirty="0" smtClean="0">
                <a:solidFill>
                  <a:schemeClr val="tx1"/>
                </a:solidFill>
              </a:rPr>
              <a:t/>
            </a:r>
            <a:br>
              <a:rPr lang="de-DE" dirty="0" smtClean="0">
                <a:solidFill>
                  <a:schemeClr val="tx1"/>
                </a:solidFill>
              </a:rPr>
            </a:br>
            <a:r>
              <a:rPr lang="de-DE" dirty="0" smtClean="0">
                <a:solidFill>
                  <a:schemeClr val="tx1"/>
                </a:solidFill>
              </a:rPr>
              <a:t>x </a:t>
            </a:r>
            <a:r>
              <a:rPr lang="de-DE" dirty="0">
                <a:solidFill>
                  <a:schemeClr val="tx1"/>
                </a:solidFill>
              </a:rPr>
              <a:t>behauptet, vermutet, gibt vor, glaubt belegen zu können </a:t>
            </a:r>
            <a:r>
              <a:rPr lang="de-DE" dirty="0" smtClean="0">
                <a:solidFill>
                  <a:schemeClr val="tx1"/>
                </a:solidFill>
              </a:rPr>
              <a:t>...</a:t>
            </a:r>
          </a:p>
          <a:p>
            <a:pPr>
              <a:spcBef>
                <a:spcPts val="0"/>
              </a:spcBef>
              <a:defRPr/>
            </a:pPr>
            <a:endParaRPr lang="de-DE" dirty="0" smtClean="0">
              <a:solidFill>
                <a:schemeClr val="tx1"/>
              </a:solidFill>
            </a:endParaRPr>
          </a:p>
          <a:p>
            <a:pPr>
              <a:spcBef>
                <a:spcPts val="0"/>
              </a:spcBef>
              <a:defRPr/>
            </a:pPr>
            <a:r>
              <a:rPr lang="de-DE" dirty="0" smtClean="0">
                <a:solidFill>
                  <a:schemeClr val="tx1"/>
                </a:solidFill>
              </a:rPr>
              <a:t>Neutral</a:t>
            </a:r>
            <a:r>
              <a:rPr lang="de-DE" dirty="0">
                <a:solidFill>
                  <a:schemeClr val="tx1"/>
                </a:solidFill>
              </a:rPr>
              <a:t>: </a:t>
            </a:r>
            <a:r>
              <a:rPr lang="de-DE" dirty="0" smtClean="0">
                <a:solidFill>
                  <a:schemeClr val="tx1"/>
                </a:solidFill>
              </a:rPr>
              <a:t/>
            </a:r>
            <a:br>
              <a:rPr lang="de-DE" dirty="0" smtClean="0">
                <a:solidFill>
                  <a:schemeClr val="tx1"/>
                </a:solidFill>
              </a:rPr>
            </a:br>
            <a:r>
              <a:rPr lang="de-DE" dirty="0" smtClean="0">
                <a:solidFill>
                  <a:schemeClr val="tx1"/>
                </a:solidFill>
              </a:rPr>
              <a:t>x </a:t>
            </a:r>
            <a:r>
              <a:rPr lang="de-DE" dirty="0">
                <a:solidFill>
                  <a:schemeClr val="tx1"/>
                </a:solidFill>
              </a:rPr>
              <a:t>schreibt, argumentiert dafür, thematisiert, diskutiert, merkt an </a:t>
            </a:r>
            <a:r>
              <a:rPr lang="de-DE" dirty="0" smtClean="0">
                <a:solidFill>
                  <a:schemeClr val="tx1"/>
                </a:solidFill>
              </a:rPr>
              <a:t>...</a:t>
            </a:r>
            <a:endParaRPr lang="de-DE" dirty="0">
              <a:solidFill>
                <a:schemeClr val="tx1"/>
              </a:solidFill>
            </a:endParaRPr>
          </a:p>
        </p:txBody>
      </p:sp>
      <p:sp>
        <p:nvSpPr>
          <p:cNvPr id="3" name="Titel 2"/>
          <p:cNvSpPr>
            <a:spLocks noGrp="1"/>
          </p:cNvSpPr>
          <p:nvPr>
            <p:ph type="ctrTitle"/>
          </p:nvPr>
        </p:nvSpPr>
        <p:spPr/>
        <p:txBody>
          <a:bodyPr/>
          <a:lstStyle/>
          <a:p>
            <a:r>
              <a:rPr lang="de-DE" altLang="de-DE" dirty="0">
                <a:ea typeface="Geneva"/>
                <a:cs typeface="Geneva"/>
              </a:rPr>
              <a:t>Zitate sinnvoll in den Text einbinden</a:t>
            </a:r>
            <a:endParaRPr lang="de-DE" dirty="0"/>
          </a:p>
        </p:txBody>
      </p:sp>
      <p:sp>
        <p:nvSpPr>
          <p:cNvPr id="4" name="Fußzeilenplatzhalter 3"/>
          <p:cNvSpPr>
            <a:spLocks noGrp="1"/>
          </p:cNvSpPr>
          <p:nvPr>
            <p:ph type="ftr" sz="quarter" idx="3"/>
          </p:nvPr>
        </p:nvSpPr>
        <p:spPr/>
        <p:txBody>
          <a:bodyPr/>
          <a:lstStyle/>
          <a:p>
            <a:r>
              <a:rPr lang="de-DE" smtClean="0"/>
              <a:t>Hochschule Landshut  |  www.haw-landshut.de</a:t>
            </a:r>
            <a:endParaRPr lang="de-DE" dirty="0"/>
          </a:p>
        </p:txBody>
      </p:sp>
      <p:sp>
        <p:nvSpPr>
          <p:cNvPr id="5" name="Datumsplatzhalter 4"/>
          <p:cNvSpPr>
            <a:spLocks noGrp="1"/>
          </p:cNvSpPr>
          <p:nvPr>
            <p:ph type="dt" sz="half" idx="2"/>
          </p:nvPr>
        </p:nvSpPr>
        <p:spPr/>
        <p:txBody>
          <a:bodyPr/>
          <a:lstStyle/>
          <a:p>
            <a:fld id="{C6DE59DF-1964-4F40-BFE0-0271FA9E7BFB}" type="datetime1">
              <a:rPr lang="de-DE" smtClean="0"/>
              <a:t>20.03.2023</a:t>
            </a:fld>
            <a:endParaRPr lang="de-DE" dirty="0"/>
          </a:p>
        </p:txBody>
      </p:sp>
    </p:spTree>
    <p:extLst>
      <p:ext uri="{BB962C8B-B14F-4D97-AF65-F5344CB8AC3E}">
        <p14:creationId xmlns:p14="http://schemas.microsoft.com/office/powerpoint/2010/main" val="27924022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7"/>
          <p:cNvSpPr>
            <a:spLocks noGrp="1"/>
          </p:cNvSpPr>
          <p:nvPr>
            <p:ph idx="1"/>
          </p:nvPr>
        </p:nvSpPr>
        <p:spPr/>
        <p:txBody>
          <a:bodyPr/>
          <a:lstStyle/>
          <a:p>
            <a:pPr marL="457200" indent="-457200">
              <a:buFont typeface="+mj-lt"/>
              <a:buAutoNum type="arabicPeriod"/>
            </a:pPr>
            <a:r>
              <a:rPr lang="de-DE" altLang="de-DE" dirty="0"/>
              <a:t>Grundlagen des Zitierens</a:t>
            </a:r>
          </a:p>
          <a:p>
            <a:pPr marL="457200" indent="-457200">
              <a:buFont typeface="+mj-lt"/>
              <a:buAutoNum type="arabicPeriod"/>
            </a:pPr>
            <a:r>
              <a:rPr lang="de-DE" altLang="de-DE" b="1" dirty="0"/>
              <a:t>Quellenangaben</a:t>
            </a:r>
          </a:p>
          <a:p>
            <a:pPr marL="457200" indent="-457200">
              <a:buFont typeface="+mj-lt"/>
              <a:buAutoNum type="arabicPeriod"/>
            </a:pPr>
            <a:r>
              <a:rPr lang="de-DE" altLang="de-DE" dirty="0"/>
              <a:t>Zitierstile</a:t>
            </a:r>
          </a:p>
          <a:p>
            <a:pPr marL="457200" indent="-457200">
              <a:buFont typeface="+mj-lt"/>
              <a:buAutoNum type="arabicPeriod"/>
            </a:pPr>
            <a:r>
              <a:rPr lang="de-DE" altLang="de-DE" dirty="0"/>
              <a:t>Besonderheiten, Grauzonen und Plagiate</a:t>
            </a:r>
          </a:p>
          <a:p>
            <a:pPr marL="457200" indent="-457200">
              <a:buFont typeface="+mj-lt"/>
              <a:buAutoNum type="arabicPeriod"/>
            </a:pPr>
            <a:r>
              <a:rPr lang="de-DE" altLang="de-DE" dirty="0" smtClean="0"/>
              <a:t>Abschließende Hinweise</a:t>
            </a:r>
            <a:endParaRPr lang="de-DE" altLang="de-DE" dirty="0"/>
          </a:p>
        </p:txBody>
      </p:sp>
      <p:sp>
        <p:nvSpPr>
          <p:cNvPr id="7" name="Titel 6"/>
          <p:cNvSpPr>
            <a:spLocks noGrp="1"/>
          </p:cNvSpPr>
          <p:nvPr>
            <p:ph type="ctrTitle"/>
          </p:nvPr>
        </p:nvSpPr>
        <p:spPr/>
        <p:txBody>
          <a:bodyPr/>
          <a:lstStyle/>
          <a:p>
            <a:r>
              <a:rPr lang="de-DE" altLang="de-DE" dirty="0"/>
              <a:t>Inhalt des Seminars</a:t>
            </a:r>
            <a:endParaRPr lang="de-DE" dirty="0"/>
          </a:p>
        </p:txBody>
      </p:sp>
      <p:sp>
        <p:nvSpPr>
          <p:cNvPr id="5" name="Fußzeilenplatzhalter 4"/>
          <p:cNvSpPr>
            <a:spLocks noGrp="1"/>
          </p:cNvSpPr>
          <p:nvPr>
            <p:ph type="ftr" sz="quarter" idx="3"/>
          </p:nvPr>
        </p:nvSpPr>
        <p:spPr/>
        <p:txBody>
          <a:bodyPr/>
          <a:lstStyle/>
          <a:p>
            <a:r>
              <a:rPr lang="de-DE" smtClean="0"/>
              <a:t>Hochschule Landshut  |  www.haw-landshut.de</a:t>
            </a:r>
            <a:endParaRPr lang="de-DE" dirty="0"/>
          </a:p>
        </p:txBody>
      </p:sp>
      <p:sp>
        <p:nvSpPr>
          <p:cNvPr id="6" name="Datumsplatzhalter 5"/>
          <p:cNvSpPr>
            <a:spLocks noGrp="1"/>
          </p:cNvSpPr>
          <p:nvPr>
            <p:ph type="dt" sz="half" idx="2"/>
          </p:nvPr>
        </p:nvSpPr>
        <p:spPr/>
        <p:txBody>
          <a:bodyPr/>
          <a:lstStyle/>
          <a:p>
            <a:fld id="{C6DE59DF-1964-4F40-BFE0-0271FA9E7BFB}" type="datetime1">
              <a:rPr lang="de-DE" smtClean="0"/>
              <a:t>20.03.2023</a:t>
            </a:fld>
            <a:endParaRPr lang="de-DE" dirty="0"/>
          </a:p>
        </p:txBody>
      </p:sp>
    </p:spTree>
    <p:extLst>
      <p:ext uri="{BB962C8B-B14F-4D97-AF65-F5344CB8AC3E}">
        <p14:creationId xmlns:p14="http://schemas.microsoft.com/office/powerpoint/2010/main" val="2520956885"/>
      </p:ext>
    </p:extLst>
  </p:cSld>
  <p:clrMapOvr>
    <a:masterClrMapping/>
  </p:clrMapOvr>
  <p:timing>
    <p:tnLst>
      <p:par>
        <p:cTn id="1" dur="indefinite" restart="never" nodeType="tmRoot"/>
      </p:par>
    </p:tnLst>
  </p:timing>
</p:sld>
</file>

<file path=ppt/theme/theme1.xml><?xml version="1.0" encoding="utf-8"?>
<a:theme xmlns:a="http://schemas.openxmlformats.org/drawingml/2006/main" name="master-0926[2]">
  <a:themeElements>
    <a:clrScheme name="Benutzerdefiniert 1">
      <a:dk1>
        <a:srgbClr val="272727"/>
      </a:dk1>
      <a:lt1>
        <a:srgbClr val="FFFFFF"/>
      </a:lt1>
      <a:dk2>
        <a:srgbClr val="000000"/>
      </a:dk2>
      <a:lt2>
        <a:srgbClr val="626262"/>
      </a:lt2>
      <a:accent1>
        <a:srgbClr val="78B400"/>
      </a:accent1>
      <a:accent2>
        <a:srgbClr val="4196B4"/>
      </a:accent2>
      <a:accent3>
        <a:srgbClr val="4B9664"/>
      </a:accent3>
      <a:accent4>
        <a:srgbClr val="FFB400"/>
      </a:accent4>
      <a:accent5>
        <a:srgbClr val="325596"/>
      </a:accent5>
      <a:accent6>
        <a:srgbClr val="5F4678"/>
      </a:accent6>
      <a:hlink>
        <a:srgbClr val="2700CE"/>
      </a:hlink>
      <a:folHlink>
        <a:srgbClr val="808080"/>
      </a:folHlink>
    </a:clrScheme>
    <a:fontScheme name="Hochschule Landshut">
      <a:majorFont>
        <a:latin typeface="Arial Black"/>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E0000"/>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master-0926[2].potx</Template>
  <TotalTime>0</TotalTime>
  <Words>4486</Words>
  <Application>Microsoft Office PowerPoint</Application>
  <PresentationFormat>Bildschirmpräsentation (4:3)</PresentationFormat>
  <Paragraphs>560</Paragraphs>
  <Slides>65</Slides>
  <Notes>2</Notes>
  <HiddenSlides>4</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65</vt:i4>
      </vt:variant>
    </vt:vector>
  </HeadingPairs>
  <TitlesOfParts>
    <vt:vector size="73" baseType="lpstr">
      <vt:lpstr>Arial</vt:lpstr>
      <vt:lpstr>Calibri</vt:lpstr>
      <vt:lpstr>Courier10 BT</vt:lpstr>
      <vt:lpstr>Geneva</vt:lpstr>
      <vt:lpstr>Symbol</vt:lpstr>
      <vt:lpstr>Times New Roman</vt:lpstr>
      <vt:lpstr>Wingdings</vt:lpstr>
      <vt:lpstr>master-0926[2]</vt:lpstr>
      <vt:lpstr>Crashkurs Zitieren 20.03.2023</vt:lpstr>
      <vt:lpstr>Warum ist Zitieren wichtig?</vt:lpstr>
      <vt:lpstr>Inhalt des Seminars</vt:lpstr>
      <vt:lpstr>Bewertung und Auswahl der Quellen - nur zitierfähige und zitierwürdige Quellen verwenden </vt:lpstr>
      <vt:lpstr>PowerPoint-Präsentation</vt:lpstr>
      <vt:lpstr>Direkte vs. indirekte Zitate</vt:lpstr>
      <vt:lpstr>Direkte Zitate: Auslassungen und Ergänzungen</vt:lpstr>
      <vt:lpstr>Zitate sinnvoll in den Text einbinden</vt:lpstr>
      <vt:lpstr>Inhalt des Seminars</vt:lpstr>
      <vt:lpstr>Bestandteile einer Quellenangabe</vt:lpstr>
      <vt:lpstr>Kurzbeleg</vt:lpstr>
      <vt:lpstr>Vollbeleg</vt:lpstr>
      <vt:lpstr>Literaturverzeichnis</vt:lpstr>
      <vt:lpstr>Kurzbeleg in der Fußnote +  Eintrag im Literaturverzeichnis</vt:lpstr>
      <vt:lpstr>Kurzbeleg im Text („Harvard“) +  Eintrag im Literaturverzeichnis</vt:lpstr>
      <vt:lpstr>Kurzbeleg im Text mit Referenznummer +  Eintrag im Literaturverzeichnis</vt:lpstr>
      <vt:lpstr>Bibliographische Daten</vt:lpstr>
      <vt:lpstr>Inhalt des Seminars</vt:lpstr>
      <vt:lpstr>Zitierstile</vt:lpstr>
      <vt:lpstr>Unterschiede der Zitierstile</vt:lpstr>
      <vt:lpstr>Eine Quelle – viele Zitierstile</vt:lpstr>
      <vt:lpstr>Welchen Stil sollten Sie verwenden?</vt:lpstr>
      <vt:lpstr>Inhalt des Seminars</vt:lpstr>
      <vt:lpstr>Tabellen, Abbildungen (Graphiken, Fotos, Zeichnungen) und Gleichungen</vt:lpstr>
      <vt:lpstr>Tabellen, Abbildungen (Graphiken, Fotos, Zeichnungen) und Gleichungen</vt:lpstr>
      <vt:lpstr>Tabellen, Abbildungen (Graphiken, Fotos, Zeichnungen) und Gleichungen</vt:lpstr>
      <vt:lpstr>Tabellen, Abbildungen (Graphiken, Fotos, Zeichnungen) und Gleichungen</vt:lpstr>
      <vt:lpstr>Zitieren aus zweiter Hand</vt:lpstr>
      <vt:lpstr>Zitieren aus zweiter Hand</vt:lpstr>
      <vt:lpstr>Was dürfen Sie voraussetzen?</vt:lpstr>
      <vt:lpstr>Was dürfen Sie voraussetzen?</vt:lpstr>
      <vt:lpstr>Plagiieren mit künstlicher Intelligenz?</vt:lpstr>
      <vt:lpstr>Ordnungsgemäßes Zitat oder Plagiat?</vt:lpstr>
      <vt:lpstr>Ordnungsgemäßes Zitat oder Plagiat?</vt:lpstr>
      <vt:lpstr>Plagiatsprüfung</vt:lpstr>
      <vt:lpstr>PowerPoint-Präsentation</vt:lpstr>
      <vt:lpstr>Inhalt des Seminars</vt:lpstr>
      <vt:lpstr>Beispiele</vt:lpstr>
      <vt:lpstr>Sie möchten folgende Quelle zitieren</vt:lpstr>
      <vt:lpstr>PowerPoint-Präsentation</vt:lpstr>
      <vt:lpstr>Beitrag im Sammelwerk</vt:lpstr>
      <vt:lpstr>Beitrag im Sammelwerk</vt:lpstr>
      <vt:lpstr>Sie möchten folgende Quelle zitieren</vt:lpstr>
      <vt:lpstr>Konferenzbeitrag</vt:lpstr>
      <vt:lpstr>Sie möchten folgende Quelle zitieren</vt:lpstr>
      <vt:lpstr>Dissertation (Hochschulschrift) </vt:lpstr>
      <vt:lpstr>Sie möchten folgende Quelle zitieren</vt:lpstr>
      <vt:lpstr>Sie möchten folgende Quelle zitieren</vt:lpstr>
      <vt:lpstr>Internetdokument</vt:lpstr>
      <vt:lpstr>Sie möchten folgende Quelle zitieren</vt:lpstr>
      <vt:lpstr>Zeitschriftenaufsatz</vt:lpstr>
      <vt:lpstr>Sie möchten folgende Quelle zitieren</vt:lpstr>
      <vt:lpstr>Zeitschriftenaufsatz</vt:lpstr>
      <vt:lpstr>Sie möchten folgende Abbildung zitieren</vt:lpstr>
      <vt:lpstr>Sie möchten folgende Abbildung zitieren</vt:lpstr>
      <vt:lpstr>Abbildung aus Monographie </vt:lpstr>
      <vt:lpstr>Inhalt des Seminars</vt:lpstr>
      <vt:lpstr>Was können Literaturverwaltungsprogramme?</vt:lpstr>
      <vt:lpstr>Was tun bei weiteren Fragen?</vt:lpstr>
      <vt:lpstr>PowerPoint-Präsentation</vt:lpstr>
      <vt:lpstr>Anhang: Häufige Fragen</vt:lpstr>
      <vt:lpstr>(Experten-)Interviews        </vt:lpstr>
      <vt:lpstr>Zitieren aus Statista</vt:lpstr>
      <vt:lpstr>Rechtsquellen</vt:lpstr>
      <vt:lpstr>Weitere Informationen &amp; Quellen</vt:lpstr>
    </vt:vector>
  </TitlesOfParts>
  <Company>Hochschule Landshut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Schnyder Ulrike</dc:creator>
  <cp:lastModifiedBy>Fueller Nadine</cp:lastModifiedBy>
  <cp:revision>221</cp:revision>
  <dcterms:created xsi:type="dcterms:W3CDTF">2016-09-12T07:09:21Z</dcterms:created>
  <dcterms:modified xsi:type="dcterms:W3CDTF">2023-03-20T15:20:27Z</dcterms:modified>
</cp:coreProperties>
</file>